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54" r:id="rId2"/>
    <p:sldId id="649" r:id="rId3"/>
    <p:sldId id="650" r:id="rId4"/>
    <p:sldId id="603" r:id="rId5"/>
    <p:sldId id="714" r:id="rId6"/>
    <p:sldId id="715" r:id="rId7"/>
    <p:sldId id="716" r:id="rId8"/>
    <p:sldId id="604" r:id="rId9"/>
    <p:sldId id="682" r:id="rId10"/>
    <p:sldId id="626" r:id="rId11"/>
    <p:sldId id="625" r:id="rId12"/>
    <p:sldId id="683" r:id="rId13"/>
    <p:sldId id="717" r:id="rId14"/>
    <p:sldId id="688" r:id="rId15"/>
    <p:sldId id="612" r:id="rId16"/>
    <p:sldId id="613" r:id="rId17"/>
    <p:sldId id="684" r:id="rId18"/>
    <p:sldId id="653" r:id="rId19"/>
    <p:sldId id="689" r:id="rId20"/>
    <p:sldId id="617" r:id="rId21"/>
    <p:sldId id="641" r:id="rId22"/>
    <p:sldId id="616" r:id="rId23"/>
    <p:sldId id="685" r:id="rId24"/>
    <p:sldId id="647" r:id="rId25"/>
    <p:sldId id="718" r:id="rId26"/>
    <p:sldId id="722" r:id="rId27"/>
    <p:sldId id="648" r:id="rId28"/>
  </p:sldIdLst>
  <p:sldSz cx="9144000" cy="6858000" type="screen4x3"/>
  <p:notesSz cx="6735763" cy="9866313"/>
  <p:custDataLst>
    <p:tags r:id="rId31"/>
  </p:custDataLst>
  <p:defaultTextStyle>
    <a:defPPr>
      <a:defRPr lang="de-DE"/>
    </a:defPPr>
    <a:lvl1pPr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3DA"/>
    <a:srgbClr val="333333"/>
    <a:srgbClr val="003399"/>
    <a:srgbClr val="FF9900"/>
    <a:srgbClr val="458377"/>
    <a:srgbClr val="5EAA9C"/>
    <a:srgbClr val="488A7D"/>
    <a:srgbClr val="949E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3" autoAdjust="0"/>
    <p:restoredTop sz="99014" autoAdjust="0"/>
  </p:normalViewPr>
  <p:slideViewPr>
    <p:cSldViewPr snapToGrid="0">
      <p:cViewPr varScale="1">
        <p:scale>
          <a:sx n="105" d="100"/>
          <a:sy n="105" d="100"/>
        </p:scale>
        <p:origin x="-276" y="-84"/>
      </p:cViewPr>
      <p:guideLst>
        <p:guide orient="horz" pos="973"/>
        <p:guide orient="horz" pos="2357"/>
        <p:guide orient="horz" pos="778"/>
        <p:guide pos="186"/>
        <p:guide pos="40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4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6300">
              <a:spcBef>
                <a:spcPct val="0"/>
              </a:spcBef>
              <a:defRPr sz="11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76300">
              <a:spcBef>
                <a:spcPct val="0"/>
              </a:spcBef>
              <a:defRPr sz="11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876300">
              <a:spcBef>
                <a:spcPct val="0"/>
              </a:spcBef>
              <a:defRPr sz="11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4188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76300">
              <a:spcBef>
                <a:spcPct val="0"/>
              </a:spcBef>
              <a:defRPr sz="1100">
                <a:latin typeface="Siemens Sans" pitchFamily="2" charset="0"/>
              </a:defRPr>
            </a:lvl1pPr>
          </a:lstStyle>
          <a:p>
            <a:fld id="{3FA9AAE0-A55A-4398-9D01-9ED905EF81CC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72" tIns="43786" rIns="87572" bIns="43786" numCol="1" anchor="t" anchorCtr="0" compatLnSpc="1">
            <a:prstTxWarp prst="textNoShape">
              <a:avLst/>
            </a:prstTxWarp>
          </a:bodyPr>
          <a:lstStyle>
            <a:lvl1pPr algn="l" defTabSz="876300">
              <a:spcBef>
                <a:spcPct val="0"/>
              </a:spcBef>
              <a:defRPr sz="11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72" tIns="43786" rIns="87572" bIns="43786" numCol="1" anchor="t" anchorCtr="0" compatLnSpc="1">
            <a:prstTxWarp prst="textNoShape">
              <a:avLst/>
            </a:prstTxWarp>
          </a:bodyPr>
          <a:lstStyle>
            <a:lvl1pPr algn="r" defTabSz="876300">
              <a:spcBef>
                <a:spcPct val="0"/>
              </a:spcBef>
              <a:defRPr sz="11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778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4713"/>
            <a:ext cx="5389563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72" tIns="43786" rIns="87572" bIns="43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72" tIns="43786" rIns="87572" bIns="43786" numCol="1" anchor="b" anchorCtr="0" compatLnSpc="1">
            <a:prstTxWarp prst="textNoShape">
              <a:avLst/>
            </a:prstTxWarp>
          </a:bodyPr>
          <a:lstStyle>
            <a:lvl1pPr algn="l" defTabSz="876300">
              <a:spcBef>
                <a:spcPct val="0"/>
              </a:spcBef>
              <a:defRPr sz="11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2600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72" tIns="43786" rIns="87572" bIns="43786" numCol="1" anchor="b" anchorCtr="0" compatLnSpc="1">
            <a:prstTxWarp prst="textNoShape">
              <a:avLst/>
            </a:prstTxWarp>
          </a:bodyPr>
          <a:lstStyle>
            <a:lvl1pPr algn="r" defTabSz="876300">
              <a:spcBef>
                <a:spcPct val="0"/>
              </a:spcBef>
              <a:defRPr sz="1100">
                <a:latin typeface="Siemens Sans" pitchFamily="2" charset="0"/>
              </a:defRPr>
            </a:lvl1pPr>
          </a:lstStyle>
          <a:p>
            <a:fld id="{12210C2C-22FC-4C6D-88F8-E801104C151A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75BD4-5DB4-4C2E-B283-D64D7AF8E0AF}" type="slidenum">
              <a:rPr lang="de-DE"/>
              <a:pPr/>
              <a:t>1</a:t>
            </a:fld>
            <a:endParaRPr lang="de-DE"/>
          </a:p>
        </p:txBody>
      </p:sp>
      <p:sp>
        <p:nvSpPr>
          <p:cNvPr id="1021954" name="Rectangle 7"/>
          <p:cNvSpPr txBox="1">
            <a:spLocks noGrp="1" noChangeArrowheads="1"/>
          </p:cNvSpPr>
          <p:nvPr/>
        </p:nvSpPr>
        <p:spPr bwMode="auto">
          <a:xfrm>
            <a:off x="3813175" y="9372600"/>
            <a:ext cx="2921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1" tIns="45166" rIns="90331" bIns="45166" anchor="b"/>
          <a:lstStyle/>
          <a:p>
            <a:pPr algn="r" defTabSz="903288">
              <a:spcBef>
                <a:spcPct val="0"/>
              </a:spcBef>
            </a:pPr>
            <a:fld id="{4FD0A5EE-4A89-427A-B3E9-2F13C818A929}" type="slidenum">
              <a:rPr lang="de-DE" sz="1100"/>
              <a:pPr algn="r" defTabSz="903288">
                <a:spcBef>
                  <a:spcPct val="0"/>
                </a:spcBef>
              </a:pPr>
              <a:t>1</a:t>
            </a:fld>
            <a:endParaRPr lang="de-DE" sz="1100"/>
          </a:p>
        </p:txBody>
      </p:sp>
      <p:sp>
        <p:nvSpPr>
          <p:cNvPr id="102195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19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331" tIns="45166" rIns="90331" bIns="4516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D109C-E42F-46F8-B539-5450DA267220}" type="slidenum">
              <a:rPr lang="de-DE"/>
              <a:pPr/>
              <a:t>24</a:t>
            </a:fld>
            <a:endParaRPr lang="de-DE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1363"/>
            <a:ext cx="4932362" cy="3698875"/>
          </a:xfrm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684713"/>
            <a:ext cx="5386387" cy="4440237"/>
          </a:xfrm>
        </p:spPr>
        <p:txBody>
          <a:bodyPr lIns="91440" tIns="45720" rIns="91440" bIns="457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F9CF3-A5E7-4FBA-AEC0-4FE62D6D868C}" type="slidenum">
              <a:rPr lang="de-DE"/>
              <a:pPr/>
              <a:t>27</a:t>
            </a:fld>
            <a:endParaRPr lang="de-DE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1363"/>
            <a:ext cx="4927600" cy="3695700"/>
          </a:xfrm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684713"/>
            <a:ext cx="5386387" cy="4440237"/>
          </a:xfrm>
        </p:spPr>
        <p:txBody>
          <a:bodyPr lIns="91440" tIns="45720" rIns="91440" bIns="457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10C2C-22FC-4C6D-88F8-E801104C151A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420813"/>
            <a:ext cx="8208963" cy="12461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4225" name="Rectangle 1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2770188"/>
            <a:ext cx="8208963" cy="15113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/>
              <a:t>Master-Untertitelformat bearbeiten</a:t>
            </a:r>
          </a:p>
        </p:txBody>
      </p:sp>
      <p:sp>
        <p:nvSpPr>
          <p:cNvPr id="4234" name="Rectangle 13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7338" y="261938"/>
            <a:ext cx="8856662" cy="971550"/>
          </a:xfrm>
          <a:prstGeom prst="rect">
            <a:avLst/>
          </a:prstGeom>
          <a:solidFill>
            <a:srgbClr val="FE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000">
              <a:solidFill>
                <a:srgbClr val="FFFFFF"/>
              </a:solidFill>
              <a:latin typeface="Siemens Slab" pitchFamily="2" charset="0"/>
            </a:endParaRPr>
          </a:p>
        </p:txBody>
      </p:sp>
      <p:sp>
        <p:nvSpPr>
          <p:cNvPr id="4236" name="Text Box 140"/>
          <p:cNvSpPr txBox="1">
            <a:spLocks noChangeArrowheads="1"/>
          </p:cNvSpPr>
          <p:nvPr/>
        </p:nvSpPr>
        <p:spPr bwMode="auto">
          <a:xfrm>
            <a:off x="889000" y="6510338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/>
            <a:r>
              <a:rPr lang="en-US" sz="1200" b="1">
                <a:solidFill>
                  <a:schemeClr val="bg2"/>
                </a:solidFill>
              </a:rPr>
              <a:t>© Siemens AG 2012. All rights reserved.</a:t>
            </a:r>
          </a:p>
        </p:txBody>
      </p:sp>
      <p:pic>
        <p:nvPicPr>
          <p:cNvPr id="4252" name="Picture 156" descr="sie_logo_petrol_rgb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0" y="423863"/>
            <a:ext cx="1600200" cy="3206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385195CA-1B64-4FCC-878B-E237F6F78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258763"/>
            <a:ext cx="2051050" cy="6203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663" y="258763"/>
            <a:ext cx="6005512" cy="6203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0A962FDD-9AF3-471B-9AB9-6A5E1E374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3E354F91-DCC3-453B-8378-109B9C8753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17E83511-A570-4A03-B614-F90805784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63" y="1781175"/>
            <a:ext cx="4027487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781175"/>
            <a:ext cx="4029075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5CF4D526-FE48-447E-B67F-0AAF1A347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FD328472-F80F-401F-A117-2DC7FF80DC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D1C2DFE9-9547-4196-8D3C-A5EE1B076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17DCF0B3-77A6-4AFB-A544-3DC22DBB9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B48291E9-E30A-4AE4-A13A-43AF88957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429FE909-E24B-46F1-BF8D-9B49C0C82F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Rectangle 1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7338" y="261938"/>
            <a:ext cx="8856662" cy="971550"/>
          </a:xfrm>
          <a:prstGeom prst="rect">
            <a:avLst/>
          </a:prstGeom>
          <a:solidFill>
            <a:srgbClr val="FE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000">
              <a:solidFill>
                <a:srgbClr val="FFFFFF"/>
              </a:solidFill>
              <a:latin typeface="Siemens Slab" pitchFamily="2" charset="0"/>
            </a:endParaRP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58763"/>
            <a:ext cx="61404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781175"/>
            <a:ext cx="820896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2"/>
            <a:r>
              <a:rPr lang="en-US" smtClean="0"/>
              <a:t>Zweite Ebene</a:t>
            </a:r>
          </a:p>
          <a:p>
            <a:pPr lvl="3"/>
            <a:r>
              <a:rPr lang="en-US" smtClean="0"/>
              <a:t>Dritte Ebene</a:t>
            </a:r>
          </a:p>
          <a:p>
            <a:pPr lvl="4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157" name="Text Box 133"/>
          <p:cNvSpPr txBox="1">
            <a:spLocks noChangeArrowheads="1"/>
          </p:cNvSpPr>
          <p:nvPr/>
        </p:nvSpPr>
        <p:spPr bwMode="auto">
          <a:xfrm>
            <a:off x="879475" y="6500813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/>
            <a:r>
              <a:rPr lang="en-US" sz="1200" b="1">
                <a:solidFill>
                  <a:schemeClr val="bg2"/>
                </a:solidFill>
              </a:rPr>
              <a:t>© Siemens AG 2012. All rights reserved.</a:t>
            </a:r>
          </a:p>
        </p:txBody>
      </p:sp>
      <p:pic>
        <p:nvPicPr>
          <p:cNvPr id="1189" name="Picture 165" descr="sie_logo_petrol_rgb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00900" y="423863"/>
            <a:ext cx="1600200" cy="320675"/>
          </a:xfrm>
          <a:prstGeom prst="rect">
            <a:avLst/>
          </a:prstGeom>
          <a:noFill/>
        </p:spPr>
      </p:pic>
      <p:sp>
        <p:nvSpPr>
          <p:cNvPr id="1193" name="Rectangle 1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488113"/>
            <a:ext cx="8778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r>
              <a:rPr lang="en-US"/>
              <a:t>Page </a:t>
            </a:r>
            <a:fld id="{EBF5CBA2-28E6-4B71-B928-A1082D93D1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381000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573088" indent="-1905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4pPr>
      <a:lvl5pPr marL="7635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12207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16779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21351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25923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DD776118-70F8-4CA5-AE37-95CD1FF245AC}" type="slidenum">
              <a:rPr lang="en-US"/>
              <a:pPr/>
              <a:t>1</a:t>
            </a:fld>
            <a:endParaRPr lang="en-US"/>
          </a:p>
        </p:txBody>
      </p:sp>
      <p:pic>
        <p:nvPicPr>
          <p:cNvPr id="10209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01963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20931" name="Rectangle 3"/>
          <p:cNvSpPr>
            <a:spLocks noChangeArrowheads="1"/>
          </p:cNvSpPr>
          <p:nvPr/>
        </p:nvSpPr>
        <p:spPr bwMode="auto">
          <a:xfrm>
            <a:off x="3048000" y="0"/>
            <a:ext cx="609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endParaRPr lang="en-US" sz="2000"/>
          </a:p>
        </p:txBody>
      </p:sp>
      <p:sp>
        <p:nvSpPr>
          <p:cNvPr id="1020932" name="Line 4"/>
          <p:cNvSpPr>
            <a:spLocks noChangeShapeType="1"/>
          </p:cNvSpPr>
          <p:nvPr/>
        </p:nvSpPr>
        <p:spPr bwMode="auto">
          <a:xfrm>
            <a:off x="3040063" y="0"/>
            <a:ext cx="0" cy="68580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20933" name="Text Box 5"/>
          <p:cNvSpPr txBox="1">
            <a:spLocks noChangeArrowheads="1"/>
          </p:cNvSpPr>
          <p:nvPr/>
        </p:nvSpPr>
        <p:spPr bwMode="auto">
          <a:xfrm>
            <a:off x="3213100" y="1527175"/>
            <a:ext cx="5770563" cy="2312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</a:rPr>
              <a:t>Siemens Energy, Inc. 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en-US" sz="2400" b="1">
              <a:solidFill>
                <a:schemeClr val="bg2"/>
              </a:solidFill>
            </a:endParaRP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bg2"/>
                </a:solidFill>
              </a:rPr>
              <a:t>Welcome to Wind Turbine Component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bg2"/>
                </a:solidFill>
              </a:rPr>
              <a:t>Transportation &amp; Logistics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en-US" sz="2400" b="1">
              <a:solidFill>
                <a:schemeClr val="bg2"/>
              </a:solidFill>
            </a:endParaRP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bg2"/>
                </a:solidFill>
              </a:rPr>
              <a:t>Part 2 – Vessels &amp; Ports</a:t>
            </a:r>
            <a:endParaRPr lang="de-DE" sz="2400" b="1">
              <a:solidFill>
                <a:schemeClr val="bg2"/>
              </a:solidFill>
            </a:endParaRPr>
          </a:p>
        </p:txBody>
      </p:sp>
      <p:sp>
        <p:nvSpPr>
          <p:cNvPr id="1020934" name="Text Box 6"/>
          <p:cNvSpPr txBox="1">
            <a:spLocks noChangeArrowheads="1"/>
          </p:cNvSpPr>
          <p:nvPr/>
        </p:nvSpPr>
        <p:spPr bwMode="auto">
          <a:xfrm>
            <a:off x="6384925" y="6272213"/>
            <a:ext cx="23717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/>
            <a:endParaRPr lang="en-US" sz="12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093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5275" y="263525"/>
            <a:ext cx="8850313" cy="9699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1020936" name="Picture 8" descr="sie_logo_petrol_rgb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1225" y="468313"/>
            <a:ext cx="1504950" cy="238125"/>
          </a:xfrm>
          <a:prstGeom prst="rect">
            <a:avLst/>
          </a:prstGeom>
          <a:noFill/>
        </p:spPr>
      </p:pic>
      <p:sp>
        <p:nvSpPr>
          <p:cNvPr id="1020937" name="Text Box 9"/>
          <p:cNvSpPr txBox="1">
            <a:spLocks noChangeArrowheads="1"/>
          </p:cNvSpPr>
          <p:nvPr/>
        </p:nvSpPr>
        <p:spPr bwMode="auto">
          <a:xfrm>
            <a:off x="3213100" y="4206875"/>
            <a:ext cx="57467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de-DE" sz="2000" b="1"/>
          </a:p>
          <a:p>
            <a:pPr algn="l">
              <a:buFont typeface="Wingdings" pitchFamily="2" charset="2"/>
              <a:buNone/>
            </a:pPr>
            <a:r>
              <a:rPr lang="en-US" sz="2000"/>
              <a:t>Sally Chope, Transportation &amp; Logistics Director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00D24C20-0708-4DC9-B59A-2C2837FBD5A7}" type="slidenum">
              <a:rPr lang="en-US"/>
              <a:pPr/>
              <a:t>10</a:t>
            </a:fld>
            <a:endParaRPr lang="en-US"/>
          </a:p>
        </p:txBody>
      </p:sp>
      <p:sp>
        <p:nvSpPr>
          <p:cNvPr id="986114" name="Rectangle 2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986115" name="Rectangle 3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986116" name="Text Box 4"/>
          <p:cNvSpPr txBox="1">
            <a:spLocks noChangeArrowheads="1"/>
          </p:cNvSpPr>
          <p:nvPr/>
        </p:nvSpPr>
        <p:spPr bwMode="auto">
          <a:xfrm>
            <a:off x="762000" y="609600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000"/>
          </a:p>
        </p:txBody>
      </p:sp>
      <p:sp>
        <p:nvSpPr>
          <p:cNvPr id="986117" name="Text Box 5"/>
          <p:cNvSpPr txBox="1">
            <a:spLocks noChangeArrowheads="1"/>
          </p:cNvSpPr>
          <p:nvPr/>
        </p:nvSpPr>
        <p:spPr bwMode="auto">
          <a:xfrm>
            <a:off x="254000" y="444500"/>
            <a:ext cx="78819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 sz="2000" b="1"/>
              <a:t>View of nacelle crane lift from cargo hold on vessel</a:t>
            </a:r>
          </a:p>
          <a:p>
            <a:pPr algn="l">
              <a:spcBef>
                <a:spcPct val="10000"/>
              </a:spcBef>
            </a:pPr>
            <a:r>
              <a:rPr lang="en-US" sz="2000" b="1"/>
              <a:t>showing transport fixture</a:t>
            </a:r>
          </a:p>
        </p:txBody>
      </p:sp>
      <p:pic>
        <p:nvPicPr>
          <p:cNvPr id="98611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1350963"/>
            <a:ext cx="6824662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9CD7E393-3417-4786-8E6B-D48142828829}" type="slidenum">
              <a:rPr lang="en-US"/>
              <a:pPr/>
              <a:t>11</a:t>
            </a:fld>
            <a:endParaRPr lang="en-US"/>
          </a:p>
        </p:txBody>
      </p:sp>
      <p:pic>
        <p:nvPicPr>
          <p:cNvPr id="9850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538" y="14097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5091" name="Rectangle 3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985092" name="Rectangle 4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985093" name="Text Box 5"/>
          <p:cNvSpPr txBox="1">
            <a:spLocks noChangeArrowheads="1"/>
          </p:cNvSpPr>
          <p:nvPr/>
        </p:nvSpPr>
        <p:spPr bwMode="auto">
          <a:xfrm>
            <a:off x="762000" y="609600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000"/>
          </a:p>
        </p:txBody>
      </p:sp>
      <p:sp>
        <p:nvSpPr>
          <p:cNvPr id="985094" name="Text Box 6"/>
          <p:cNvSpPr txBox="1">
            <a:spLocks noChangeArrowheads="1"/>
          </p:cNvSpPr>
          <p:nvPr/>
        </p:nvSpPr>
        <p:spPr bwMode="auto">
          <a:xfrm>
            <a:off x="311150" y="801688"/>
            <a:ext cx="701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/>
              <a:t>Nacelle off-load to mafi trailer (not used outside of port)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37D88FC1-0AF0-4456-BE6A-EAF53A92F712}" type="slidenum">
              <a:rPr lang="en-US"/>
              <a:pPr/>
              <a:t>12</a:t>
            </a:fld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158750"/>
            <a:ext cx="6140450" cy="1009650"/>
          </a:xfrm>
        </p:spPr>
        <p:txBody>
          <a:bodyPr/>
          <a:lstStyle/>
          <a:p>
            <a:r>
              <a:rPr lang="en-US"/>
              <a:t>Hub off-load from vessel to truck using special lifting gear</a:t>
            </a:r>
          </a:p>
        </p:txBody>
      </p:sp>
      <p:pic>
        <p:nvPicPr>
          <p:cNvPr id="106291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588" y="1417638"/>
            <a:ext cx="4392612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2919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8" y="286226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F5CBCA28-E4BD-4D28-9325-D4441D1DEE79}" type="slidenum">
              <a:rPr lang="en-US"/>
              <a:pPr/>
              <a:t>13</a:t>
            </a:fld>
            <a:endParaRPr lang="en-US"/>
          </a:p>
        </p:txBody>
      </p:sp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158750"/>
            <a:ext cx="6140450" cy="1036638"/>
          </a:xfrm>
        </p:spPr>
        <p:txBody>
          <a:bodyPr/>
          <a:lstStyle/>
          <a:p>
            <a:r>
              <a:rPr lang="en-US"/>
              <a:t>View of blades nested in hold</a:t>
            </a:r>
          </a:p>
        </p:txBody>
      </p:sp>
      <p:pic>
        <p:nvPicPr>
          <p:cNvPr id="1115140" name="Picture 4" descr="Blades in H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7113" y="1641475"/>
            <a:ext cx="2963862" cy="494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817604B4-8C7E-4839-BDF4-9A2BDC603BC5}" type="slidenum">
              <a:rPr lang="en-US"/>
              <a:pPr/>
              <a:t>14</a:t>
            </a:fld>
            <a:endParaRPr lang="en-US"/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Blade off-loaded from stacking system on deck of break-bulk vessel</a:t>
            </a:r>
          </a:p>
        </p:txBody>
      </p:sp>
      <p:pic>
        <p:nvPicPr>
          <p:cNvPr id="1068037" name="Picture 5" descr="DSC010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963" y="1565275"/>
            <a:ext cx="63119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B9BA4EC4-1D4D-4632-9D6C-E1153EF23ADE}" type="slidenum">
              <a:rPr lang="en-US"/>
              <a:pPr/>
              <a:t>15</a:t>
            </a:fld>
            <a:endParaRPr lang="en-US"/>
          </a:p>
        </p:txBody>
      </p:sp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1300"/>
            <a:ext cx="6353175" cy="928688"/>
          </a:xfrm>
        </p:spPr>
        <p:txBody>
          <a:bodyPr/>
          <a:lstStyle/>
          <a:p>
            <a:r>
              <a:rPr lang="en-US"/>
              <a:t>53-meter blades off-load via self-geared vessel</a:t>
            </a:r>
          </a:p>
        </p:txBody>
      </p:sp>
      <p:pic>
        <p:nvPicPr>
          <p:cNvPr id="971780" name="Picture 4" descr="bl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52563"/>
            <a:ext cx="6680200" cy="5010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8F4657A0-F091-4087-9239-0209EB97508A}" type="slidenum">
              <a:rPr lang="en-US"/>
              <a:pPr/>
              <a:t>16</a:t>
            </a:fld>
            <a:endParaRPr lang="en-US"/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258763"/>
            <a:ext cx="6365875" cy="915987"/>
          </a:xfrm>
        </p:spPr>
        <p:txBody>
          <a:bodyPr/>
          <a:lstStyle/>
          <a:p>
            <a:r>
              <a:rPr lang="en-US"/>
              <a:t>53-meter blade off-load</a:t>
            </a:r>
          </a:p>
        </p:txBody>
      </p:sp>
      <p:pic>
        <p:nvPicPr>
          <p:cNvPr id="972804" name="Picture 4" descr="B53 blades on vess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950" y="1404938"/>
            <a:ext cx="6659563" cy="4994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32834A9A-F575-48D9-A1C0-73E1AABB1AC4}" type="slidenum">
              <a:rPr lang="en-US"/>
              <a:pPr/>
              <a:t>17</a:t>
            </a:fld>
            <a:endParaRPr lang="en-US"/>
          </a:p>
        </p:txBody>
      </p:sp>
      <p:pic>
        <p:nvPicPr>
          <p:cNvPr id="1063938" name="Picture 2" descr="Santa Isabel Bl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863" y="1347788"/>
            <a:ext cx="6843712" cy="5132387"/>
          </a:xfrm>
          <a:prstGeom prst="rect">
            <a:avLst/>
          </a:prstGeom>
          <a:noFill/>
        </p:spPr>
      </p:pic>
      <p:sp>
        <p:nvSpPr>
          <p:cNvPr id="1063939" name="Text Box 3"/>
          <p:cNvSpPr txBox="1">
            <a:spLocks noChangeArrowheads="1"/>
          </p:cNvSpPr>
          <p:nvPr/>
        </p:nvSpPr>
        <p:spPr bwMode="auto">
          <a:xfrm>
            <a:off x="282575" y="477838"/>
            <a:ext cx="6670675" cy="609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72000" tIns="0" rIns="0" bIns="0">
            <a:spAutoFit/>
          </a:bodyPr>
          <a:lstStyle/>
          <a:p>
            <a:pPr algn="l"/>
            <a:r>
              <a:rPr lang="en-US" sz="2000" b="1"/>
              <a:t>Blade off-load with ship’s gear, container cranes in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55A16D54-0291-483E-A3FF-8D671DC51CBE}" type="slidenum">
              <a:rPr lang="en-US"/>
              <a:pPr/>
              <a:t>18</a:t>
            </a:fld>
            <a:endParaRPr lang="en-US"/>
          </a:p>
        </p:txBody>
      </p:sp>
      <p:sp>
        <p:nvSpPr>
          <p:cNvPr id="10199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J-hooks are utilized to load and off-load towers</a:t>
            </a:r>
          </a:p>
        </p:txBody>
      </p:sp>
      <p:pic>
        <p:nvPicPr>
          <p:cNvPr id="1019907" name="Picture 5" descr="C:\Documents and Settings\Michael Hawe\Desktop\Osakana Ground\IMG_9404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4388" y="1468438"/>
            <a:ext cx="7540625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9D8C4F51-F709-45E7-B5BC-5262270E8445}" type="slidenum">
              <a:rPr lang="en-US"/>
              <a:pPr/>
              <a:t>19</a:t>
            </a:fld>
            <a:endParaRPr lang="en-US"/>
          </a:p>
        </p:txBody>
      </p:sp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258763"/>
            <a:ext cx="6365875" cy="889000"/>
          </a:xfrm>
        </p:spPr>
        <p:txBody>
          <a:bodyPr/>
          <a:lstStyle/>
          <a:p>
            <a:r>
              <a:rPr lang="en-US"/>
              <a:t>Tower vessel in Duluth via St. Lawrence seaway</a:t>
            </a:r>
          </a:p>
        </p:txBody>
      </p:sp>
      <p:pic>
        <p:nvPicPr>
          <p:cNvPr id="1069060" name="Picture 4" descr="DSCN0289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84313" y="1435100"/>
            <a:ext cx="6540500" cy="48974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C1ECBEDB-8950-46FB-A438-C084CE05353B}" type="slidenum">
              <a:rPr lang="en-US"/>
              <a:pPr/>
              <a:t>2</a:t>
            </a:fld>
            <a:endParaRPr lang="en-US"/>
          </a:p>
        </p:txBody>
      </p:sp>
      <p:sp>
        <p:nvSpPr>
          <p:cNvPr id="10158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z="4000"/>
          </a:p>
        </p:txBody>
      </p:sp>
      <p:sp>
        <p:nvSpPr>
          <p:cNvPr id="1015811" name="Text Box 3"/>
          <p:cNvSpPr txBox="1">
            <a:spLocks noChangeArrowheads="1"/>
          </p:cNvSpPr>
          <p:nvPr/>
        </p:nvSpPr>
        <p:spPr bwMode="auto">
          <a:xfrm>
            <a:off x="325438" y="381000"/>
            <a:ext cx="6400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800" b="1" i="1"/>
          </a:p>
          <a:p>
            <a:pPr algn="l"/>
            <a:r>
              <a:rPr lang="en-US" sz="2000" b="1"/>
              <a:t>Global reach</a:t>
            </a:r>
          </a:p>
        </p:txBody>
      </p:sp>
      <p:pic>
        <p:nvPicPr>
          <p:cNvPr id="1015813" name="Picture 5" descr="World-Map-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1341438"/>
            <a:ext cx="8683625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5816" name="Freeform 8"/>
          <p:cNvSpPr>
            <a:spLocks/>
          </p:cNvSpPr>
          <p:nvPr/>
        </p:nvSpPr>
        <p:spPr bwMode="auto">
          <a:xfrm>
            <a:off x="2057400" y="1955800"/>
            <a:ext cx="2438400" cy="1168400"/>
          </a:xfrm>
          <a:custGeom>
            <a:avLst/>
            <a:gdLst>
              <a:gd name="T0" fmla="*/ 2438400 w 1536"/>
              <a:gd name="T1" fmla="*/ 254000 h 736"/>
              <a:gd name="T2" fmla="*/ 2286000 w 1536"/>
              <a:gd name="T3" fmla="*/ 254000 h 736"/>
              <a:gd name="T4" fmla="*/ 2209800 w 1536"/>
              <a:gd name="T5" fmla="*/ 101600 h 736"/>
              <a:gd name="T6" fmla="*/ 1066800 w 1536"/>
              <a:gd name="T7" fmla="*/ 863600 h 736"/>
              <a:gd name="T8" fmla="*/ 609600 w 1536"/>
              <a:gd name="T9" fmla="*/ 1092200 h 736"/>
              <a:gd name="T10" fmla="*/ 457200 w 1536"/>
              <a:gd name="T11" fmla="*/ 1168400 h 736"/>
              <a:gd name="T12" fmla="*/ 304800 w 1536"/>
              <a:gd name="T13" fmla="*/ 1092200 h 736"/>
              <a:gd name="T14" fmla="*/ 76200 w 1536"/>
              <a:gd name="T15" fmla="*/ 1016000 h 736"/>
              <a:gd name="T16" fmla="*/ 0 w 1536"/>
              <a:gd name="T17" fmla="*/ 1016000 h 7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36"/>
              <a:gd name="T28" fmla="*/ 0 h 736"/>
              <a:gd name="T29" fmla="*/ 1536 w 1536"/>
              <a:gd name="T30" fmla="*/ 736 h 7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36" h="736">
                <a:moveTo>
                  <a:pt x="1536" y="160"/>
                </a:moveTo>
                <a:cubicBezTo>
                  <a:pt x="1500" y="168"/>
                  <a:pt x="1464" y="176"/>
                  <a:pt x="1440" y="160"/>
                </a:cubicBezTo>
                <a:cubicBezTo>
                  <a:pt x="1416" y="144"/>
                  <a:pt x="1520" y="0"/>
                  <a:pt x="1392" y="64"/>
                </a:cubicBezTo>
                <a:cubicBezTo>
                  <a:pt x="1264" y="128"/>
                  <a:pt x="840" y="440"/>
                  <a:pt x="672" y="544"/>
                </a:cubicBezTo>
                <a:cubicBezTo>
                  <a:pt x="504" y="648"/>
                  <a:pt x="448" y="656"/>
                  <a:pt x="384" y="688"/>
                </a:cubicBezTo>
                <a:cubicBezTo>
                  <a:pt x="320" y="720"/>
                  <a:pt x="320" y="736"/>
                  <a:pt x="288" y="736"/>
                </a:cubicBezTo>
                <a:cubicBezTo>
                  <a:pt x="256" y="736"/>
                  <a:pt x="232" y="704"/>
                  <a:pt x="192" y="688"/>
                </a:cubicBezTo>
                <a:cubicBezTo>
                  <a:pt x="152" y="672"/>
                  <a:pt x="80" y="648"/>
                  <a:pt x="48" y="640"/>
                </a:cubicBezTo>
                <a:cubicBezTo>
                  <a:pt x="16" y="632"/>
                  <a:pt x="8" y="640"/>
                  <a:pt x="0" y="64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oval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17" name="Freeform 9"/>
          <p:cNvSpPr>
            <a:spLocks/>
          </p:cNvSpPr>
          <p:nvPr/>
        </p:nvSpPr>
        <p:spPr bwMode="auto">
          <a:xfrm>
            <a:off x="2133600" y="2895600"/>
            <a:ext cx="1588" cy="76200"/>
          </a:xfrm>
          <a:custGeom>
            <a:avLst/>
            <a:gdLst>
              <a:gd name="T0" fmla="*/ 0 w 1"/>
              <a:gd name="T1" fmla="*/ 76200 h 48"/>
              <a:gd name="T2" fmla="*/ 0 w 1"/>
              <a:gd name="T3" fmla="*/ 0 h 48"/>
              <a:gd name="T4" fmla="*/ 0 60000 65536"/>
              <a:gd name="T5" fmla="*/ 0 60000 65536"/>
              <a:gd name="T6" fmla="*/ 0 w 1"/>
              <a:gd name="T7" fmla="*/ 0 h 48"/>
              <a:gd name="T8" fmla="*/ 1 w 1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8">
                <a:moveTo>
                  <a:pt x="0" y="48"/>
                </a:moveTo>
                <a:cubicBezTo>
                  <a:pt x="0" y="28"/>
                  <a:pt x="0" y="8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18" name="Freeform 10"/>
          <p:cNvSpPr>
            <a:spLocks/>
          </p:cNvSpPr>
          <p:nvPr/>
        </p:nvSpPr>
        <p:spPr bwMode="auto">
          <a:xfrm>
            <a:off x="1409700" y="2667000"/>
            <a:ext cx="1714500" cy="990600"/>
          </a:xfrm>
          <a:custGeom>
            <a:avLst/>
            <a:gdLst>
              <a:gd name="T0" fmla="*/ 1714500 w 1080"/>
              <a:gd name="T1" fmla="*/ 152400 h 624"/>
              <a:gd name="T2" fmla="*/ 1485900 w 1080"/>
              <a:gd name="T3" fmla="*/ 609600 h 624"/>
              <a:gd name="T4" fmla="*/ 1181100 w 1080"/>
              <a:gd name="T5" fmla="*/ 685800 h 624"/>
              <a:gd name="T6" fmla="*/ 1028700 w 1080"/>
              <a:gd name="T7" fmla="*/ 762000 h 624"/>
              <a:gd name="T8" fmla="*/ 876300 w 1080"/>
              <a:gd name="T9" fmla="*/ 914400 h 624"/>
              <a:gd name="T10" fmla="*/ 114300 w 1080"/>
              <a:gd name="T11" fmla="*/ 304800 h 624"/>
              <a:gd name="T12" fmla="*/ 190500 w 1080"/>
              <a:gd name="T13" fmla="*/ 0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"/>
              <a:gd name="T22" fmla="*/ 0 h 624"/>
              <a:gd name="T23" fmla="*/ 1080 w 1080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" h="624">
                <a:moveTo>
                  <a:pt x="1080" y="96"/>
                </a:moveTo>
                <a:cubicBezTo>
                  <a:pt x="1036" y="212"/>
                  <a:pt x="992" y="328"/>
                  <a:pt x="936" y="384"/>
                </a:cubicBezTo>
                <a:cubicBezTo>
                  <a:pt x="880" y="440"/>
                  <a:pt x="792" y="416"/>
                  <a:pt x="744" y="432"/>
                </a:cubicBezTo>
                <a:cubicBezTo>
                  <a:pt x="696" y="448"/>
                  <a:pt x="680" y="456"/>
                  <a:pt x="648" y="480"/>
                </a:cubicBezTo>
                <a:cubicBezTo>
                  <a:pt x="616" y="504"/>
                  <a:pt x="648" y="624"/>
                  <a:pt x="552" y="576"/>
                </a:cubicBezTo>
                <a:cubicBezTo>
                  <a:pt x="456" y="528"/>
                  <a:pt x="144" y="288"/>
                  <a:pt x="72" y="192"/>
                </a:cubicBezTo>
                <a:cubicBezTo>
                  <a:pt x="0" y="96"/>
                  <a:pt x="112" y="32"/>
                  <a:pt x="120" y="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19" name="Freeform 11"/>
          <p:cNvSpPr>
            <a:spLocks/>
          </p:cNvSpPr>
          <p:nvPr/>
        </p:nvSpPr>
        <p:spPr bwMode="auto">
          <a:xfrm>
            <a:off x="381000" y="2971800"/>
            <a:ext cx="1905000" cy="711200"/>
          </a:xfrm>
          <a:custGeom>
            <a:avLst/>
            <a:gdLst>
              <a:gd name="T0" fmla="*/ 0 w 1200"/>
              <a:gd name="T1" fmla="*/ 0 h 448"/>
              <a:gd name="T2" fmla="*/ 381000 w 1200"/>
              <a:gd name="T3" fmla="*/ 152400 h 448"/>
              <a:gd name="T4" fmla="*/ 914400 w 1200"/>
              <a:gd name="T5" fmla="*/ 533400 h 448"/>
              <a:gd name="T6" fmla="*/ 1371600 w 1200"/>
              <a:gd name="T7" fmla="*/ 685800 h 448"/>
              <a:gd name="T8" fmla="*/ 1752600 w 1200"/>
              <a:gd name="T9" fmla="*/ 685800 h 448"/>
              <a:gd name="T10" fmla="*/ 1905000 w 1200"/>
              <a:gd name="T11" fmla="*/ 609600 h 4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448"/>
              <a:gd name="T20" fmla="*/ 1200 w 1200"/>
              <a:gd name="T21" fmla="*/ 448 h 4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448">
                <a:moveTo>
                  <a:pt x="0" y="0"/>
                </a:moveTo>
                <a:cubicBezTo>
                  <a:pt x="72" y="20"/>
                  <a:pt x="144" y="40"/>
                  <a:pt x="240" y="96"/>
                </a:cubicBezTo>
                <a:cubicBezTo>
                  <a:pt x="336" y="152"/>
                  <a:pt x="472" y="280"/>
                  <a:pt x="576" y="336"/>
                </a:cubicBezTo>
                <a:cubicBezTo>
                  <a:pt x="680" y="392"/>
                  <a:pt x="776" y="416"/>
                  <a:pt x="864" y="432"/>
                </a:cubicBezTo>
                <a:cubicBezTo>
                  <a:pt x="952" y="448"/>
                  <a:pt x="1048" y="440"/>
                  <a:pt x="1104" y="432"/>
                </a:cubicBezTo>
                <a:cubicBezTo>
                  <a:pt x="1160" y="424"/>
                  <a:pt x="1180" y="404"/>
                  <a:pt x="1200" y="38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5820" name="Freeform 12"/>
          <p:cNvSpPr>
            <a:spLocks/>
          </p:cNvSpPr>
          <p:nvPr/>
        </p:nvSpPr>
        <p:spPr bwMode="auto">
          <a:xfrm>
            <a:off x="2133600" y="2971800"/>
            <a:ext cx="304800" cy="457200"/>
          </a:xfrm>
          <a:custGeom>
            <a:avLst/>
            <a:gdLst>
              <a:gd name="T0" fmla="*/ 304800 w 192"/>
              <a:gd name="T1" fmla="*/ 457200 h 288"/>
              <a:gd name="T2" fmla="*/ 228600 w 192"/>
              <a:gd name="T3" fmla="*/ 304800 h 288"/>
              <a:gd name="T4" fmla="*/ 152400 w 192"/>
              <a:gd name="T5" fmla="*/ 228600 h 288"/>
              <a:gd name="T6" fmla="*/ 152400 w 192"/>
              <a:gd name="T7" fmla="*/ 152400 h 288"/>
              <a:gd name="T8" fmla="*/ 0 w 192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288"/>
              <a:gd name="T17" fmla="*/ 192 w 192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288">
                <a:moveTo>
                  <a:pt x="192" y="288"/>
                </a:moveTo>
                <a:cubicBezTo>
                  <a:pt x="176" y="252"/>
                  <a:pt x="160" y="216"/>
                  <a:pt x="144" y="192"/>
                </a:cubicBezTo>
                <a:cubicBezTo>
                  <a:pt x="128" y="168"/>
                  <a:pt x="104" y="160"/>
                  <a:pt x="96" y="144"/>
                </a:cubicBezTo>
                <a:cubicBezTo>
                  <a:pt x="88" y="128"/>
                  <a:pt x="112" y="120"/>
                  <a:pt x="96" y="96"/>
                </a:cubicBezTo>
                <a:cubicBezTo>
                  <a:pt x="80" y="72"/>
                  <a:pt x="40" y="36"/>
                  <a:pt x="0" y="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21" name="Freeform 13"/>
          <p:cNvSpPr>
            <a:spLocks/>
          </p:cNvSpPr>
          <p:nvPr/>
        </p:nvSpPr>
        <p:spPr bwMode="auto">
          <a:xfrm>
            <a:off x="2362200" y="2425700"/>
            <a:ext cx="990600" cy="241300"/>
          </a:xfrm>
          <a:custGeom>
            <a:avLst/>
            <a:gdLst>
              <a:gd name="T0" fmla="*/ 990600 w 624"/>
              <a:gd name="T1" fmla="*/ 241300 h 152"/>
              <a:gd name="T2" fmla="*/ 762000 w 624"/>
              <a:gd name="T3" fmla="*/ 165100 h 152"/>
              <a:gd name="T4" fmla="*/ 685800 w 624"/>
              <a:gd name="T5" fmla="*/ 88900 h 152"/>
              <a:gd name="T6" fmla="*/ 685800 w 624"/>
              <a:gd name="T7" fmla="*/ 12700 h 152"/>
              <a:gd name="T8" fmla="*/ 609600 w 624"/>
              <a:gd name="T9" fmla="*/ 12700 h 152"/>
              <a:gd name="T10" fmla="*/ 533400 w 624"/>
              <a:gd name="T11" fmla="*/ 12700 h 152"/>
              <a:gd name="T12" fmla="*/ 381000 w 624"/>
              <a:gd name="T13" fmla="*/ 88900 h 152"/>
              <a:gd name="T14" fmla="*/ 228600 w 624"/>
              <a:gd name="T15" fmla="*/ 88900 h 152"/>
              <a:gd name="T16" fmla="*/ 152400 w 624"/>
              <a:gd name="T17" fmla="*/ 12700 h 152"/>
              <a:gd name="T18" fmla="*/ 0 w 624"/>
              <a:gd name="T19" fmla="*/ 12700 h 1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4"/>
              <a:gd name="T31" fmla="*/ 0 h 152"/>
              <a:gd name="T32" fmla="*/ 624 w 624"/>
              <a:gd name="T33" fmla="*/ 152 h 1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4" h="152">
                <a:moveTo>
                  <a:pt x="624" y="152"/>
                </a:moveTo>
                <a:cubicBezTo>
                  <a:pt x="568" y="136"/>
                  <a:pt x="512" y="120"/>
                  <a:pt x="480" y="104"/>
                </a:cubicBezTo>
                <a:cubicBezTo>
                  <a:pt x="448" y="88"/>
                  <a:pt x="440" y="72"/>
                  <a:pt x="432" y="56"/>
                </a:cubicBezTo>
                <a:cubicBezTo>
                  <a:pt x="424" y="40"/>
                  <a:pt x="440" y="16"/>
                  <a:pt x="432" y="8"/>
                </a:cubicBezTo>
                <a:cubicBezTo>
                  <a:pt x="424" y="0"/>
                  <a:pt x="400" y="8"/>
                  <a:pt x="384" y="8"/>
                </a:cubicBezTo>
                <a:cubicBezTo>
                  <a:pt x="368" y="8"/>
                  <a:pt x="360" y="0"/>
                  <a:pt x="336" y="8"/>
                </a:cubicBezTo>
                <a:cubicBezTo>
                  <a:pt x="312" y="16"/>
                  <a:pt x="272" y="48"/>
                  <a:pt x="240" y="56"/>
                </a:cubicBezTo>
                <a:cubicBezTo>
                  <a:pt x="208" y="64"/>
                  <a:pt x="168" y="64"/>
                  <a:pt x="144" y="56"/>
                </a:cubicBezTo>
                <a:cubicBezTo>
                  <a:pt x="120" y="48"/>
                  <a:pt x="120" y="16"/>
                  <a:pt x="96" y="8"/>
                </a:cubicBezTo>
                <a:cubicBezTo>
                  <a:pt x="72" y="0"/>
                  <a:pt x="36" y="4"/>
                  <a:pt x="0" y="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22" name="Freeform 14"/>
          <p:cNvSpPr>
            <a:spLocks/>
          </p:cNvSpPr>
          <p:nvPr/>
        </p:nvSpPr>
        <p:spPr bwMode="auto">
          <a:xfrm>
            <a:off x="2590800" y="2667000"/>
            <a:ext cx="533400" cy="165100"/>
          </a:xfrm>
          <a:custGeom>
            <a:avLst/>
            <a:gdLst>
              <a:gd name="T0" fmla="*/ 533400 w 336"/>
              <a:gd name="T1" fmla="*/ 152400 h 104"/>
              <a:gd name="T2" fmla="*/ 304800 w 336"/>
              <a:gd name="T3" fmla="*/ 152400 h 104"/>
              <a:gd name="T4" fmla="*/ 152400 w 336"/>
              <a:gd name="T5" fmla="*/ 152400 h 104"/>
              <a:gd name="T6" fmla="*/ 76200 w 336"/>
              <a:gd name="T7" fmla="*/ 76200 h 104"/>
              <a:gd name="T8" fmla="*/ 0 w 336"/>
              <a:gd name="T9" fmla="*/ 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104"/>
              <a:gd name="T17" fmla="*/ 336 w 336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104">
                <a:moveTo>
                  <a:pt x="336" y="96"/>
                </a:moveTo>
                <a:cubicBezTo>
                  <a:pt x="284" y="96"/>
                  <a:pt x="232" y="96"/>
                  <a:pt x="192" y="96"/>
                </a:cubicBezTo>
                <a:cubicBezTo>
                  <a:pt x="152" y="96"/>
                  <a:pt x="120" y="104"/>
                  <a:pt x="96" y="96"/>
                </a:cubicBezTo>
                <a:cubicBezTo>
                  <a:pt x="72" y="88"/>
                  <a:pt x="64" y="64"/>
                  <a:pt x="48" y="48"/>
                </a:cubicBezTo>
                <a:cubicBezTo>
                  <a:pt x="32" y="32"/>
                  <a:pt x="16" y="16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23" name="Freeform 15"/>
          <p:cNvSpPr>
            <a:spLocks/>
          </p:cNvSpPr>
          <p:nvPr/>
        </p:nvSpPr>
        <p:spPr bwMode="auto">
          <a:xfrm>
            <a:off x="381000" y="2286000"/>
            <a:ext cx="1371600" cy="685800"/>
          </a:xfrm>
          <a:custGeom>
            <a:avLst/>
            <a:gdLst>
              <a:gd name="T0" fmla="*/ 0 w 864"/>
              <a:gd name="T1" fmla="*/ 685800 h 432"/>
              <a:gd name="T2" fmla="*/ 533400 w 864"/>
              <a:gd name="T3" fmla="*/ 457200 h 432"/>
              <a:gd name="T4" fmla="*/ 838200 w 864"/>
              <a:gd name="T5" fmla="*/ 228600 h 432"/>
              <a:gd name="T6" fmla="*/ 990600 w 864"/>
              <a:gd name="T7" fmla="*/ 76200 h 432"/>
              <a:gd name="T8" fmla="*/ 1143000 w 864"/>
              <a:gd name="T9" fmla="*/ 0 h 432"/>
              <a:gd name="T10" fmla="*/ 1219200 w 864"/>
              <a:gd name="T11" fmla="*/ 76200 h 432"/>
              <a:gd name="T12" fmla="*/ 1295400 w 864"/>
              <a:gd name="T13" fmla="*/ 76200 h 432"/>
              <a:gd name="T14" fmla="*/ 1371600 w 864"/>
              <a:gd name="T15" fmla="*/ 152400 h 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64"/>
              <a:gd name="T25" fmla="*/ 0 h 432"/>
              <a:gd name="T26" fmla="*/ 864 w 864"/>
              <a:gd name="T27" fmla="*/ 432 h 4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64" h="432">
                <a:moveTo>
                  <a:pt x="0" y="432"/>
                </a:moveTo>
                <a:cubicBezTo>
                  <a:pt x="124" y="384"/>
                  <a:pt x="248" y="336"/>
                  <a:pt x="336" y="288"/>
                </a:cubicBezTo>
                <a:cubicBezTo>
                  <a:pt x="424" y="240"/>
                  <a:pt x="480" y="184"/>
                  <a:pt x="528" y="144"/>
                </a:cubicBezTo>
                <a:cubicBezTo>
                  <a:pt x="576" y="104"/>
                  <a:pt x="592" y="72"/>
                  <a:pt x="624" y="48"/>
                </a:cubicBezTo>
                <a:cubicBezTo>
                  <a:pt x="656" y="24"/>
                  <a:pt x="696" y="0"/>
                  <a:pt x="720" y="0"/>
                </a:cubicBezTo>
                <a:cubicBezTo>
                  <a:pt x="744" y="0"/>
                  <a:pt x="752" y="40"/>
                  <a:pt x="768" y="48"/>
                </a:cubicBezTo>
                <a:cubicBezTo>
                  <a:pt x="784" y="56"/>
                  <a:pt x="800" y="40"/>
                  <a:pt x="816" y="48"/>
                </a:cubicBezTo>
                <a:cubicBezTo>
                  <a:pt x="832" y="56"/>
                  <a:pt x="848" y="76"/>
                  <a:pt x="864" y="9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24" name="Freeform 16"/>
          <p:cNvSpPr>
            <a:spLocks/>
          </p:cNvSpPr>
          <p:nvPr/>
        </p:nvSpPr>
        <p:spPr bwMode="auto">
          <a:xfrm>
            <a:off x="1358900" y="2362200"/>
            <a:ext cx="241300" cy="609600"/>
          </a:xfrm>
          <a:custGeom>
            <a:avLst/>
            <a:gdLst>
              <a:gd name="T0" fmla="*/ 165100 w 152"/>
              <a:gd name="T1" fmla="*/ 609600 h 384"/>
              <a:gd name="T2" fmla="*/ 12700 w 152"/>
              <a:gd name="T3" fmla="*/ 381000 h 384"/>
              <a:gd name="T4" fmla="*/ 88900 w 152"/>
              <a:gd name="T5" fmla="*/ 152400 h 384"/>
              <a:gd name="T6" fmla="*/ 241300 w 152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384"/>
              <a:gd name="T14" fmla="*/ 152 w 152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384">
                <a:moveTo>
                  <a:pt x="104" y="384"/>
                </a:moveTo>
                <a:cubicBezTo>
                  <a:pt x="60" y="336"/>
                  <a:pt x="16" y="288"/>
                  <a:pt x="8" y="240"/>
                </a:cubicBezTo>
                <a:cubicBezTo>
                  <a:pt x="0" y="192"/>
                  <a:pt x="32" y="136"/>
                  <a:pt x="56" y="96"/>
                </a:cubicBezTo>
                <a:cubicBezTo>
                  <a:pt x="80" y="56"/>
                  <a:pt x="116" y="28"/>
                  <a:pt x="152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5825" name="Freeform 17"/>
          <p:cNvSpPr>
            <a:spLocks/>
          </p:cNvSpPr>
          <p:nvPr/>
        </p:nvSpPr>
        <p:spPr bwMode="auto">
          <a:xfrm>
            <a:off x="1511300" y="2806700"/>
            <a:ext cx="88900" cy="241300"/>
          </a:xfrm>
          <a:custGeom>
            <a:avLst/>
            <a:gdLst>
              <a:gd name="T0" fmla="*/ 88900 w 56"/>
              <a:gd name="T1" fmla="*/ 241300 h 152"/>
              <a:gd name="T2" fmla="*/ 12700 w 56"/>
              <a:gd name="T3" fmla="*/ 88900 h 152"/>
              <a:gd name="T4" fmla="*/ 12700 w 56"/>
              <a:gd name="T5" fmla="*/ 12700 h 152"/>
              <a:gd name="T6" fmla="*/ 88900 w 56"/>
              <a:gd name="T7" fmla="*/ 12700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52"/>
              <a:gd name="T14" fmla="*/ 56 w 56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52">
                <a:moveTo>
                  <a:pt x="56" y="152"/>
                </a:moveTo>
                <a:cubicBezTo>
                  <a:pt x="36" y="116"/>
                  <a:pt x="16" y="80"/>
                  <a:pt x="8" y="56"/>
                </a:cubicBezTo>
                <a:cubicBezTo>
                  <a:pt x="0" y="32"/>
                  <a:pt x="0" y="16"/>
                  <a:pt x="8" y="8"/>
                </a:cubicBezTo>
                <a:cubicBezTo>
                  <a:pt x="16" y="0"/>
                  <a:pt x="36" y="4"/>
                  <a:pt x="56" y="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26" name="Freeform 18"/>
          <p:cNvSpPr>
            <a:spLocks/>
          </p:cNvSpPr>
          <p:nvPr/>
        </p:nvSpPr>
        <p:spPr bwMode="auto">
          <a:xfrm>
            <a:off x="1270000" y="2590800"/>
            <a:ext cx="330200" cy="381000"/>
          </a:xfrm>
          <a:custGeom>
            <a:avLst/>
            <a:gdLst>
              <a:gd name="T0" fmla="*/ 254000 w 208"/>
              <a:gd name="T1" fmla="*/ 381000 h 240"/>
              <a:gd name="T2" fmla="*/ 177800 w 208"/>
              <a:gd name="T3" fmla="*/ 304800 h 240"/>
              <a:gd name="T4" fmla="*/ 25400 w 208"/>
              <a:gd name="T5" fmla="*/ 152400 h 240"/>
              <a:gd name="T6" fmla="*/ 330200 w 208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8"/>
              <a:gd name="T13" fmla="*/ 0 h 240"/>
              <a:gd name="T14" fmla="*/ 208 w 20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" h="240">
                <a:moveTo>
                  <a:pt x="160" y="240"/>
                </a:moveTo>
                <a:cubicBezTo>
                  <a:pt x="148" y="228"/>
                  <a:pt x="136" y="216"/>
                  <a:pt x="112" y="192"/>
                </a:cubicBezTo>
                <a:cubicBezTo>
                  <a:pt x="88" y="168"/>
                  <a:pt x="0" y="128"/>
                  <a:pt x="16" y="96"/>
                </a:cubicBezTo>
                <a:cubicBezTo>
                  <a:pt x="32" y="64"/>
                  <a:pt x="120" y="32"/>
                  <a:pt x="208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27" name="Freeform 19"/>
          <p:cNvSpPr>
            <a:spLocks/>
          </p:cNvSpPr>
          <p:nvPr/>
        </p:nvSpPr>
        <p:spPr bwMode="auto">
          <a:xfrm>
            <a:off x="6781800" y="2946400"/>
            <a:ext cx="1841500" cy="406400"/>
          </a:xfrm>
          <a:custGeom>
            <a:avLst/>
            <a:gdLst>
              <a:gd name="T0" fmla="*/ 0 w 1160"/>
              <a:gd name="T1" fmla="*/ 406400 h 256"/>
              <a:gd name="T2" fmla="*/ 76200 w 1160"/>
              <a:gd name="T3" fmla="*/ 330200 h 256"/>
              <a:gd name="T4" fmla="*/ 304800 w 1160"/>
              <a:gd name="T5" fmla="*/ 254000 h 256"/>
              <a:gd name="T6" fmla="*/ 533400 w 1160"/>
              <a:gd name="T7" fmla="*/ 254000 h 256"/>
              <a:gd name="T8" fmla="*/ 685800 w 1160"/>
              <a:gd name="T9" fmla="*/ 254000 h 256"/>
              <a:gd name="T10" fmla="*/ 990600 w 1160"/>
              <a:gd name="T11" fmla="*/ 254000 h 256"/>
              <a:gd name="T12" fmla="*/ 1295400 w 1160"/>
              <a:gd name="T13" fmla="*/ 177800 h 256"/>
              <a:gd name="T14" fmla="*/ 1752600 w 1160"/>
              <a:gd name="T15" fmla="*/ 25400 h 256"/>
              <a:gd name="T16" fmla="*/ 1828800 w 1160"/>
              <a:gd name="T17" fmla="*/ 25400 h 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0"/>
              <a:gd name="T28" fmla="*/ 0 h 256"/>
              <a:gd name="T29" fmla="*/ 1160 w 1160"/>
              <a:gd name="T30" fmla="*/ 256 h 2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0" h="256">
                <a:moveTo>
                  <a:pt x="0" y="256"/>
                </a:moveTo>
                <a:cubicBezTo>
                  <a:pt x="8" y="240"/>
                  <a:pt x="16" y="224"/>
                  <a:pt x="48" y="208"/>
                </a:cubicBezTo>
                <a:cubicBezTo>
                  <a:pt x="80" y="192"/>
                  <a:pt x="144" y="168"/>
                  <a:pt x="192" y="160"/>
                </a:cubicBezTo>
                <a:cubicBezTo>
                  <a:pt x="240" y="152"/>
                  <a:pt x="296" y="160"/>
                  <a:pt x="336" y="160"/>
                </a:cubicBezTo>
                <a:cubicBezTo>
                  <a:pt x="376" y="160"/>
                  <a:pt x="384" y="160"/>
                  <a:pt x="432" y="160"/>
                </a:cubicBezTo>
                <a:cubicBezTo>
                  <a:pt x="480" y="160"/>
                  <a:pt x="560" y="168"/>
                  <a:pt x="624" y="160"/>
                </a:cubicBezTo>
                <a:cubicBezTo>
                  <a:pt x="688" y="152"/>
                  <a:pt x="736" y="136"/>
                  <a:pt x="816" y="112"/>
                </a:cubicBezTo>
                <a:cubicBezTo>
                  <a:pt x="896" y="88"/>
                  <a:pt x="1048" y="32"/>
                  <a:pt x="1104" y="16"/>
                </a:cubicBezTo>
                <a:cubicBezTo>
                  <a:pt x="1160" y="0"/>
                  <a:pt x="1156" y="8"/>
                  <a:pt x="1152" y="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5828" name="Freeform 20"/>
          <p:cNvSpPr>
            <a:spLocks/>
          </p:cNvSpPr>
          <p:nvPr/>
        </p:nvSpPr>
        <p:spPr bwMode="auto">
          <a:xfrm>
            <a:off x="7061200" y="2743200"/>
            <a:ext cx="406400" cy="457200"/>
          </a:xfrm>
          <a:custGeom>
            <a:avLst/>
            <a:gdLst>
              <a:gd name="T0" fmla="*/ 25400 w 256"/>
              <a:gd name="T1" fmla="*/ 0 h 288"/>
              <a:gd name="T2" fmla="*/ 25400 w 256"/>
              <a:gd name="T3" fmla="*/ 152400 h 288"/>
              <a:gd name="T4" fmla="*/ 177800 w 256"/>
              <a:gd name="T5" fmla="*/ 304800 h 288"/>
              <a:gd name="T6" fmla="*/ 406400 w 256"/>
              <a:gd name="T7" fmla="*/ 45720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256"/>
              <a:gd name="T13" fmla="*/ 0 h 288"/>
              <a:gd name="T14" fmla="*/ 256 w 25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" h="288">
                <a:moveTo>
                  <a:pt x="16" y="0"/>
                </a:moveTo>
                <a:cubicBezTo>
                  <a:pt x="8" y="32"/>
                  <a:pt x="0" y="64"/>
                  <a:pt x="16" y="96"/>
                </a:cubicBezTo>
                <a:cubicBezTo>
                  <a:pt x="32" y="128"/>
                  <a:pt x="72" y="160"/>
                  <a:pt x="112" y="192"/>
                </a:cubicBezTo>
                <a:cubicBezTo>
                  <a:pt x="152" y="224"/>
                  <a:pt x="204" y="256"/>
                  <a:pt x="256" y="28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5829" name="Freeform 21"/>
          <p:cNvSpPr>
            <a:spLocks/>
          </p:cNvSpPr>
          <p:nvPr/>
        </p:nvSpPr>
        <p:spPr bwMode="auto">
          <a:xfrm>
            <a:off x="7010400" y="2895600"/>
            <a:ext cx="76200" cy="1588"/>
          </a:xfrm>
          <a:custGeom>
            <a:avLst/>
            <a:gdLst>
              <a:gd name="T0" fmla="*/ 0 w 48"/>
              <a:gd name="T1" fmla="*/ 0 h 1"/>
              <a:gd name="T2" fmla="*/ 76200 w 48"/>
              <a:gd name="T3" fmla="*/ 0 h 1"/>
              <a:gd name="T4" fmla="*/ 0 60000 65536"/>
              <a:gd name="T5" fmla="*/ 0 60000 65536"/>
              <a:gd name="T6" fmla="*/ 0 w 48"/>
              <a:gd name="T7" fmla="*/ 0 h 1"/>
              <a:gd name="T8" fmla="*/ 48 w 4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">
                <a:moveTo>
                  <a:pt x="0" y="0"/>
                </a:moveTo>
                <a:cubicBezTo>
                  <a:pt x="0" y="0"/>
                  <a:pt x="24" y="0"/>
                  <a:pt x="48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5830" name="Freeform 22"/>
          <p:cNvSpPr>
            <a:spLocks/>
          </p:cNvSpPr>
          <p:nvPr/>
        </p:nvSpPr>
        <p:spPr bwMode="auto">
          <a:xfrm>
            <a:off x="381000" y="2971800"/>
            <a:ext cx="228600" cy="228600"/>
          </a:xfrm>
          <a:custGeom>
            <a:avLst/>
            <a:gdLst>
              <a:gd name="T0" fmla="*/ 0 w 144"/>
              <a:gd name="T1" fmla="*/ 0 h 144"/>
              <a:gd name="T2" fmla="*/ 76200 w 144"/>
              <a:gd name="T3" fmla="*/ 76200 h 144"/>
              <a:gd name="T4" fmla="*/ 76200 w 144"/>
              <a:gd name="T5" fmla="*/ 152400 h 144"/>
              <a:gd name="T6" fmla="*/ 228600 w 144"/>
              <a:gd name="T7" fmla="*/ 22860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144"/>
              <a:gd name="T14" fmla="*/ 144 w 14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144">
                <a:moveTo>
                  <a:pt x="0" y="0"/>
                </a:moveTo>
                <a:cubicBezTo>
                  <a:pt x="20" y="16"/>
                  <a:pt x="40" y="32"/>
                  <a:pt x="48" y="48"/>
                </a:cubicBezTo>
                <a:cubicBezTo>
                  <a:pt x="56" y="64"/>
                  <a:pt x="32" y="80"/>
                  <a:pt x="48" y="96"/>
                </a:cubicBezTo>
                <a:cubicBezTo>
                  <a:pt x="64" y="112"/>
                  <a:pt x="104" y="128"/>
                  <a:pt x="144" y="14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31" name="Freeform 23"/>
          <p:cNvSpPr>
            <a:spLocks/>
          </p:cNvSpPr>
          <p:nvPr/>
        </p:nvSpPr>
        <p:spPr bwMode="auto">
          <a:xfrm>
            <a:off x="685800" y="3200400"/>
            <a:ext cx="304800" cy="88900"/>
          </a:xfrm>
          <a:custGeom>
            <a:avLst/>
            <a:gdLst>
              <a:gd name="T0" fmla="*/ 304800 w 192"/>
              <a:gd name="T1" fmla="*/ 88900 h 56"/>
              <a:gd name="T2" fmla="*/ 76200 w 192"/>
              <a:gd name="T3" fmla="*/ 12700 h 56"/>
              <a:gd name="T4" fmla="*/ 0 w 192"/>
              <a:gd name="T5" fmla="*/ 12700 h 56"/>
              <a:gd name="T6" fmla="*/ 0 60000 65536"/>
              <a:gd name="T7" fmla="*/ 0 60000 65536"/>
              <a:gd name="T8" fmla="*/ 0 60000 65536"/>
              <a:gd name="T9" fmla="*/ 0 w 192"/>
              <a:gd name="T10" fmla="*/ 0 h 56"/>
              <a:gd name="T11" fmla="*/ 192 w 192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56">
                <a:moveTo>
                  <a:pt x="192" y="56"/>
                </a:moveTo>
                <a:cubicBezTo>
                  <a:pt x="136" y="36"/>
                  <a:pt x="80" y="16"/>
                  <a:pt x="48" y="8"/>
                </a:cubicBezTo>
                <a:cubicBezTo>
                  <a:pt x="16" y="0"/>
                  <a:pt x="8" y="8"/>
                  <a:pt x="0" y="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32" name="Freeform 24"/>
          <p:cNvSpPr>
            <a:spLocks/>
          </p:cNvSpPr>
          <p:nvPr/>
        </p:nvSpPr>
        <p:spPr bwMode="auto">
          <a:xfrm>
            <a:off x="381000" y="2971800"/>
            <a:ext cx="1219200" cy="152400"/>
          </a:xfrm>
          <a:custGeom>
            <a:avLst/>
            <a:gdLst>
              <a:gd name="T0" fmla="*/ 0 w 768"/>
              <a:gd name="T1" fmla="*/ 0 h 96"/>
              <a:gd name="T2" fmla="*/ 457200 w 768"/>
              <a:gd name="T3" fmla="*/ 76200 h 96"/>
              <a:gd name="T4" fmla="*/ 762000 w 768"/>
              <a:gd name="T5" fmla="*/ 152400 h 96"/>
              <a:gd name="T6" fmla="*/ 1219200 w 768"/>
              <a:gd name="T7" fmla="*/ 7620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96"/>
              <a:gd name="T14" fmla="*/ 768 w 768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96">
                <a:moveTo>
                  <a:pt x="0" y="0"/>
                </a:moveTo>
                <a:cubicBezTo>
                  <a:pt x="104" y="16"/>
                  <a:pt x="208" y="32"/>
                  <a:pt x="288" y="48"/>
                </a:cubicBezTo>
                <a:cubicBezTo>
                  <a:pt x="368" y="64"/>
                  <a:pt x="400" y="96"/>
                  <a:pt x="480" y="96"/>
                </a:cubicBezTo>
                <a:cubicBezTo>
                  <a:pt x="560" y="96"/>
                  <a:pt x="664" y="72"/>
                  <a:pt x="768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5833" name="Freeform 25"/>
          <p:cNvSpPr>
            <a:spLocks/>
          </p:cNvSpPr>
          <p:nvPr/>
        </p:nvSpPr>
        <p:spPr bwMode="auto">
          <a:xfrm>
            <a:off x="3124200" y="2819400"/>
            <a:ext cx="241300" cy="990600"/>
          </a:xfrm>
          <a:custGeom>
            <a:avLst/>
            <a:gdLst>
              <a:gd name="T0" fmla="*/ 0 w 152"/>
              <a:gd name="T1" fmla="*/ 0 h 624"/>
              <a:gd name="T2" fmla="*/ 152400 w 152"/>
              <a:gd name="T3" fmla="*/ 304800 h 624"/>
              <a:gd name="T4" fmla="*/ 228600 w 152"/>
              <a:gd name="T5" fmla="*/ 685800 h 624"/>
              <a:gd name="T6" fmla="*/ 228600 w 152"/>
              <a:gd name="T7" fmla="*/ 99060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624"/>
              <a:gd name="T14" fmla="*/ 152 w 15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624">
                <a:moveTo>
                  <a:pt x="0" y="0"/>
                </a:moveTo>
                <a:cubicBezTo>
                  <a:pt x="36" y="60"/>
                  <a:pt x="72" y="120"/>
                  <a:pt x="96" y="192"/>
                </a:cubicBezTo>
                <a:cubicBezTo>
                  <a:pt x="120" y="264"/>
                  <a:pt x="136" y="360"/>
                  <a:pt x="144" y="432"/>
                </a:cubicBezTo>
                <a:cubicBezTo>
                  <a:pt x="152" y="504"/>
                  <a:pt x="148" y="564"/>
                  <a:pt x="144" y="62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34" name="AutoShape 26"/>
          <p:cNvSpPr>
            <a:spLocks noChangeArrowheads="1"/>
          </p:cNvSpPr>
          <p:nvPr/>
        </p:nvSpPr>
        <p:spPr bwMode="auto">
          <a:xfrm>
            <a:off x="7086600" y="5791200"/>
            <a:ext cx="1905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1800"/>
          </a:p>
        </p:txBody>
      </p:sp>
      <p:sp>
        <p:nvSpPr>
          <p:cNvPr id="1015835" name="Line 27"/>
          <p:cNvSpPr>
            <a:spLocks noChangeShapeType="1"/>
          </p:cNvSpPr>
          <p:nvPr/>
        </p:nvSpPr>
        <p:spPr bwMode="auto">
          <a:xfrm>
            <a:off x="7162800" y="61722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36" name="Text Box 28"/>
          <p:cNvSpPr txBox="1">
            <a:spLocks noChangeArrowheads="1"/>
          </p:cNvSpPr>
          <p:nvPr/>
        </p:nvSpPr>
        <p:spPr bwMode="auto">
          <a:xfrm>
            <a:off x="7086600" y="5943600"/>
            <a:ext cx="762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b="1"/>
              <a:t>POI</a:t>
            </a:r>
          </a:p>
          <a:p>
            <a:pPr algn="l"/>
            <a:endParaRPr lang="en-US" sz="1000" b="1"/>
          </a:p>
        </p:txBody>
      </p:sp>
      <p:sp>
        <p:nvSpPr>
          <p:cNvPr id="1015837" name="Text Box 29"/>
          <p:cNvSpPr txBox="1">
            <a:spLocks noChangeArrowheads="1"/>
          </p:cNvSpPr>
          <p:nvPr/>
        </p:nvSpPr>
        <p:spPr bwMode="auto">
          <a:xfrm>
            <a:off x="7086600" y="6248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b="1"/>
              <a:t>POE</a:t>
            </a:r>
            <a:r>
              <a:rPr lang="en-US" sz="800" b="1"/>
              <a:t/>
            </a:r>
            <a:br>
              <a:rPr lang="en-US" sz="800" b="1"/>
            </a:br>
            <a:endParaRPr lang="en-US" sz="800" b="1"/>
          </a:p>
        </p:txBody>
      </p:sp>
      <p:sp>
        <p:nvSpPr>
          <p:cNvPr id="1015838" name="Line 30"/>
          <p:cNvSpPr>
            <a:spLocks noChangeShapeType="1"/>
          </p:cNvSpPr>
          <p:nvPr/>
        </p:nvSpPr>
        <p:spPr bwMode="auto">
          <a:xfrm>
            <a:off x="7239000" y="65532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5839" name="Freeform 31"/>
          <p:cNvSpPr>
            <a:spLocks/>
          </p:cNvSpPr>
          <p:nvPr/>
        </p:nvSpPr>
        <p:spPr bwMode="auto">
          <a:xfrm>
            <a:off x="2438400" y="3251200"/>
            <a:ext cx="228600" cy="177800"/>
          </a:xfrm>
          <a:custGeom>
            <a:avLst/>
            <a:gdLst>
              <a:gd name="T0" fmla="*/ 0 w 144"/>
              <a:gd name="T1" fmla="*/ 177800 h 112"/>
              <a:gd name="T2" fmla="*/ 152400 w 144"/>
              <a:gd name="T3" fmla="*/ 25400 h 112"/>
              <a:gd name="T4" fmla="*/ 228600 w 144"/>
              <a:gd name="T5" fmla="*/ 25400 h 112"/>
              <a:gd name="T6" fmla="*/ 0 60000 65536"/>
              <a:gd name="T7" fmla="*/ 0 60000 65536"/>
              <a:gd name="T8" fmla="*/ 0 60000 65536"/>
              <a:gd name="T9" fmla="*/ 0 w 144"/>
              <a:gd name="T10" fmla="*/ 0 h 112"/>
              <a:gd name="T11" fmla="*/ 144 w 144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12">
                <a:moveTo>
                  <a:pt x="0" y="112"/>
                </a:moveTo>
                <a:cubicBezTo>
                  <a:pt x="36" y="72"/>
                  <a:pt x="72" y="32"/>
                  <a:pt x="96" y="16"/>
                </a:cubicBezTo>
                <a:cubicBezTo>
                  <a:pt x="120" y="0"/>
                  <a:pt x="132" y="8"/>
                  <a:pt x="144" y="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40" name="Freeform 32"/>
          <p:cNvSpPr>
            <a:spLocks/>
          </p:cNvSpPr>
          <p:nvPr/>
        </p:nvSpPr>
        <p:spPr bwMode="auto">
          <a:xfrm>
            <a:off x="2743200" y="2819400"/>
            <a:ext cx="381000" cy="381000"/>
          </a:xfrm>
          <a:custGeom>
            <a:avLst/>
            <a:gdLst>
              <a:gd name="T0" fmla="*/ 381000 w 240"/>
              <a:gd name="T1" fmla="*/ 0 h 240"/>
              <a:gd name="T2" fmla="*/ 76200 w 240"/>
              <a:gd name="T3" fmla="*/ 228600 h 240"/>
              <a:gd name="T4" fmla="*/ 0 w 240"/>
              <a:gd name="T5" fmla="*/ 381000 h 240"/>
              <a:gd name="T6" fmla="*/ 0 60000 65536"/>
              <a:gd name="T7" fmla="*/ 0 60000 65536"/>
              <a:gd name="T8" fmla="*/ 0 60000 65536"/>
              <a:gd name="T9" fmla="*/ 0 w 240"/>
              <a:gd name="T10" fmla="*/ 0 h 240"/>
              <a:gd name="T11" fmla="*/ 240 w 24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40">
                <a:moveTo>
                  <a:pt x="240" y="0"/>
                </a:moveTo>
                <a:cubicBezTo>
                  <a:pt x="164" y="52"/>
                  <a:pt x="88" y="104"/>
                  <a:pt x="48" y="144"/>
                </a:cubicBezTo>
                <a:cubicBezTo>
                  <a:pt x="8" y="184"/>
                  <a:pt x="8" y="224"/>
                  <a:pt x="0" y="24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41" name="Line 33"/>
          <p:cNvSpPr>
            <a:spLocks noChangeShapeType="1"/>
          </p:cNvSpPr>
          <p:nvPr/>
        </p:nvSpPr>
        <p:spPr bwMode="auto">
          <a:xfrm>
            <a:off x="7467600" y="32004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42" name="Freeform 34"/>
          <p:cNvSpPr>
            <a:spLocks/>
          </p:cNvSpPr>
          <p:nvPr/>
        </p:nvSpPr>
        <p:spPr bwMode="auto">
          <a:xfrm>
            <a:off x="8077200" y="3048000"/>
            <a:ext cx="228600" cy="76200"/>
          </a:xfrm>
          <a:custGeom>
            <a:avLst/>
            <a:gdLst>
              <a:gd name="T0" fmla="*/ 0 w 144"/>
              <a:gd name="T1" fmla="*/ 76200 h 48"/>
              <a:gd name="T2" fmla="*/ 228600 w 144"/>
              <a:gd name="T3" fmla="*/ 0 h 48"/>
              <a:gd name="T4" fmla="*/ 0 60000 65536"/>
              <a:gd name="T5" fmla="*/ 0 60000 65536"/>
              <a:gd name="T6" fmla="*/ 0 w 144"/>
              <a:gd name="T7" fmla="*/ 0 h 48"/>
              <a:gd name="T8" fmla="*/ 144 w 144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48">
                <a:moveTo>
                  <a:pt x="0" y="48"/>
                </a:moveTo>
                <a:cubicBezTo>
                  <a:pt x="0" y="48"/>
                  <a:pt x="72" y="24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43" name="Freeform 35"/>
          <p:cNvSpPr>
            <a:spLocks/>
          </p:cNvSpPr>
          <p:nvPr/>
        </p:nvSpPr>
        <p:spPr bwMode="auto">
          <a:xfrm>
            <a:off x="6858000" y="3200400"/>
            <a:ext cx="228600" cy="76200"/>
          </a:xfrm>
          <a:custGeom>
            <a:avLst/>
            <a:gdLst>
              <a:gd name="T0" fmla="*/ 0 w 144"/>
              <a:gd name="T1" fmla="*/ 76200 h 48"/>
              <a:gd name="T2" fmla="*/ 228600 w 144"/>
              <a:gd name="T3" fmla="*/ 0 h 48"/>
              <a:gd name="T4" fmla="*/ 0 60000 65536"/>
              <a:gd name="T5" fmla="*/ 0 60000 65536"/>
              <a:gd name="T6" fmla="*/ 0 w 144"/>
              <a:gd name="T7" fmla="*/ 0 h 48"/>
              <a:gd name="T8" fmla="*/ 144 w 144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48">
                <a:moveTo>
                  <a:pt x="0" y="48"/>
                </a:moveTo>
                <a:cubicBezTo>
                  <a:pt x="60" y="28"/>
                  <a:pt x="120" y="8"/>
                  <a:pt x="144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44" name="Freeform 36"/>
          <p:cNvSpPr>
            <a:spLocks/>
          </p:cNvSpPr>
          <p:nvPr/>
        </p:nvSpPr>
        <p:spPr bwMode="auto">
          <a:xfrm>
            <a:off x="7086600" y="2895600"/>
            <a:ext cx="152400" cy="152400"/>
          </a:xfrm>
          <a:custGeom>
            <a:avLst/>
            <a:gdLst>
              <a:gd name="T0" fmla="*/ 0 w 96"/>
              <a:gd name="T1" fmla="*/ 0 h 96"/>
              <a:gd name="T2" fmla="*/ 152400 w 96"/>
              <a:gd name="T3" fmla="*/ 152400 h 96"/>
              <a:gd name="T4" fmla="*/ 0 60000 65536"/>
              <a:gd name="T5" fmla="*/ 0 60000 65536"/>
              <a:gd name="T6" fmla="*/ 0 w 96"/>
              <a:gd name="T7" fmla="*/ 0 h 96"/>
              <a:gd name="T8" fmla="*/ 96 w 96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96">
                <a:moveTo>
                  <a:pt x="0" y="0"/>
                </a:moveTo>
                <a:cubicBezTo>
                  <a:pt x="0" y="0"/>
                  <a:pt x="48" y="48"/>
                  <a:pt x="96" y="96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45" name="Freeform 37"/>
          <p:cNvSpPr>
            <a:spLocks/>
          </p:cNvSpPr>
          <p:nvPr/>
        </p:nvSpPr>
        <p:spPr bwMode="auto">
          <a:xfrm>
            <a:off x="762000" y="2743200"/>
            <a:ext cx="152400" cy="76200"/>
          </a:xfrm>
          <a:custGeom>
            <a:avLst/>
            <a:gdLst>
              <a:gd name="T0" fmla="*/ 0 w 96"/>
              <a:gd name="T1" fmla="*/ 76200 h 48"/>
              <a:gd name="T2" fmla="*/ 152400 w 96"/>
              <a:gd name="T3" fmla="*/ 0 h 48"/>
              <a:gd name="T4" fmla="*/ 0 60000 65536"/>
              <a:gd name="T5" fmla="*/ 0 60000 65536"/>
              <a:gd name="T6" fmla="*/ 0 w 96"/>
              <a:gd name="T7" fmla="*/ 0 h 48"/>
              <a:gd name="T8" fmla="*/ 96 w 96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48">
                <a:moveTo>
                  <a:pt x="0" y="48"/>
                </a:moveTo>
                <a:cubicBezTo>
                  <a:pt x="0" y="48"/>
                  <a:pt x="48" y="24"/>
                  <a:pt x="96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46" name="Freeform 38"/>
          <p:cNvSpPr>
            <a:spLocks/>
          </p:cNvSpPr>
          <p:nvPr/>
        </p:nvSpPr>
        <p:spPr bwMode="auto">
          <a:xfrm>
            <a:off x="838200" y="3048000"/>
            <a:ext cx="228600" cy="76200"/>
          </a:xfrm>
          <a:custGeom>
            <a:avLst/>
            <a:gdLst>
              <a:gd name="T0" fmla="*/ 0 w 144"/>
              <a:gd name="T1" fmla="*/ 0 h 48"/>
              <a:gd name="T2" fmla="*/ 228600 w 144"/>
              <a:gd name="T3" fmla="*/ 76200 h 48"/>
              <a:gd name="T4" fmla="*/ 0 60000 65536"/>
              <a:gd name="T5" fmla="*/ 0 60000 65536"/>
              <a:gd name="T6" fmla="*/ 0 w 144"/>
              <a:gd name="T7" fmla="*/ 0 h 48"/>
              <a:gd name="T8" fmla="*/ 144 w 144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48">
                <a:moveTo>
                  <a:pt x="0" y="0"/>
                </a:moveTo>
                <a:cubicBezTo>
                  <a:pt x="0" y="0"/>
                  <a:pt x="72" y="24"/>
                  <a:pt x="144" y="48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47" name="Freeform 39"/>
          <p:cNvSpPr>
            <a:spLocks/>
          </p:cNvSpPr>
          <p:nvPr/>
        </p:nvSpPr>
        <p:spPr bwMode="auto">
          <a:xfrm>
            <a:off x="3886200" y="2133600"/>
            <a:ext cx="228600" cy="152400"/>
          </a:xfrm>
          <a:custGeom>
            <a:avLst/>
            <a:gdLst>
              <a:gd name="T0" fmla="*/ 228600 w 144"/>
              <a:gd name="T1" fmla="*/ 0 h 96"/>
              <a:gd name="T2" fmla="*/ 0 w 144"/>
              <a:gd name="T3" fmla="*/ 152400 h 96"/>
              <a:gd name="T4" fmla="*/ 0 60000 65536"/>
              <a:gd name="T5" fmla="*/ 0 60000 65536"/>
              <a:gd name="T6" fmla="*/ 0 w 144"/>
              <a:gd name="T7" fmla="*/ 0 h 96"/>
              <a:gd name="T8" fmla="*/ 144 w 144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96">
                <a:moveTo>
                  <a:pt x="144" y="0"/>
                </a:moveTo>
                <a:cubicBezTo>
                  <a:pt x="84" y="40"/>
                  <a:pt x="24" y="80"/>
                  <a:pt x="0" y="96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48" name="Text Box 40"/>
          <p:cNvSpPr txBox="1">
            <a:spLocks noChangeArrowheads="1"/>
          </p:cNvSpPr>
          <p:nvPr/>
        </p:nvSpPr>
        <p:spPr bwMode="auto">
          <a:xfrm>
            <a:off x="4038600" y="22098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AARHUS, DK</a:t>
            </a:r>
          </a:p>
        </p:txBody>
      </p:sp>
      <p:sp>
        <p:nvSpPr>
          <p:cNvPr id="1015849" name="Text Box 41"/>
          <p:cNvSpPr txBox="1">
            <a:spLocks noChangeArrowheads="1"/>
          </p:cNvSpPr>
          <p:nvPr/>
        </p:nvSpPr>
        <p:spPr bwMode="auto">
          <a:xfrm>
            <a:off x="1676400" y="2743200"/>
            <a:ext cx="16764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HOUSTON, TX</a:t>
            </a:r>
          </a:p>
          <a:p>
            <a:pPr algn="l"/>
            <a:endParaRPr lang="en-US" sz="800" b="1"/>
          </a:p>
        </p:txBody>
      </p:sp>
      <p:sp>
        <p:nvSpPr>
          <p:cNvPr id="1015850" name="Text Box 42"/>
          <p:cNvSpPr txBox="1">
            <a:spLocks noChangeArrowheads="1"/>
          </p:cNvSpPr>
          <p:nvPr/>
        </p:nvSpPr>
        <p:spPr bwMode="auto">
          <a:xfrm>
            <a:off x="1524000" y="2895600"/>
            <a:ext cx="2667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CORPUS </a:t>
            </a:r>
          </a:p>
          <a:p>
            <a:pPr algn="l"/>
            <a:r>
              <a:rPr lang="en-US" sz="800" b="1"/>
              <a:t>CHRISTI, TX</a:t>
            </a:r>
          </a:p>
        </p:txBody>
      </p:sp>
      <p:sp>
        <p:nvSpPr>
          <p:cNvPr id="1015851" name="Text Box 43"/>
          <p:cNvSpPr txBox="1">
            <a:spLocks noChangeArrowheads="1"/>
          </p:cNvSpPr>
          <p:nvPr/>
        </p:nvSpPr>
        <p:spPr bwMode="auto">
          <a:xfrm>
            <a:off x="228600" y="3200400"/>
            <a:ext cx="19812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KAHULUI, HI</a:t>
            </a:r>
          </a:p>
          <a:p>
            <a:pPr algn="l"/>
            <a:endParaRPr lang="en-US" sz="1800"/>
          </a:p>
        </p:txBody>
      </p:sp>
      <p:sp>
        <p:nvSpPr>
          <p:cNvPr id="1015852" name="Text Box 44"/>
          <p:cNvSpPr txBox="1">
            <a:spLocks noChangeArrowheads="1"/>
          </p:cNvSpPr>
          <p:nvPr/>
        </p:nvSpPr>
        <p:spPr bwMode="auto">
          <a:xfrm>
            <a:off x="838200" y="2057400"/>
            <a:ext cx="1447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VANCOUVER, WA</a:t>
            </a:r>
          </a:p>
        </p:txBody>
      </p:sp>
      <p:sp>
        <p:nvSpPr>
          <p:cNvPr id="1015853" name="Text Box 45"/>
          <p:cNvSpPr txBox="1">
            <a:spLocks noChangeArrowheads="1"/>
          </p:cNvSpPr>
          <p:nvPr/>
        </p:nvSpPr>
        <p:spPr bwMode="auto">
          <a:xfrm>
            <a:off x="1905000" y="2209800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DULUTH, MN</a:t>
            </a:r>
          </a:p>
        </p:txBody>
      </p:sp>
      <p:sp>
        <p:nvSpPr>
          <p:cNvPr id="1015854" name="Text Box 46"/>
          <p:cNvSpPr txBox="1">
            <a:spLocks noChangeArrowheads="1"/>
          </p:cNvSpPr>
          <p:nvPr/>
        </p:nvSpPr>
        <p:spPr bwMode="auto">
          <a:xfrm>
            <a:off x="1981200" y="2514600"/>
            <a:ext cx="1295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BALTIMORE, MD</a:t>
            </a:r>
          </a:p>
        </p:txBody>
      </p:sp>
      <p:sp>
        <p:nvSpPr>
          <p:cNvPr id="1015855" name="Text Box 47"/>
          <p:cNvSpPr txBox="1">
            <a:spLocks noChangeArrowheads="1"/>
          </p:cNvSpPr>
          <p:nvPr/>
        </p:nvSpPr>
        <p:spPr bwMode="auto">
          <a:xfrm>
            <a:off x="1219200" y="2438400"/>
            <a:ext cx="1524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STOCKTON, CA</a:t>
            </a:r>
          </a:p>
          <a:p>
            <a:pPr algn="l"/>
            <a:endParaRPr lang="en-US" sz="800" b="1"/>
          </a:p>
        </p:txBody>
      </p:sp>
      <p:sp>
        <p:nvSpPr>
          <p:cNvPr id="1015856" name="Text Box 48"/>
          <p:cNvSpPr txBox="1">
            <a:spLocks noChangeArrowheads="1"/>
          </p:cNvSpPr>
          <p:nvPr/>
        </p:nvSpPr>
        <p:spPr bwMode="auto">
          <a:xfrm>
            <a:off x="2895600" y="3810000"/>
            <a:ext cx="167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FORTAZELA, BR</a:t>
            </a:r>
          </a:p>
        </p:txBody>
      </p:sp>
      <p:sp>
        <p:nvSpPr>
          <p:cNvPr id="1015857" name="Text Box 49"/>
          <p:cNvSpPr txBox="1">
            <a:spLocks noChangeArrowheads="1"/>
          </p:cNvSpPr>
          <p:nvPr/>
        </p:nvSpPr>
        <p:spPr bwMode="auto">
          <a:xfrm>
            <a:off x="2286000" y="3048000"/>
            <a:ext cx="1752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PONCE, PR</a:t>
            </a:r>
          </a:p>
        </p:txBody>
      </p:sp>
      <p:sp>
        <p:nvSpPr>
          <p:cNvPr id="1015858" name="Text Box 50"/>
          <p:cNvSpPr txBox="1">
            <a:spLocks noChangeArrowheads="1"/>
          </p:cNvSpPr>
          <p:nvPr/>
        </p:nvSpPr>
        <p:spPr bwMode="auto">
          <a:xfrm>
            <a:off x="914400" y="2590800"/>
            <a:ext cx="3048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LONG BEACH, CA</a:t>
            </a:r>
          </a:p>
        </p:txBody>
      </p:sp>
      <p:sp>
        <p:nvSpPr>
          <p:cNvPr id="1015859" name="Text Box 51"/>
          <p:cNvSpPr txBox="1">
            <a:spLocks noChangeArrowheads="1"/>
          </p:cNvSpPr>
          <p:nvPr/>
        </p:nvSpPr>
        <p:spPr bwMode="auto">
          <a:xfrm>
            <a:off x="762000" y="2743200"/>
            <a:ext cx="3200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SAN DIEGO, CA</a:t>
            </a:r>
          </a:p>
        </p:txBody>
      </p:sp>
      <p:sp>
        <p:nvSpPr>
          <p:cNvPr id="1015860" name="Text Box 52"/>
          <p:cNvSpPr txBox="1">
            <a:spLocks noChangeArrowheads="1"/>
          </p:cNvSpPr>
          <p:nvPr/>
        </p:nvSpPr>
        <p:spPr bwMode="auto">
          <a:xfrm>
            <a:off x="6629400" y="2514600"/>
            <a:ext cx="1295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POHANG, KR</a:t>
            </a:r>
          </a:p>
        </p:txBody>
      </p:sp>
      <p:sp>
        <p:nvSpPr>
          <p:cNvPr id="1015861" name="Text Box 53"/>
          <p:cNvSpPr txBox="1">
            <a:spLocks noChangeArrowheads="1"/>
          </p:cNvSpPr>
          <p:nvPr/>
        </p:nvSpPr>
        <p:spPr bwMode="auto">
          <a:xfrm>
            <a:off x="6172200" y="2895600"/>
            <a:ext cx="2819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SHANGHAI, CN</a:t>
            </a:r>
          </a:p>
        </p:txBody>
      </p:sp>
      <p:sp>
        <p:nvSpPr>
          <p:cNvPr id="1015862" name="Text Box 54"/>
          <p:cNvSpPr txBox="1">
            <a:spLocks noChangeArrowheads="1"/>
          </p:cNvSpPr>
          <p:nvPr/>
        </p:nvSpPr>
        <p:spPr bwMode="auto">
          <a:xfrm>
            <a:off x="6248400" y="3352800"/>
            <a:ext cx="2362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PHU MY, VN</a:t>
            </a:r>
          </a:p>
        </p:txBody>
      </p:sp>
      <p:sp>
        <p:nvSpPr>
          <p:cNvPr id="1015863" name="Line 55"/>
          <p:cNvSpPr>
            <a:spLocks noChangeShapeType="1"/>
          </p:cNvSpPr>
          <p:nvPr/>
        </p:nvSpPr>
        <p:spPr bwMode="auto">
          <a:xfrm>
            <a:off x="8153400" y="6172200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5864" name="Text Box 56"/>
          <p:cNvSpPr txBox="1">
            <a:spLocks noChangeArrowheads="1"/>
          </p:cNvSpPr>
          <p:nvPr/>
        </p:nvSpPr>
        <p:spPr bwMode="auto">
          <a:xfrm>
            <a:off x="8001000" y="59753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b="1"/>
              <a:t>DIRECTION</a:t>
            </a:r>
          </a:p>
        </p:txBody>
      </p:sp>
      <p:pic>
        <p:nvPicPr>
          <p:cNvPr id="1015865" name="Picture 57" descr="300px-Brosen_windrose_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95900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5866" name="Text Box 58"/>
          <p:cNvSpPr txBox="1">
            <a:spLocks noChangeArrowheads="1"/>
          </p:cNvSpPr>
          <p:nvPr/>
        </p:nvSpPr>
        <p:spPr bwMode="auto">
          <a:xfrm>
            <a:off x="7772400" y="5410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i="1"/>
              <a:t>Key:</a:t>
            </a:r>
          </a:p>
        </p:txBody>
      </p:sp>
      <p:sp>
        <p:nvSpPr>
          <p:cNvPr id="1015867" name="Rectangle 59"/>
          <p:cNvSpPr>
            <a:spLocks noChangeArrowheads="1"/>
          </p:cNvSpPr>
          <p:nvPr/>
        </p:nvSpPr>
        <p:spPr bwMode="auto">
          <a:xfrm>
            <a:off x="301625" y="1362075"/>
            <a:ext cx="1133475" cy="631825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7200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15868" name="Rectangle 60"/>
          <p:cNvSpPr>
            <a:spLocks noChangeArrowheads="1"/>
          </p:cNvSpPr>
          <p:nvPr/>
        </p:nvSpPr>
        <p:spPr bwMode="auto">
          <a:xfrm>
            <a:off x="1028700" y="1349375"/>
            <a:ext cx="1133475" cy="330200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/>
            <a:tailEnd/>
          </a:ln>
          <a:effectLst/>
        </p:spPr>
        <p:txBody>
          <a:bodyPr lIns="72000" tIns="0" rIns="0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9F680B7D-D5DE-4AF0-A4F0-9795D4C8FD94}" type="slidenum">
              <a:rPr lang="en-US"/>
              <a:pPr/>
              <a:t>20</a:t>
            </a:fld>
            <a:endParaRPr lang="en-US"/>
          </a:p>
        </p:txBody>
      </p:sp>
      <p:sp>
        <p:nvSpPr>
          <p:cNvPr id="976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1163" y="296863"/>
            <a:ext cx="6432550" cy="809625"/>
          </a:xfrm>
        </p:spPr>
        <p:txBody>
          <a:bodyPr/>
          <a:lstStyle/>
          <a:p>
            <a:r>
              <a:rPr lang="en-US"/>
              <a:t>Single stack on deck tower shipment </a:t>
            </a:r>
            <a:br>
              <a:rPr lang="en-US"/>
            </a:br>
            <a:r>
              <a:rPr lang="en-US"/>
              <a:t>Shore cranes required for off-load</a:t>
            </a:r>
          </a:p>
        </p:txBody>
      </p:sp>
      <p:pic>
        <p:nvPicPr>
          <p:cNvPr id="976899" name="Picture 2" descr="C:\Documents and Settings\Michael Hawe\Desktop\Osakana Gulf Shoot\IMG_8234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8188" y="1346200"/>
            <a:ext cx="7589837" cy="5060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5855BDF0-72C1-43D1-94AC-20A27D944CDB}" type="slidenum">
              <a:rPr lang="en-US"/>
              <a:pPr/>
              <a:t>21</a:t>
            </a:fld>
            <a:endParaRPr lang="en-US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/>
              <a:t>Another view of towers on deck</a:t>
            </a:r>
          </a:p>
        </p:txBody>
      </p:sp>
      <p:pic>
        <p:nvPicPr>
          <p:cNvPr id="1005571" name="Picture 2" descr="C:\Documents and Settings\Michael Hawe\Desktop\Osakana Heli\IMG_8500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2025" y="1397000"/>
            <a:ext cx="7351713" cy="490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121AB286-695C-4946-A4F1-35C3191A61D7}" type="slidenum">
              <a:rPr lang="en-US"/>
              <a:pPr/>
              <a:t>22</a:t>
            </a:fld>
            <a:endParaRPr lang="en-US"/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63525"/>
            <a:ext cx="6838950" cy="936625"/>
          </a:xfrm>
        </p:spPr>
        <p:txBody>
          <a:bodyPr/>
          <a:lstStyle/>
          <a:p>
            <a:r>
              <a:rPr lang="en-US"/>
              <a:t>Direct off-load of towers to railcars with ship’s gear in Long Beach, California</a:t>
            </a:r>
          </a:p>
        </p:txBody>
      </p:sp>
      <p:pic>
        <p:nvPicPr>
          <p:cNvPr id="975875" name="Picture 3" descr="Long Beach tower off-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50" y="1387475"/>
            <a:ext cx="3943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5876" name="Picture 4" descr="Long Beach tower off-load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50" y="1381125"/>
            <a:ext cx="3943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105CE25A-6B65-4919-8F06-CFB97E932338}" type="slidenum">
              <a:rPr lang="en-US"/>
              <a:pPr/>
              <a:t>23</a:t>
            </a:fld>
            <a:endParaRPr lang="en-US"/>
          </a:p>
        </p:txBody>
      </p:sp>
      <p:pic>
        <p:nvPicPr>
          <p:cNvPr id="1064962" name="Picture 2" descr="power unit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1395413"/>
            <a:ext cx="6772275" cy="5080000"/>
          </a:xfrm>
          <a:prstGeom prst="rect">
            <a:avLst/>
          </a:prstGeom>
          <a:noFill/>
        </p:spPr>
      </p:pic>
      <p:sp>
        <p:nvSpPr>
          <p:cNvPr id="1064963" name="Text Box 3"/>
          <p:cNvSpPr txBox="1">
            <a:spLocks noChangeArrowheads="1"/>
          </p:cNvSpPr>
          <p:nvPr/>
        </p:nvSpPr>
        <p:spPr bwMode="auto">
          <a:xfrm>
            <a:off x="411163" y="766763"/>
            <a:ext cx="7129462" cy="304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72000" tIns="0" rIns="0" bIns="0">
            <a:spAutoFit/>
          </a:bodyPr>
          <a:lstStyle/>
          <a:p>
            <a:pPr algn="l"/>
            <a:r>
              <a:rPr lang="en-US" sz="2000" b="1"/>
              <a:t>Four crated power units on flat 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946A2E01-75B9-4A5C-9C87-0AA0B4BE66C0}" type="slidenum">
              <a:rPr lang="en-US"/>
              <a:pPr/>
              <a:t>24</a:t>
            </a:fld>
            <a:endParaRPr lang="en-US"/>
          </a:p>
        </p:txBody>
      </p:sp>
      <p:sp>
        <p:nvSpPr>
          <p:cNvPr id="1011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9738" y="342900"/>
            <a:ext cx="6140450" cy="811213"/>
          </a:xfrm>
        </p:spPr>
        <p:txBody>
          <a:bodyPr/>
          <a:lstStyle/>
          <a:p>
            <a:r>
              <a:rPr lang="en-US"/>
              <a:t>Components at port of import laydown area</a:t>
            </a:r>
          </a:p>
        </p:txBody>
      </p:sp>
      <p:pic>
        <p:nvPicPr>
          <p:cNvPr id="1011715" name="Picture 3"/>
          <p:cNvPicPr>
            <a:picLocks noChangeAspect="1" noChangeArrowheads="1"/>
          </p:cNvPicPr>
          <p:nvPr/>
        </p:nvPicPr>
        <p:blipFill>
          <a:blip r:embed="rId3" cstate="print"/>
          <a:srcRect t="25417"/>
          <a:stretch>
            <a:fillRect/>
          </a:stretch>
        </p:blipFill>
        <p:spPr bwMode="auto">
          <a:xfrm>
            <a:off x="4589463" y="3895725"/>
            <a:ext cx="4554537" cy="2557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11716" name="Picture 4" descr="pocc10"/>
          <p:cNvPicPr>
            <a:picLocks noChangeAspect="1" noChangeArrowheads="1"/>
          </p:cNvPicPr>
          <p:nvPr/>
        </p:nvPicPr>
        <p:blipFill>
          <a:blip r:embed="rId4" cstate="print"/>
          <a:srcRect t="24754"/>
          <a:stretch>
            <a:fillRect/>
          </a:stretch>
        </p:blipFill>
        <p:spPr bwMode="auto">
          <a:xfrm>
            <a:off x="304800" y="3895725"/>
            <a:ext cx="4179888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1717" name="Picture 5" descr="P1010031"/>
          <p:cNvPicPr>
            <a:picLocks noChangeAspect="1" noChangeArrowheads="1"/>
          </p:cNvPicPr>
          <p:nvPr/>
        </p:nvPicPr>
        <p:blipFill>
          <a:blip r:embed="rId5" cstate="print">
            <a:lum bright="12000" contrast="30000"/>
          </a:blip>
          <a:srcRect l="822" b="11754"/>
          <a:stretch>
            <a:fillRect/>
          </a:stretch>
        </p:blipFill>
        <p:spPr bwMode="auto">
          <a:xfrm>
            <a:off x="304800" y="1473200"/>
            <a:ext cx="3446463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1718" name="Picture 6" descr="P1010074"/>
          <p:cNvPicPr>
            <a:picLocks noChangeAspect="1" noChangeArrowheads="1"/>
          </p:cNvPicPr>
          <p:nvPr/>
        </p:nvPicPr>
        <p:blipFill>
          <a:blip r:embed="rId6" cstate="print">
            <a:lum bright="12000" contrast="30000"/>
          </a:blip>
          <a:srcRect t="27386" b="15598"/>
          <a:stretch>
            <a:fillRect/>
          </a:stretch>
        </p:blipFill>
        <p:spPr bwMode="auto">
          <a:xfrm>
            <a:off x="3913188" y="1473200"/>
            <a:ext cx="5230812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04780258-9F6E-4479-99E8-AD0E15E7F8E5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1116167" name="Object 7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1116167" name="Acrobat Document" r:id="rId4" imgW="6857689" imgH="5143117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CD918AA4-9406-412D-AFE5-74054E5F141C}" type="slidenum">
              <a:rPr lang="en-US"/>
              <a:pPr/>
              <a:t>26</a:t>
            </a:fld>
            <a:endParaRPr lang="en-US"/>
          </a:p>
        </p:txBody>
      </p:sp>
      <p:sp>
        <p:nvSpPr>
          <p:cNvPr id="1121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21283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21283" name="Acrobat Document" r:id="rId4" imgW="6857689" imgH="5143117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FD3038B9-C087-40BC-86A9-EFD21FFD3EE9}" type="slidenum">
              <a:rPr lang="en-US"/>
              <a:pPr/>
              <a:t>27</a:t>
            </a:fld>
            <a:endParaRPr lang="en-US"/>
          </a:p>
        </p:txBody>
      </p:sp>
      <p:sp>
        <p:nvSpPr>
          <p:cNvPr id="1013762" name="Rectangle 2"/>
          <p:cNvSpPr>
            <a:spLocks noChangeArrowheads="1"/>
          </p:cNvSpPr>
          <p:nvPr/>
        </p:nvSpPr>
        <p:spPr bwMode="auto">
          <a:xfrm>
            <a:off x="3213100" y="2452688"/>
            <a:ext cx="58229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>
              <a:lnSpc>
                <a:spcPts val="2400"/>
              </a:lnSpc>
              <a:spcBef>
                <a:spcPct val="0"/>
              </a:spcBef>
            </a:pPr>
            <a:r>
              <a:rPr lang="en-US" sz="2000" b="1"/>
              <a:t>Thank you!</a:t>
            </a:r>
            <a:endParaRPr lang="en-US" sz="1200" b="1"/>
          </a:p>
        </p:txBody>
      </p:sp>
      <p:pic>
        <p:nvPicPr>
          <p:cNvPr id="1013763" name="Picture 3" descr="NZ%20III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6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5275" y="263525"/>
            <a:ext cx="8850313" cy="9699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sz="2000" b="1"/>
              <a:t>Questions?</a:t>
            </a:r>
          </a:p>
        </p:txBody>
      </p:sp>
      <p:pic>
        <p:nvPicPr>
          <p:cNvPr id="1013765" name="Picture 8" descr="npo000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1225" y="468313"/>
            <a:ext cx="1504950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FF61F36-0708-4666-991F-251E08AB14F5}" type="slidenum">
              <a:rPr lang="en-US"/>
              <a:pPr/>
              <a:t>3</a:t>
            </a:fld>
            <a:endParaRPr lang="en-US"/>
          </a:p>
        </p:txBody>
      </p:sp>
      <p:sp>
        <p:nvSpPr>
          <p:cNvPr id="1016834" name="Text Box 5"/>
          <p:cNvSpPr txBox="1">
            <a:spLocks noChangeArrowheads="1"/>
          </p:cNvSpPr>
          <p:nvPr/>
        </p:nvSpPr>
        <p:spPr bwMode="auto">
          <a:xfrm>
            <a:off x="533400" y="827088"/>
            <a:ext cx="6515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200"/>
          </a:p>
        </p:txBody>
      </p:sp>
      <p:sp>
        <p:nvSpPr>
          <p:cNvPr id="1016835" name="Text Box 7"/>
          <p:cNvSpPr txBox="1">
            <a:spLocks noChangeArrowheads="1"/>
          </p:cNvSpPr>
          <p:nvPr/>
        </p:nvSpPr>
        <p:spPr bwMode="auto">
          <a:xfrm>
            <a:off x="295275" y="811213"/>
            <a:ext cx="606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/>
              <a:t>Vessel basics</a:t>
            </a:r>
          </a:p>
        </p:txBody>
      </p:sp>
      <p:sp>
        <p:nvSpPr>
          <p:cNvPr id="1016836" name="Text Box 8"/>
          <p:cNvSpPr txBox="1">
            <a:spLocks noChangeArrowheads="1"/>
          </p:cNvSpPr>
          <p:nvPr/>
        </p:nvSpPr>
        <p:spPr bwMode="auto">
          <a:xfrm>
            <a:off x="409575" y="1285875"/>
            <a:ext cx="8277225" cy="65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600" b="1"/>
              <a:t>There are several types of vessels</a:t>
            </a:r>
          </a:p>
          <a:p>
            <a:pPr lvl="1" algn="l">
              <a:buFontTx/>
              <a:buChar char="•"/>
            </a:pPr>
            <a:r>
              <a:rPr lang="en-US" sz="1600" b="1"/>
              <a:t>Container vessels</a:t>
            </a:r>
          </a:p>
          <a:p>
            <a:pPr lvl="1" algn="l">
              <a:buFontTx/>
              <a:buChar char="•"/>
            </a:pPr>
            <a:r>
              <a:rPr lang="en-US" sz="1600" b="1"/>
              <a:t>Break-bulk vessels</a:t>
            </a:r>
          </a:p>
          <a:p>
            <a:pPr lvl="1" algn="l">
              <a:buFontTx/>
              <a:buChar char="•"/>
            </a:pPr>
            <a:r>
              <a:rPr lang="en-US" sz="1600" b="1"/>
              <a:t>Ro Ro vessels</a:t>
            </a:r>
          </a:p>
          <a:p>
            <a:pPr lvl="1" algn="l">
              <a:buFontTx/>
              <a:buChar char="•"/>
            </a:pPr>
            <a:r>
              <a:rPr lang="en-US" sz="1600" b="1"/>
              <a:t>Lo Lo vessels</a:t>
            </a:r>
          </a:p>
          <a:p>
            <a:pPr lvl="1" algn="l">
              <a:buFontTx/>
              <a:buChar char="•"/>
            </a:pPr>
            <a:r>
              <a:rPr lang="en-US" sz="1600" b="1"/>
              <a:t>Bulk vessels</a:t>
            </a:r>
          </a:p>
          <a:p>
            <a:pPr lvl="1" algn="l">
              <a:buFontTx/>
              <a:buChar char="•"/>
            </a:pPr>
            <a:r>
              <a:rPr lang="en-US" sz="1600" b="1"/>
              <a:t>Barges</a:t>
            </a:r>
          </a:p>
          <a:p>
            <a:pPr algn="l"/>
            <a:r>
              <a:rPr lang="en-US" sz="1600" b="1"/>
              <a:t>Types of service they provide:</a:t>
            </a:r>
          </a:p>
          <a:p>
            <a:pPr lvl="1" algn="l">
              <a:buFontTx/>
              <a:buChar char="•"/>
            </a:pPr>
            <a:r>
              <a:rPr lang="en-US" sz="1600" b="1"/>
              <a:t>Liner vessels</a:t>
            </a:r>
          </a:p>
          <a:p>
            <a:pPr lvl="1" algn="l">
              <a:buFontTx/>
              <a:buChar char="•"/>
            </a:pPr>
            <a:r>
              <a:rPr lang="en-US" sz="1600" b="1"/>
              <a:t>Charter vessels</a:t>
            </a:r>
          </a:p>
          <a:p>
            <a:pPr lvl="1" algn="l">
              <a:buFontTx/>
              <a:buChar char="•"/>
            </a:pPr>
            <a:r>
              <a:rPr lang="en-US" sz="1600" b="1"/>
              <a:t>Tramp vessels</a:t>
            </a:r>
          </a:p>
          <a:p>
            <a:pPr lvl="1" algn="l">
              <a:buFontTx/>
              <a:buChar char="•"/>
            </a:pPr>
            <a:r>
              <a:rPr lang="en-US" sz="1600" b="1"/>
              <a:t>U.S. flag vessels</a:t>
            </a:r>
          </a:p>
          <a:p>
            <a:pPr lvl="1" algn="l">
              <a:buFontTx/>
              <a:buChar char="•"/>
            </a:pPr>
            <a:r>
              <a:rPr lang="en-US" sz="1600" b="1"/>
              <a:t>Jones Act vessels</a:t>
            </a:r>
          </a:p>
          <a:p>
            <a:pPr lvl="1" algn="l">
              <a:buFontTx/>
              <a:buChar char="•"/>
            </a:pPr>
            <a:endParaRPr lang="en-US" sz="1600" b="1"/>
          </a:p>
          <a:p>
            <a:pPr lvl="1" algn="l">
              <a:buFontTx/>
              <a:buChar char="•"/>
            </a:pPr>
            <a:endParaRPr lang="en-US" sz="1600" b="1"/>
          </a:p>
          <a:p>
            <a:pPr algn="l">
              <a:buFontTx/>
              <a:buChar char="•"/>
            </a:pPr>
            <a:endParaRPr lang="en-US" sz="1600" b="1"/>
          </a:p>
          <a:p>
            <a:pPr algn="l">
              <a:buFontTx/>
              <a:buChar char="•"/>
            </a:pPr>
            <a:endParaRPr lang="en-US" sz="1600" b="1"/>
          </a:p>
          <a:p>
            <a:pPr algn="l">
              <a:buFontTx/>
              <a:buChar char="•"/>
            </a:pP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0AE7BDC0-F6F7-483E-AC66-B9B845EEA01F}" type="slidenum">
              <a:rPr lang="en-US"/>
              <a:pPr/>
              <a:t>4</a:t>
            </a:fld>
            <a:endParaRPr lang="en-US"/>
          </a:p>
        </p:txBody>
      </p:sp>
      <p:pic>
        <p:nvPicPr>
          <p:cNvPr id="961538" name="Picture 2" descr="08-18-11 Cr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13" y="1328738"/>
            <a:ext cx="6900862" cy="5175250"/>
          </a:xfrm>
          <a:prstGeom prst="rect">
            <a:avLst/>
          </a:prstGeom>
          <a:noFill/>
        </p:spPr>
      </p:pic>
      <p:sp>
        <p:nvSpPr>
          <p:cNvPr id="961541" name="Rectangle 5"/>
          <p:cNvSpPr>
            <a:spLocks noGrp="1" noChangeArrowheads="1"/>
          </p:cNvSpPr>
          <p:nvPr>
            <p:ph type="title"/>
          </p:nvPr>
        </p:nvSpPr>
        <p:spPr>
          <a:xfrm>
            <a:off x="414338" y="258763"/>
            <a:ext cx="6365875" cy="893762"/>
          </a:xfrm>
        </p:spPr>
        <p:txBody>
          <a:bodyPr/>
          <a:lstStyle/>
          <a:p>
            <a:r>
              <a:rPr lang="en-US"/>
              <a:t>Floating crane approaching vessel being pushed by tugboat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A22244CD-8EA7-458A-9660-2C2ED226AF84}" type="slidenum">
              <a:rPr lang="en-US"/>
              <a:pPr/>
              <a:t>5</a:t>
            </a:fld>
            <a:endParaRPr lang="en-US"/>
          </a:p>
        </p:txBody>
      </p:sp>
      <p:pic>
        <p:nvPicPr>
          <p:cNvPr id="1112067" name="Picture 3" descr="IMG_0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88" y="1352550"/>
            <a:ext cx="6831012" cy="5122863"/>
          </a:xfrm>
          <a:prstGeom prst="rect">
            <a:avLst/>
          </a:prstGeom>
          <a:noFill/>
        </p:spPr>
      </p:pic>
      <p:sp>
        <p:nvSpPr>
          <p:cNvPr id="1112069" name="Rectangle 5"/>
          <p:cNvSpPr>
            <a:spLocks noGrp="1" noChangeArrowheads="1"/>
          </p:cNvSpPr>
          <p:nvPr>
            <p:ph type="title"/>
          </p:nvPr>
        </p:nvSpPr>
        <p:spPr>
          <a:xfrm>
            <a:off x="365125" y="268288"/>
            <a:ext cx="6378575" cy="946150"/>
          </a:xfrm>
        </p:spPr>
        <p:txBody>
          <a:bodyPr/>
          <a:lstStyle/>
          <a:p>
            <a:r>
              <a:rPr lang="en-US"/>
              <a:t>Vessel hatch is opened, rigging is attached to lifting points and off-load begins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F8A5180C-A37C-429F-9DD8-65BDE7E73AE7}" type="slidenum">
              <a:rPr lang="en-US"/>
              <a:pPr/>
              <a:t>6</a:t>
            </a:fld>
            <a:endParaRPr lang="en-US"/>
          </a:p>
        </p:txBody>
      </p:sp>
      <p:sp>
        <p:nvSpPr>
          <p:cNvPr id="1113093" name="Rectangle 5"/>
          <p:cNvSpPr>
            <a:spLocks noGrp="1" noChangeArrowheads="1"/>
          </p:cNvSpPr>
          <p:nvPr>
            <p:ph type="title"/>
          </p:nvPr>
        </p:nvSpPr>
        <p:spPr>
          <a:xfrm>
            <a:off x="411163" y="258763"/>
            <a:ext cx="6405562" cy="908050"/>
          </a:xfrm>
        </p:spPr>
        <p:txBody>
          <a:bodyPr/>
          <a:lstStyle/>
          <a:p>
            <a:r>
              <a:rPr lang="en-US"/>
              <a:t>Nacelle off-loads to floating pier</a:t>
            </a:r>
          </a:p>
        </p:txBody>
      </p:sp>
      <p:pic>
        <p:nvPicPr>
          <p:cNvPr id="1113094" name="Picture 6" descr="IMG_06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88" y="1365250"/>
            <a:ext cx="6867525" cy="515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EEA836EB-B9E2-4ACB-B6E6-C08F881B959A}" type="slidenum">
              <a:rPr lang="en-US"/>
              <a:pPr/>
              <a:t>7</a:t>
            </a:fld>
            <a:endParaRPr lang="en-US"/>
          </a:p>
        </p:txBody>
      </p:sp>
      <p:pic>
        <p:nvPicPr>
          <p:cNvPr id="1114116" name="Picture 4" descr="IMG_06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988" y="1377950"/>
            <a:ext cx="6972300" cy="5229225"/>
          </a:xfrm>
          <a:prstGeom prst="rect">
            <a:avLst/>
          </a:prstGeom>
          <a:noFill/>
        </p:spPr>
      </p:pic>
      <p:sp>
        <p:nvSpPr>
          <p:cNvPr id="1114117" name="Rectangle 5"/>
          <p:cNvSpPr>
            <a:spLocks noGrp="1" noChangeArrowheads="1"/>
          </p:cNvSpPr>
          <p:nvPr>
            <p:ph type="title"/>
          </p:nvPr>
        </p:nvSpPr>
        <p:spPr>
          <a:xfrm>
            <a:off x="371475" y="461963"/>
            <a:ext cx="6418263" cy="708025"/>
          </a:xfrm>
        </p:spPr>
        <p:txBody>
          <a:bodyPr/>
          <a:lstStyle/>
          <a:p>
            <a:r>
              <a:rPr lang="en-US"/>
              <a:t>Nacelle begins to clear 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C7727BA2-7F62-4371-B2C8-00AC28015AD0}" type="slidenum">
              <a:rPr lang="en-US"/>
              <a:pPr/>
              <a:t>8</a:t>
            </a:fld>
            <a:endParaRPr lang="en-US"/>
          </a:p>
        </p:txBody>
      </p:sp>
      <p:sp>
        <p:nvSpPr>
          <p:cNvPr id="962562" name="Rectangle 2"/>
          <p:cNvSpPr>
            <a:spLocks noChangeArrowheads="1"/>
          </p:cNvSpPr>
          <p:nvPr/>
        </p:nvSpPr>
        <p:spPr bwMode="auto">
          <a:xfrm>
            <a:off x="311150" y="817563"/>
            <a:ext cx="701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/>
              <a:t>Direct drive nacelle arrives in Port of Corpus Christi</a:t>
            </a:r>
          </a:p>
        </p:txBody>
      </p:sp>
      <p:pic>
        <p:nvPicPr>
          <p:cNvPr id="962563" name="Picture 3" descr="3 0 DD being hoiste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392238"/>
            <a:ext cx="6780212" cy="508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26D0D727-3D5F-46A1-9436-31E16065E672}" type="slidenum">
              <a:rPr lang="en-US"/>
              <a:pPr/>
              <a:t>9</a:t>
            </a:fld>
            <a:endParaRPr lang="en-US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11138"/>
            <a:ext cx="7226300" cy="969962"/>
          </a:xfrm>
        </p:spPr>
        <p:txBody>
          <a:bodyPr/>
          <a:lstStyle/>
          <a:p>
            <a:r>
              <a:rPr lang="en-US"/>
              <a:t>View of cargo hold with removal of tact welding</a:t>
            </a:r>
          </a:p>
        </p:txBody>
      </p:sp>
      <p:pic>
        <p:nvPicPr>
          <p:cNvPr id="1061891" name="Picture 3" descr="Bison Nacelles Loa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88" y="1416050"/>
            <a:ext cx="8229600" cy="492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6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5.21703100000000040000E+000&quot;&gt;&lt;m_ppcolschidx val=&quot;0&quot;/&gt;&lt;m_rgb r=&quot;d0&quot; g=&quot;d3&quot; b=&quot;da&quot;/&gt;&lt;/elem&gt;&lt;elem m_fUsage=&quot;3.11525083003334390000E+000&quot;&gt;&lt;m_ppcolschidx val=&quot;0&quot;/&gt;&lt;m_rgb r=&quot;ff&quot; g=&quot;87&quot; b=&quot;0&quot;/&gt;&lt;/elem&gt;&lt;/m_vecMRU&gt;&lt;/m_mruColor&gt;&lt;m_mapectfillschemeMRU&gt;&lt;key val=&quot;4&quot;/&gt;&lt;elem&gt;&lt;m_nPartnerID val=&quot;530&quot;/&gt;&lt;m_nIndex val=&quot;5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13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heme/theme1.xml><?xml version="1.0" encoding="utf-8"?>
<a:theme xmlns:a="http://schemas.openxmlformats.org/drawingml/2006/main" name="Corporate Design">
  <a:themeElements>
    <a:clrScheme name="Corporate Design 1">
      <a:dk1>
        <a:srgbClr val="000000"/>
      </a:dk1>
      <a:lt1>
        <a:srgbClr val="CAD6DA"/>
      </a:lt1>
      <a:dk2>
        <a:srgbClr val="889EA7"/>
      </a:dk2>
      <a:lt2>
        <a:srgbClr val="FFFFFF"/>
      </a:lt2>
      <a:accent1>
        <a:srgbClr val="889EA7"/>
      </a:accent1>
      <a:accent2>
        <a:srgbClr val="CC0000"/>
      </a:accent2>
      <a:accent3>
        <a:srgbClr val="E1E8EA"/>
      </a:accent3>
      <a:accent4>
        <a:srgbClr val="000000"/>
      </a:accent4>
      <a:accent5>
        <a:srgbClr val="C3CCD0"/>
      </a:accent5>
      <a:accent6>
        <a:srgbClr val="B90000"/>
      </a:accent6>
      <a:hlink>
        <a:srgbClr val="3366AA"/>
      </a:hlink>
      <a:folHlink>
        <a:srgbClr val="3366AA"/>
      </a:folHlink>
    </a:clrScheme>
    <a:fontScheme name="Corporate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 Design 1">
        <a:dk1>
          <a:srgbClr val="000000"/>
        </a:dk1>
        <a:lt1>
          <a:srgbClr val="CAD6DA"/>
        </a:lt1>
        <a:dk2>
          <a:srgbClr val="889EA7"/>
        </a:dk2>
        <a:lt2>
          <a:srgbClr val="FFFFFF"/>
        </a:lt2>
        <a:accent1>
          <a:srgbClr val="889EA7"/>
        </a:accent1>
        <a:accent2>
          <a:srgbClr val="CC0000"/>
        </a:accent2>
        <a:accent3>
          <a:srgbClr val="E1E8EA"/>
        </a:accent3>
        <a:accent4>
          <a:srgbClr val="000000"/>
        </a:accent4>
        <a:accent5>
          <a:srgbClr val="C3CCD0"/>
        </a:accent5>
        <a:accent6>
          <a:srgbClr val="B90000"/>
        </a:accent6>
        <a:hlink>
          <a:srgbClr val="3366AA"/>
        </a:hlink>
        <a:folHlink>
          <a:srgbClr val="3366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12734</TotalTime>
  <Words>390</Words>
  <Application>Microsoft Office PowerPoint</Application>
  <PresentationFormat>On-screen Show (4:3)</PresentationFormat>
  <Paragraphs>130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Siemens Sans</vt:lpstr>
      <vt:lpstr>Arial</vt:lpstr>
      <vt:lpstr>Wingdings</vt:lpstr>
      <vt:lpstr>Siemens Slab</vt:lpstr>
      <vt:lpstr>Times New Roman</vt:lpstr>
      <vt:lpstr>Corporate Design</vt:lpstr>
      <vt:lpstr>Adobe Acrobat Document</vt:lpstr>
      <vt:lpstr>Slide 1</vt:lpstr>
      <vt:lpstr>Slide 2</vt:lpstr>
      <vt:lpstr>Slide 3</vt:lpstr>
      <vt:lpstr>Floating crane approaching vessel being pushed by tugboat</vt:lpstr>
      <vt:lpstr>Vessel hatch is opened, rigging is attached to lifting points and off-load begins</vt:lpstr>
      <vt:lpstr>Nacelle off-loads to floating pier</vt:lpstr>
      <vt:lpstr>Nacelle begins to clear hold</vt:lpstr>
      <vt:lpstr>Slide 8</vt:lpstr>
      <vt:lpstr>View of cargo hold with removal of tact welding</vt:lpstr>
      <vt:lpstr>Slide 10</vt:lpstr>
      <vt:lpstr>Slide 11</vt:lpstr>
      <vt:lpstr>Hub off-load from vessel to truck using special lifting gear</vt:lpstr>
      <vt:lpstr>View of blades nested in hold</vt:lpstr>
      <vt:lpstr>Blade off-loaded from stacking system on deck of break-bulk vessel</vt:lpstr>
      <vt:lpstr>53-meter blades off-load via self-geared vessel</vt:lpstr>
      <vt:lpstr>53-meter blade off-load</vt:lpstr>
      <vt:lpstr>Slide 17</vt:lpstr>
      <vt:lpstr>J-hooks are utilized to load and off-load towers</vt:lpstr>
      <vt:lpstr>Tower vessel in Duluth via St. Lawrence seaway</vt:lpstr>
      <vt:lpstr>Single stack on deck tower shipment  Shore cranes required for off-load</vt:lpstr>
      <vt:lpstr>Another view of towers on deck</vt:lpstr>
      <vt:lpstr>Direct off-load of towers to railcars with ship’s gear in Long Beach, California</vt:lpstr>
      <vt:lpstr>Slide 23</vt:lpstr>
      <vt:lpstr>Components at port of import laydown area</vt:lpstr>
      <vt:lpstr>Slide 25</vt:lpstr>
      <vt:lpstr>Slide 26</vt:lpstr>
      <vt:lpstr>Slide 27</vt:lpstr>
    </vt:vector>
  </TitlesOfParts>
  <Company>Siemens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Wind Power</dc:title>
  <dc:creator>Grottolo, Marco (E R WP SP MK)</dc:creator>
  <cp:lastModifiedBy>Susanne Aldridge</cp:lastModifiedBy>
  <cp:revision>494</cp:revision>
  <cp:lastPrinted>2008-04-17T14:25:07Z</cp:lastPrinted>
  <dcterms:created xsi:type="dcterms:W3CDTF">2009-08-28T10:09:25Z</dcterms:created>
  <dcterms:modified xsi:type="dcterms:W3CDTF">2012-12-06T18:10:40Z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Include in quick access list">
    <vt:lpwstr>0</vt:lpwstr>
  </property>
</Properties>
</file>