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85" r:id="rId3"/>
    <p:sldId id="257" r:id="rId4"/>
    <p:sldId id="283" r:id="rId5"/>
    <p:sldId id="292" r:id="rId6"/>
    <p:sldId id="258" r:id="rId7"/>
    <p:sldId id="260" r:id="rId8"/>
    <p:sldId id="295" r:id="rId9"/>
    <p:sldId id="259" r:id="rId10"/>
    <p:sldId id="261" r:id="rId11"/>
    <p:sldId id="293" r:id="rId12"/>
    <p:sldId id="262" r:id="rId13"/>
    <p:sldId id="287" r:id="rId14"/>
    <p:sldId id="288" r:id="rId15"/>
    <p:sldId id="265" r:id="rId16"/>
    <p:sldId id="289" r:id="rId17"/>
    <p:sldId id="291" r:id="rId18"/>
    <p:sldId id="266" r:id="rId19"/>
    <p:sldId id="263" r:id="rId20"/>
    <p:sldId id="269" r:id="rId21"/>
    <p:sldId id="268" r:id="rId22"/>
    <p:sldId id="270" r:id="rId23"/>
    <p:sldId id="290" r:id="rId24"/>
    <p:sldId id="271" r:id="rId25"/>
    <p:sldId id="284" r:id="rId26"/>
    <p:sldId id="272" r:id="rId27"/>
    <p:sldId id="273" r:id="rId28"/>
    <p:sldId id="274" r:id="rId29"/>
    <p:sldId id="276" r:id="rId30"/>
    <p:sldId id="275" r:id="rId31"/>
    <p:sldId id="294" r:id="rId32"/>
  </p:sldIdLst>
  <p:sldSz cx="9144000" cy="6858000" type="screen4x3"/>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692" autoAdjust="0"/>
    <p:restoredTop sz="91257" autoAdjust="0"/>
  </p:normalViewPr>
  <p:slideViewPr>
    <p:cSldViewPr>
      <p:cViewPr>
        <p:scale>
          <a:sx n="62" d="100"/>
          <a:sy n="62" d="100"/>
        </p:scale>
        <p:origin x="-39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7401650660719434"/>
          <c:y val="4.797578368741643E-2"/>
          <c:w val="0.7489122024486824"/>
          <c:h val="0.61981751101866989"/>
        </c:manualLayout>
      </c:layout>
      <c:barChart>
        <c:barDir val="col"/>
        <c:grouping val="clustered"/>
        <c:varyColors val="0"/>
        <c:ser>
          <c:idx val="0"/>
          <c:order val="0"/>
          <c:invertIfNegative val="0"/>
          <c:cat>
            <c:strRef>
              <c:f>Tabelle1!$A$3:$A$6</c:f>
              <c:strCache>
                <c:ptCount val="4"/>
                <c:pt idx="0">
                  <c:v>VIG</c:v>
                </c:pt>
                <c:pt idx="1">
                  <c:v>Uniqa Group</c:v>
                </c:pt>
                <c:pt idx="2">
                  <c:v>Generali</c:v>
                </c:pt>
                <c:pt idx="3">
                  <c:v>Allianz</c:v>
                </c:pt>
              </c:strCache>
            </c:strRef>
          </c:cat>
          <c:val>
            <c:numRef>
              <c:f>Tabelle1!$B$3:$B$6</c:f>
              <c:numCache>
                <c:formatCode>General</c:formatCode>
                <c:ptCount val="4"/>
                <c:pt idx="0">
                  <c:v>8479</c:v>
                </c:pt>
                <c:pt idx="1">
                  <c:v>4936</c:v>
                </c:pt>
                <c:pt idx="2">
                  <c:v>2408</c:v>
                </c:pt>
                <c:pt idx="3">
                  <c:v>1164</c:v>
                </c:pt>
              </c:numCache>
            </c:numRef>
          </c:val>
        </c:ser>
        <c:dLbls>
          <c:showLegendKey val="0"/>
          <c:showVal val="0"/>
          <c:showCatName val="0"/>
          <c:showSerName val="0"/>
          <c:showPercent val="0"/>
          <c:showBubbleSize val="0"/>
        </c:dLbls>
        <c:gapWidth val="150"/>
        <c:axId val="36276864"/>
        <c:axId val="36290944"/>
      </c:barChart>
      <c:catAx>
        <c:axId val="36276864"/>
        <c:scaling>
          <c:orientation val="minMax"/>
        </c:scaling>
        <c:delete val="0"/>
        <c:axPos val="b"/>
        <c:majorTickMark val="out"/>
        <c:minorTickMark val="none"/>
        <c:tickLblPos val="nextTo"/>
        <c:crossAx val="36290944"/>
        <c:crosses val="autoZero"/>
        <c:auto val="1"/>
        <c:lblAlgn val="ctr"/>
        <c:lblOffset val="100"/>
        <c:noMultiLvlLbl val="0"/>
      </c:catAx>
      <c:valAx>
        <c:axId val="36290944"/>
        <c:scaling>
          <c:orientation val="minMax"/>
        </c:scaling>
        <c:delete val="0"/>
        <c:axPos val="l"/>
        <c:majorGridlines/>
        <c:numFmt formatCode="General" sourceLinked="1"/>
        <c:majorTickMark val="out"/>
        <c:minorTickMark val="none"/>
        <c:tickLblPos val="nextTo"/>
        <c:crossAx val="362768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0"/>
    <c:plotArea>
      <c:layout/>
      <c:barChart>
        <c:barDir val="col"/>
        <c:grouping val="clustered"/>
        <c:varyColors val="0"/>
        <c:ser>
          <c:idx val="0"/>
          <c:order val="0"/>
          <c:invertIfNegative val="0"/>
          <c:cat>
            <c:strRef>
              <c:f>Tabelle1!$A$34:$A$36</c:f>
              <c:strCache>
                <c:ptCount val="3"/>
                <c:pt idx="0">
                  <c:v>Uniqa Group</c:v>
                </c:pt>
                <c:pt idx="1">
                  <c:v>Generali</c:v>
                </c:pt>
                <c:pt idx="2">
                  <c:v>VIG</c:v>
                </c:pt>
              </c:strCache>
            </c:strRef>
          </c:cat>
          <c:val>
            <c:numRef>
              <c:f>Tabelle1!$B$34:$B$36</c:f>
              <c:numCache>
                <c:formatCode>0.00%</c:formatCode>
                <c:ptCount val="3"/>
                <c:pt idx="0" formatCode="0%">
                  <c:v>0.1</c:v>
                </c:pt>
                <c:pt idx="1">
                  <c:v>6.5000000000000002E-2</c:v>
                </c:pt>
                <c:pt idx="2">
                  <c:v>5.2900000000000003E-2</c:v>
                </c:pt>
              </c:numCache>
            </c:numRef>
          </c:val>
        </c:ser>
        <c:dLbls>
          <c:showLegendKey val="0"/>
          <c:showVal val="0"/>
          <c:showCatName val="0"/>
          <c:showSerName val="0"/>
          <c:showPercent val="0"/>
          <c:showBubbleSize val="0"/>
        </c:dLbls>
        <c:gapWidth val="150"/>
        <c:axId val="36298112"/>
        <c:axId val="36316288"/>
      </c:barChart>
      <c:catAx>
        <c:axId val="36298112"/>
        <c:scaling>
          <c:orientation val="minMax"/>
        </c:scaling>
        <c:delete val="0"/>
        <c:axPos val="b"/>
        <c:majorTickMark val="out"/>
        <c:minorTickMark val="none"/>
        <c:tickLblPos val="nextTo"/>
        <c:crossAx val="36316288"/>
        <c:crosses val="autoZero"/>
        <c:auto val="1"/>
        <c:lblAlgn val="ctr"/>
        <c:lblOffset val="100"/>
        <c:noMultiLvlLbl val="0"/>
      </c:catAx>
      <c:valAx>
        <c:axId val="36316288"/>
        <c:scaling>
          <c:orientation val="minMax"/>
        </c:scaling>
        <c:delete val="0"/>
        <c:axPos val="l"/>
        <c:majorGridlines/>
        <c:numFmt formatCode="0%" sourceLinked="1"/>
        <c:majorTickMark val="out"/>
        <c:minorTickMark val="none"/>
        <c:tickLblPos val="nextTo"/>
        <c:crossAx val="3629811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en-GB"/>
          </a:p>
        </p:txBody>
      </p:sp>
      <p:sp>
        <p:nvSpPr>
          <p:cNvPr id="3" name="Datumsplatzhalter 2"/>
          <p:cNvSpPr>
            <a:spLocks noGrp="1"/>
          </p:cNvSpPr>
          <p:nvPr>
            <p:ph type="dt" idx="1"/>
          </p:nvPr>
        </p:nvSpPr>
        <p:spPr>
          <a:xfrm>
            <a:off x="3888210" y="0"/>
            <a:ext cx="2974552" cy="499824"/>
          </a:xfrm>
          <a:prstGeom prst="rect">
            <a:avLst/>
          </a:prstGeom>
        </p:spPr>
        <p:txBody>
          <a:bodyPr vert="horz" lIns="96341" tIns="48171" rIns="96341" bIns="48171" rtlCol="0"/>
          <a:lstStyle>
            <a:lvl1pPr algn="r">
              <a:defRPr sz="1300"/>
            </a:lvl1pPr>
          </a:lstStyle>
          <a:p>
            <a:fld id="{DADE0895-5033-4BFC-A574-F9942EC5C7DD}" type="datetimeFigureOut">
              <a:rPr lang="en-GB" smtClean="0"/>
              <a:t>11/11/2014</a:t>
            </a:fld>
            <a:endParaRPr lang="en-GB"/>
          </a:p>
        </p:txBody>
      </p:sp>
      <p:sp>
        <p:nvSpPr>
          <p:cNvPr id="4" name="Folienbildplatzhalter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41" tIns="48171" rIns="96341" bIns="48171" rtlCol="0" anchor="ctr"/>
          <a:lstStyle/>
          <a:p>
            <a:endParaRPr lang="en-GB"/>
          </a:p>
        </p:txBody>
      </p:sp>
      <p:sp>
        <p:nvSpPr>
          <p:cNvPr id="5" name="Notizenplatzhalter 4"/>
          <p:cNvSpPr>
            <a:spLocks noGrp="1"/>
          </p:cNvSpPr>
          <p:nvPr>
            <p:ph type="body" sz="quarter" idx="3"/>
          </p:nvPr>
        </p:nvSpPr>
        <p:spPr>
          <a:xfrm>
            <a:off x="686435" y="4748332"/>
            <a:ext cx="5491480" cy="4498420"/>
          </a:xfrm>
          <a:prstGeom prst="rect">
            <a:avLst/>
          </a:prstGeom>
        </p:spPr>
        <p:txBody>
          <a:bodyPr vert="horz" lIns="96341" tIns="48171" rIns="96341" bIns="4817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9494929"/>
            <a:ext cx="2974552" cy="499824"/>
          </a:xfrm>
          <a:prstGeom prst="rect">
            <a:avLst/>
          </a:prstGeom>
        </p:spPr>
        <p:txBody>
          <a:bodyPr vert="horz" lIns="96341" tIns="48171" rIns="96341" bIns="48171" rtlCol="0" anchor="b"/>
          <a:lstStyle>
            <a:lvl1pPr algn="l">
              <a:defRPr sz="1300"/>
            </a:lvl1pPr>
          </a:lstStyle>
          <a:p>
            <a:endParaRPr lang="en-GB"/>
          </a:p>
        </p:txBody>
      </p:sp>
      <p:sp>
        <p:nvSpPr>
          <p:cNvPr id="7" name="Foliennummernplatzhalter 6"/>
          <p:cNvSpPr>
            <a:spLocks noGrp="1"/>
          </p:cNvSpPr>
          <p:nvPr>
            <p:ph type="sldNum" sz="quarter" idx="5"/>
          </p:nvPr>
        </p:nvSpPr>
        <p:spPr>
          <a:xfrm>
            <a:off x="3888210" y="9494929"/>
            <a:ext cx="2974552" cy="499824"/>
          </a:xfrm>
          <a:prstGeom prst="rect">
            <a:avLst/>
          </a:prstGeom>
        </p:spPr>
        <p:txBody>
          <a:bodyPr vert="horz" lIns="96341" tIns="48171" rIns="96341" bIns="48171" rtlCol="0" anchor="b"/>
          <a:lstStyle>
            <a:lvl1pPr algn="r">
              <a:defRPr sz="1300"/>
            </a:lvl1pPr>
          </a:lstStyle>
          <a:p>
            <a:fld id="{8F15D57F-3DCA-4E83-92E3-7371F10068C7}" type="slidenum">
              <a:rPr lang="en-GB" smtClean="0"/>
              <a:t>‹Nr.›</a:t>
            </a:fld>
            <a:endParaRPr lang="en-GB"/>
          </a:p>
        </p:txBody>
      </p:sp>
    </p:spTree>
    <p:extLst>
      <p:ext uri="{BB962C8B-B14F-4D97-AF65-F5344CB8AC3E}">
        <p14:creationId xmlns:p14="http://schemas.microsoft.com/office/powerpoint/2010/main" val="425059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CEDB2FF-7289-4C67-89E5-CEB9EEA9C029}"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552238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dirty="0" smtClean="0"/>
              <a:t>A few years ago the Austrian government established a three-pillar system for old-age insurance, under the General Social Insurance Act (ASVG, </a:t>
            </a:r>
            <a:r>
              <a:rPr lang="en-US" sz="1200" i="1" dirty="0" err="1" smtClean="0"/>
              <a:t>Allgemeines</a:t>
            </a:r>
            <a:r>
              <a:rPr lang="en-US" sz="1200" i="1" dirty="0" smtClean="0"/>
              <a:t> </a:t>
            </a:r>
            <a:r>
              <a:rPr lang="en-US" sz="1200" i="1" dirty="0" err="1" smtClean="0"/>
              <a:t>Sozialversicherungsgesetz</a:t>
            </a:r>
            <a:r>
              <a:rPr lang="en-US" sz="1200" dirty="0" smtClean="0"/>
              <a:t>). </a:t>
            </a:r>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11</a:t>
            </a:fld>
            <a:endParaRPr lang="en-GB"/>
          </a:p>
        </p:txBody>
      </p:sp>
    </p:spTree>
    <p:extLst>
      <p:ext uri="{BB962C8B-B14F-4D97-AF65-F5344CB8AC3E}">
        <p14:creationId xmlns:p14="http://schemas.microsoft.com/office/powerpoint/2010/main" val="1705269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sz="1300" dirty="0"/>
          </a:p>
        </p:txBody>
      </p:sp>
      <p:sp>
        <p:nvSpPr>
          <p:cNvPr id="4" name="Foliennummernplatzhalter 3"/>
          <p:cNvSpPr>
            <a:spLocks noGrp="1"/>
          </p:cNvSpPr>
          <p:nvPr>
            <p:ph type="sldNum" sz="quarter" idx="10"/>
          </p:nvPr>
        </p:nvSpPr>
        <p:spPr/>
        <p:txBody>
          <a:bodyPr/>
          <a:lstStyle/>
          <a:p>
            <a:fld id="{8F15D57F-3DCA-4E83-92E3-7371F10068C7}" type="slidenum">
              <a:rPr lang="en-GB" smtClean="0"/>
              <a:t>12</a:t>
            </a:fld>
            <a:endParaRPr lang="en-GB"/>
          </a:p>
        </p:txBody>
      </p:sp>
    </p:spTree>
    <p:extLst>
      <p:ext uri="{BB962C8B-B14F-4D97-AF65-F5344CB8AC3E}">
        <p14:creationId xmlns:p14="http://schemas.microsoft.com/office/powerpoint/2010/main" val="1705269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300" b="1" i="1" dirty="0" smtClean="0"/>
              <a:t> </a:t>
            </a:r>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13</a:t>
            </a:fld>
            <a:endParaRPr lang="en-GB"/>
          </a:p>
        </p:txBody>
      </p:sp>
    </p:spTree>
    <p:extLst>
      <p:ext uri="{BB962C8B-B14F-4D97-AF65-F5344CB8AC3E}">
        <p14:creationId xmlns:p14="http://schemas.microsoft.com/office/powerpoint/2010/main" val="1705269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14</a:t>
            </a:fld>
            <a:endParaRPr lang="en-GB"/>
          </a:p>
        </p:txBody>
      </p:sp>
    </p:spTree>
    <p:extLst>
      <p:ext uri="{BB962C8B-B14F-4D97-AF65-F5344CB8AC3E}">
        <p14:creationId xmlns:p14="http://schemas.microsoft.com/office/powerpoint/2010/main" val="1775097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15</a:t>
            </a:fld>
            <a:endParaRPr lang="en-GB"/>
          </a:p>
        </p:txBody>
      </p:sp>
    </p:spTree>
    <p:extLst>
      <p:ext uri="{BB962C8B-B14F-4D97-AF65-F5344CB8AC3E}">
        <p14:creationId xmlns:p14="http://schemas.microsoft.com/office/powerpoint/2010/main" val="1775097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17</a:t>
            </a:fld>
            <a:endParaRPr lang="en-GB"/>
          </a:p>
        </p:txBody>
      </p:sp>
    </p:spTree>
    <p:extLst>
      <p:ext uri="{BB962C8B-B14F-4D97-AF65-F5344CB8AC3E}">
        <p14:creationId xmlns:p14="http://schemas.microsoft.com/office/powerpoint/2010/main" val="1373778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smtClean="0"/>
          </a:p>
        </p:txBody>
      </p:sp>
      <p:sp>
        <p:nvSpPr>
          <p:cNvPr id="4" name="Foliennummernplatzhalter 3"/>
          <p:cNvSpPr>
            <a:spLocks noGrp="1"/>
          </p:cNvSpPr>
          <p:nvPr>
            <p:ph type="sldNum" sz="quarter" idx="10"/>
          </p:nvPr>
        </p:nvSpPr>
        <p:spPr/>
        <p:txBody>
          <a:bodyPr/>
          <a:lstStyle/>
          <a:p>
            <a:fld id="{8F15D57F-3DCA-4E83-92E3-7371F10068C7}" type="slidenum">
              <a:rPr lang="en-GB" smtClean="0"/>
              <a:t>18</a:t>
            </a:fld>
            <a:endParaRPr lang="en-GB"/>
          </a:p>
        </p:txBody>
      </p:sp>
    </p:spTree>
    <p:extLst>
      <p:ext uri="{BB962C8B-B14F-4D97-AF65-F5344CB8AC3E}">
        <p14:creationId xmlns:p14="http://schemas.microsoft.com/office/powerpoint/2010/main" val="2969530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19</a:t>
            </a:fld>
            <a:endParaRPr lang="en-GB"/>
          </a:p>
        </p:txBody>
      </p:sp>
    </p:spTree>
    <p:extLst>
      <p:ext uri="{BB962C8B-B14F-4D97-AF65-F5344CB8AC3E}">
        <p14:creationId xmlns:p14="http://schemas.microsoft.com/office/powerpoint/2010/main" val="1471429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smtClean="0"/>
              <a:t>Source</a:t>
            </a:r>
            <a:r>
              <a:rPr lang="de-AT" dirty="0" smtClean="0"/>
              <a:t>: This </a:t>
            </a:r>
            <a:r>
              <a:rPr lang="de-AT" dirty="0" err="1" smtClean="0"/>
              <a:t>discussion</a:t>
            </a:r>
            <a:r>
              <a:rPr lang="de-AT" dirty="0" smtClean="0"/>
              <a:t> </a:t>
            </a:r>
            <a:r>
              <a:rPr lang="de-AT" dirty="0" err="1" smtClean="0"/>
              <a:t>of</a:t>
            </a:r>
            <a:r>
              <a:rPr lang="de-AT" dirty="0" smtClean="0"/>
              <a:t> </a:t>
            </a:r>
            <a:r>
              <a:rPr lang="de-AT" dirty="0" err="1" smtClean="0"/>
              <a:t>liability</a:t>
            </a:r>
            <a:r>
              <a:rPr lang="de-AT" dirty="0" smtClean="0"/>
              <a:t> </a:t>
            </a:r>
            <a:r>
              <a:rPr lang="de-AT" dirty="0" err="1" smtClean="0"/>
              <a:t>insurance</a:t>
            </a:r>
            <a:r>
              <a:rPr lang="de-AT" dirty="0" smtClean="0"/>
              <a:t> </a:t>
            </a:r>
            <a:r>
              <a:rPr lang="de-AT" dirty="0" err="1" smtClean="0"/>
              <a:t>is</a:t>
            </a:r>
            <a:r>
              <a:rPr lang="de-AT" dirty="0" smtClean="0"/>
              <a:t> </a:t>
            </a:r>
            <a:r>
              <a:rPr lang="de-AT" dirty="0" err="1" smtClean="0"/>
              <a:t>based</a:t>
            </a:r>
            <a:r>
              <a:rPr lang="de-AT" dirty="0" smtClean="0"/>
              <a:t> on </a:t>
            </a:r>
            <a:r>
              <a:rPr lang="de-AT" dirty="0" err="1" smtClean="0"/>
              <a:t>the</a:t>
            </a:r>
            <a:r>
              <a:rPr lang="de-AT" dirty="0" smtClean="0"/>
              <a:t> </a:t>
            </a:r>
            <a:r>
              <a:rPr lang="de-AT" i="1" dirty="0" smtClean="0"/>
              <a:t>Allgemeine und Ergänzende Bedingungen für die </a:t>
            </a:r>
            <a:r>
              <a:rPr lang="de-AT" i="1" dirty="0" err="1" smtClean="0"/>
              <a:t>Haftpflichtversucherung</a:t>
            </a:r>
            <a:r>
              <a:rPr lang="de-AT" dirty="0" smtClean="0"/>
              <a:t>, AHVB und EHVB 2012, </a:t>
            </a:r>
            <a:r>
              <a:rPr lang="de-AT" i="1" dirty="0" smtClean="0"/>
              <a:t>Musterbedingungen des Verbandes der Versicherungsunternehmen Österreichs.</a:t>
            </a:r>
            <a:r>
              <a:rPr lang="de-AT" dirty="0" smtClean="0"/>
              <a:t> </a:t>
            </a:r>
            <a:endParaRPr lang="en-GB" dirty="0" smtClean="0"/>
          </a:p>
          <a:p>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20</a:t>
            </a:fld>
            <a:endParaRPr lang="en-GB"/>
          </a:p>
        </p:txBody>
      </p:sp>
    </p:spTree>
    <p:extLst>
      <p:ext uri="{BB962C8B-B14F-4D97-AF65-F5344CB8AC3E}">
        <p14:creationId xmlns:p14="http://schemas.microsoft.com/office/powerpoint/2010/main" val="4116079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21</a:t>
            </a:fld>
            <a:endParaRPr lang="en-GB"/>
          </a:p>
        </p:txBody>
      </p:sp>
    </p:spTree>
    <p:extLst>
      <p:ext uri="{BB962C8B-B14F-4D97-AF65-F5344CB8AC3E}">
        <p14:creationId xmlns:p14="http://schemas.microsoft.com/office/powerpoint/2010/main" val="404755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Vienna Insurance Group (VIG) (€8.5</a:t>
            </a:r>
            <a:r>
              <a:rPr lang="en-US" baseline="0" dirty="0" smtClean="0"/>
              <a:t> bill.</a:t>
            </a:r>
            <a:r>
              <a:rPr lang="en-US" dirty="0" smtClean="0"/>
              <a:t>), which includes Wiener </a:t>
            </a:r>
            <a:r>
              <a:rPr lang="en-US" dirty="0" err="1" smtClean="0"/>
              <a:t>Städtische</a:t>
            </a:r>
            <a:r>
              <a:rPr lang="en-US" dirty="0" smtClean="0"/>
              <a:t>, </a:t>
            </a:r>
            <a:r>
              <a:rPr lang="en-US" dirty="0" err="1" smtClean="0"/>
              <a:t>Donau</a:t>
            </a:r>
            <a:r>
              <a:rPr lang="en-US" dirty="0" smtClean="0"/>
              <a:t> </a:t>
            </a:r>
            <a:r>
              <a:rPr lang="en-US" dirty="0" err="1" smtClean="0"/>
              <a:t>Versicherung</a:t>
            </a:r>
            <a:r>
              <a:rPr lang="en-US" dirty="0" smtClean="0"/>
              <a:t> and many</a:t>
            </a:r>
            <a:r>
              <a:rPr lang="en-US" baseline="0" dirty="0" smtClean="0"/>
              <a:t> others,</a:t>
            </a:r>
            <a:endParaRPr lang="en-US" dirty="0" smtClean="0"/>
          </a:p>
          <a:p>
            <a:r>
              <a:rPr lang="en-US" dirty="0" err="1" smtClean="0"/>
              <a:t>Uniqa</a:t>
            </a:r>
            <a:r>
              <a:rPr lang="en-US" dirty="0" smtClean="0"/>
              <a:t> Group (€4.9</a:t>
            </a:r>
            <a:r>
              <a:rPr lang="en-US" baseline="0" dirty="0" smtClean="0"/>
              <a:t> bill</a:t>
            </a:r>
            <a:r>
              <a:rPr lang="en-US" dirty="0" smtClean="0"/>
              <a:t>), followed by </a:t>
            </a:r>
            <a:r>
              <a:rPr lang="en-US" dirty="0" err="1" smtClean="0"/>
              <a:t>Generali</a:t>
            </a:r>
            <a:r>
              <a:rPr lang="en-US" dirty="0" smtClean="0"/>
              <a:t> and Allianz (which is by far the largest insurance company in Germany). </a:t>
            </a:r>
          </a:p>
          <a:p>
            <a:endParaRPr lang="en-US" dirty="0" smtClean="0"/>
          </a:p>
          <a:p>
            <a:r>
              <a:rPr lang="en-US" dirty="0" smtClean="0"/>
              <a:t>Ranked by Return on Equity, the </a:t>
            </a:r>
            <a:r>
              <a:rPr lang="en-US" dirty="0" err="1" smtClean="0"/>
              <a:t>Uniqa</a:t>
            </a:r>
            <a:r>
              <a:rPr lang="en-US" dirty="0" smtClean="0"/>
              <a:t> Group comes out on top at 10%, followed by </a:t>
            </a:r>
            <a:r>
              <a:rPr lang="en-US" dirty="0" err="1" smtClean="0"/>
              <a:t>Generali</a:t>
            </a:r>
            <a:r>
              <a:rPr lang="en-US" dirty="0" smtClean="0"/>
              <a:t> (6.5%) and VIG (5.3%).</a:t>
            </a:r>
          </a:p>
          <a:p>
            <a:endParaRPr lang="en-US" dirty="0" smtClean="0"/>
          </a:p>
          <a:p>
            <a:endParaRPr lang="en-US" dirty="0" smtClean="0"/>
          </a:p>
          <a:p>
            <a:r>
              <a:rPr lang="en-US" dirty="0" smtClean="0"/>
              <a:t>Source: trendtop500.at/</a:t>
            </a:r>
            <a:r>
              <a:rPr lang="en-US" dirty="0" err="1" smtClean="0"/>
              <a:t>versicherungen</a:t>
            </a:r>
            <a:endParaRPr lang="en-GB" dirty="0" smtClean="0"/>
          </a:p>
        </p:txBody>
      </p:sp>
      <p:sp>
        <p:nvSpPr>
          <p:cNvPr id="4" name="Foliennummernplatzhalter 3"/>
          <p:cNvSpPr>
            <a:spLocks noGrp="1"/>
          </p:cNvSpPr>
          <p:nvPr>
            <p:ph type="sldNum" sz="quarter" idx="10"/>
          </p:nvPr>
        </p:nvSpPr>
        <p:spPr/>
        <p:txBody>
          <a:bodyPr/>
          <a:lstStyle/>
          <a:p>
            <a:fld id="{8F15D57F-3DCA-4E83-92E3-7371F10068C7}" type="slidenum">
              <a:rPr lang="en-GB" smtClean="0"/>
              <a:t>2</a:t>
            </a:fld>
            <a:endParaRPr lang="en-GB"/>
          </a:p>
        </p:txBody>
      </p:sp>
    </p:spTree>
    <p:extLst>
      <p:ext uri="{BB962C8B-B14F-4D97-AF65-F5344CB8AC3E}">
        <p14:creationId xmlns:p14="http://schemas.microsoft.com/office/powerpoint/2010/main" val="3801171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i="1" dirty="0" smtClean="0"/>
          </a:p>
          <a:p>
            <a:r>
              <a:rPr lang="de-AT" sz="800" i="1" dirty="0" smtClean="0"/>
              <a:t>Allgemeine Bedingungen für die Kraftfahrzeug-Haftpflichtversicherung</a:t>
            </a:r>
            <a:r>
              <a:rPr lang="de-AT" sz="800" dirty="0" smtClean="0"/>
              <a:t> (AKHB 2012/1), </a:t>
            </a:r>
            <a:r>
              <a:rPr lang="de-AT" sz="800" i="1" dirty="0" smtClean="0"/>
              <a:t>Allgemeine Bedingungen für die Kraftfahrzeug-Kaskoversicherung</a:t>
            </a:r>
            <a:r>
              <a:rPr lang="de-AT" sz="800" dirty="0" smtClean="0"/>
              <a:t> (AKKB 2012) und </a:t>
            </a:r>
            <a:r>
              <a:rPr lang="de-AT" sz="800" i="1" dirty="0" smtClean="0"/>
              <a:t>Allgemeine Bedingungen für die Fahrzeuginsassen-Unfallversicherung</a:t>
            </a:r>
            <a:r>
              <a:rPr lang="de-AT" sz="800" dirty="0" smtClean="0"/>
              <a:t>. </a:t>
            </a:r>
            <a:r>
              <a:rPr lang="en-GB" sz="800" dirty="0" smtClean="0"/>
              <a:t>(</a:t>
            </a:r>
            <a:r>
              <a:rPr lang="en-GB" sz="800" dirty="0" err="1" smtClean="0"/>
              <a:t>AFIUB</a:t>
            </a:r>
            <a:r>
              <a:rPr lang="en-GB" sz="800" dirty="0" smtClean="0"/>
              <a:t> 2012).</a:t>
            </a:r>
          </a:p>
          <a:p>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22</a:t>
            </a:fld>
            <a:endParaRPr lang="en-GB"/>
          </a:p>
        </p:txBody>
      </p:sp>
    </p:spTree>
    <p:extLst>
      <p:ext uri="{BB962C8B-B14F-4D97-AF65-F5344CB8AC3E}">
        <p14:creationId xmlns:p14="http://schemas.microsoft.com/office/powerpoint/2010/main" val="4047552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1" dirty="0" smtClean="0"/>
              <a:t>Allgemeine </a:t>
            </a:r>
            <a:r>
              <a:rPr lang="de-DE" i="1" dirty="0" smtClean="0"/>
              <a:t>Bedingungen für die Rechtsschutz-Versicherung</a:t>
            </a:r>
            <a:r>
              <a:rPr lang="de-DE" dirty="0" smtClean="0"/>
              <a:t> (ARB 2014) </a:t>
            </a:r>
            <a:r>
              <a:rPr lang="de-DE" dirty="0" err="1" smtClean="0"/>
              <a:t>published</a:t>
            </a:r>
            <a:r>
              <a:rPr lang="de-DE" dirty="0" smtClean="0"/>
              <a:t> </a:t>
            </a:r>
            <a:r>
              <a:rPr lang="de-DE" dirty="0" err="1" smtClean="0"/>
              <a:t>by</a:t>
            </a:r>
            <a:r>
              <a:rPr lang="de-DE" dirty="0" smtClean="0"/>
              <a:t> </a:t>
            </a:r>
            <a:r>
              <a:rPr lang="de-DE" dirty="0" err="1" smtClean="0"/>
              <a:t>the</a:t>
            </a:r>
            <a:r>
              <a:rPr lang="de-DE" dirty="0" smtClean="0"/>
              <a:t> Österreichische Versicherungsverband.</a:t>
            </a:r>
            <a:endParaRPr lang="en-GB" dirty="0" smtClean="0"/>
          </a:p>
          <a:p>
            <a:r>
              <a:rPr lang="de-DE" dirty="0" smtClean="0"/>
              <a:t>ARB, </a:t>
            </a:r>
            <a:r>
              <a:rPr lang="de-DE" dirty="0" err="1" smtClean="0"/>
              <a:t>pages</a:t>
            </a:r>
            <a:r>
              <a:rPr lang="de-DE" dirty="0" smtClean="0"/>
              <a:t> 17-43.</a:t>
            </a:r>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23</a:t>
            </a:fld>
            <a:endParaRPr lang="en-GB"/>
          </a:p>
        </p:txBody>
      </p:sp>
    </p:spTree>
    <p:extLst>
      <p:ext uri="{BB962C8B-B14F-4D97-AF65-F5344CB8AC3E}">
        <p14:creationId xmlns:p14="http://schemas.microsoft.com/office/powerpoint/2010/main" val="2865622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8F15D57F-3DCA-4E83-92E3-7371F10068C7}" type="slidenum">
              <a:rPr lang="en-GB" smtClean="0"/>
              <a:t>24</a:t>
            </a:fld>
            <a:endParaRPr lang="en-GB"/>
          </a:p>
        </p:txBody>
      </p:sp>
    </p:spTree>
    <p:extLst>
      <p:ext uri="{BB962C8B-B14F-4D97-AF65-F5344CB8AC3E}">
        <p14:creationId xmlns:p14="http://schemas.microsoft.com/office/powerpoint/2010/main" val="1245665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25</a:t>
            </a:fld>
            <a:endParaRPr lang="en-GB"/>
          </a:p>
        </p:txBody>
      </p:sp>
    </p:spTree>
    <p:extLst>
      <p:ext uri="{BB962C8B-B14F-4D97-AF65-F5344CB8AC3E}">
        <p14:creationId xmlns:p14="http://schemas.microsoft.com/office/powerpoint/2010/main" val="4249151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26</a:t>
            </a:fld>
            <a:endParaRPr lang="en-GB"/>
          </a:p>
        </p:txBody>
      </p:sp>
    </p:spTree>
    <p:extLst>
      <p:ext uri="{BB962C8B-B14F-4D97-AF65-F5344CB8AC3E}">
        <p14:creationId xmlns:p14="http://schemas.microsoft.com/office/powerpoint/2010/main" val="40885811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27</a:t>
            </a:fld>
            <a:endParaRPr lang="en-GB"/>
          </a:p>
        </p:txBody>
      </p:sp>
    </p:spTree>
    <p:extLst>
      <p:ext uri="{BB962C8B-B14F-4D97-AF65-F5344CB8AC3E}">
        <p14:creationId xmlns:p14="http://schemas.microsoft.com/office/powerpoint/2010/main" val="598595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28</a:t>
            </a:fld>
            <a:endParaRPr lang="en-GB"/>
          </a:p>
        </p:txBody>
      </p:sp>
    </p:spTree>
    <p:extLst>
      <p:ext uri="{BB962C8B-B14F-4D97-AF65-F5344CB8AC3E}">
        <p14:creationId xmlns:p14="http://schemas.microsoft.com/office/powerpoint/2010/main" val="1953600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29</a:t>
            </a:fld>
            <a:endParaRPr lang="en-GB"/>
          </a:p>
        </p:txBody>
      </p:sp>
    </p:spTree>
    <p:extLst>
      <p:ext uri="{BB962C8B-B14F-4D97-AF65-F5344CB8AC3E}">
        <p14:creationId xmlns:p14="http://schemas.microsoft.com/office/powerpoint/2010/main" val="14959102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8F15D57F-3DCA-4E83-92E3-7371F10068C7}" type="slidenum">
              <a:rPr lang="en-GB" smtClean="0"/>
              <a:t>30</a:t>
            </a:fld>
            <a:endParaRPr lang="en-GB"/>
          </a:p>
        </p:txBody>
      </p:sp>
    </p:spTree>
    <p:extLst>
      <p:ext uri="{BB962C8B-B14F-4D97-AF65-F5344CB8AC3E}">
        <p14:creationId xmlns:p14="http://schemas.microsoft.com/office/powerpoint/2010/main" val="458905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i="1" dirty="0" err="1" smtClean="0"/>
              <a:t>Krankenversicherung</a:t>
            </a:r>
            <a:r>
              <a:rPr lang="en-US" dirty="0" smtClean="0"/>
              <a:t> </a:t>
            </a:r>
            <a:r>
              <a:rPr lang="en-US" baseline="0" dirty="0" smtClean="0"/>
              <a:t> - </a:t>
            </a:r>
            <a:r>
              <a:rPr lang="en-US" dirty="0" smtClean="0"/>
              <a:t>why</a:t>
            </a:r>
            <a:r>
              <a:rPr lang="en-US" baseline="0" dirty="0" smtClean="0"/>
              <a:t> not </a:t>
            </a:r>
            <a:r>
              <a:rPr lang="en-US" baseline="0" dirty="0" err="1" smtClean="0"/>
              <a:t>Gesundheitsversicherung</a:t>
            </a:r>
            <a:r>
              <a:rPr lang="en-US" baseline="0" dirty="0" smtClean="0"/>
              <a:t>? </a:t>
            </a:r>
            <a:endParaRPr lang="en-US" dirty="0" smtClean="0"/>
          </a:p>
          <a:p>
            <a:pPr lvl="1"/>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3</a:t>
            </a:fld>
            <a:endParaRPr lang="en-GB"/>
          </a:p>
        </p:txBody>
      </p:sp>
    </p:spTree>
    <p:extLst>
      <p:ext uri="{BB962C8B-B14F-4D97-AF65-F5344CB8AC3E}">
        <p14:creationId xmlns:p14="http://schemas.microsoft.com/office/powerpoint/2010/main" val="289581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5</a:t>
            </a:fld>
            <a:endParaRPr lang="en-GB"/>
          </a:p>
        </p:txBody>
      </p:sp>
    </p:spTree>
    <p:extLst>
      <p:ext uri="{BB962C8B-B14F-4D97-AF65-F5344CB8AC3E}">
        <p14:creationId xmlns:p14="http://schemas.microsoft.com/office/powerpoint/2010/main" val="241813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6</a:t>
            </a:fld>
            <a:endParaRPr lang="en-GB"/>
          </a:p>
        </p:txBody>
      </p:sp>
    </p:spTree>
    <p:extLst>
      <p:ext uri="{BB962C8B-B14F-4D97-AF65-F5344CB8AC3E}">
        <p14:creationId xmlns:p14="http://schemas.microsoft.com/office/powerpoint/2010/main" val="215865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8F15D57F-3DCA-4E83-92E3-7371F10068C7}" type="slidenum">
              <a:rPr lang="en-GB" smtClean="0"/>
              <a:t>7</a:t>
            </a:fld>
            <a:endParaRPr lang="en-GB"/>
          </a:p>
        </p:txBody>
      </p:sp>
    </p:spTree>
    <p:extLst>
      <p:ext uri="{BB962C8B-B14F-4D97-AF65-F5344CB8AC3E}">
        <p14:creationId xmlns:p14="http://schemas.microsoft.com/office/powerpoint/2010/main" val="21811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endParaRPr lang="en-GB" dirty="0" smtClean="0"/>
          </a:p>
          <a:p>
            <a:r>
              <a:rPr lang="de-DE" dirty="0" smtClean="0"/>
              <a:t>This </a:t>
            </a:r>
            <a:r>
              <a:rPr lang="de-DE" dirty="0" err="1" smtClean="0"/>
              <a:t>information</a:t>
            </a:r>
            <a:r>
              <a:rPr lang="de-DE" dirty="0" smtClean="0"/>
              <a:t> </a:t>
            </a:r>
            <a:r>
              <a:rPr lang="de-DE" dirty="0" err="1" smtClean="0"/>
              <a:t>is</a:t>
            </a:r>
            <a:r>
              <a:rPr lang="de-DE" dirty="0" smtClean="0"/>
              <a:t> </a:t>
            </a:r>
            <a:r>
              <a:rPr lang="de-DE" dirty="0" err="1" smtClean="0"/>
              <a:t>based</a:t>
            </a:r>
            <a:r>
              <a:rPr lang="de-DE" dirty="0" smtClean="0"/>
              <a:t> on </a:t>
            </a:r>
            <a:r>
              <a:rPr lang="de-DE" dirty="0" err="1" smtClean="0"/>
              <a:t>the</a:t>
            </a:r>
            <a:r>
              <a:rPr lang="de-DE" dirty="0" smtClean="0"/>
              <a:t> Allgemeinen Bedingungen für die Unfallversicherung </a:t>
            </a:r>
            <a:r>
              <a:rPr lang="de-DE" dirty="0" err="1" smtClean="0"/>
              <a:t>AUVB</a:t>
            </a:r>
            <a:r>
              <a:rPr lang="de-DE" dirty="0" smtClean="0"/>
              <a:t> 2008 (Version 01/2013).</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8</a:t>
            </a:fld>
            <a:endParaRPr lang="en-GB"/>
          </a:p>
        </p:txBody>
      </p:sp>
    </p:spTree>
    <p:extLst>
      <p:ext uri="{BB962C8B-B14F-4D97-AF65-F5344CB8AC3E}">
        <p14:creationId xmlns:p14="http://schemas.microsoft.com/office/powerpoint/2010/main" val="1572222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smtClean="0"/>
          </a:p>
          <a:p>
            <a:endParaRPr lang="en-GB" dirty="0"/>
          </a:p>
        </p:txBody>
      </p:sp>
      <p:sp>
        <p:nvSpPr>
          <p:cNvPr id="4" name="Foliennummernplatzhalter 3"/>
          <p:cNvSpPr>
            <a:spLocks noGrp="1"/>
          </p:cNvSpPr>
          <p:nvPr>
            <p:ph type="sldNum" sz="quarter" idx="10"/>
          </p:nvPr>
        </p:nvSpPr>
        <p:spPr/>
        <p:txBody>
          <a:bodyPr/>
          <a:lstStyle/>
          <a:p>
            <a:fld id="{8F15D57F-3DCA-4E83-92E3-7371F10068C7}" type="slidenum">
              <a:rPr lang="en-GB" smtClean="0"/>
              <a:t>9</a:t>
            </a:fld>
            <a:endParaRPr lang="en-GB"/>
          </a:p>
        </p:txBody>
      </p:sp>
    </p:spTree>
    <p:extLst>
      <p:ext uri="{BB962C8B-B14F-4D97-AF65-F5344CB8AC3E}">
        <p14:creationId xmlns:p14="http://schemas.microsoft.com/office/powerpoint/2010/main" val="3983595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8F15D57F-3DCA-4E83-92E3-7371F10068C7}" type="slidenum">
              <a:rPr lang="en-GB" smtClean="0"/>
              <a:t>10</a:t>
            </a:fld>
            <a:endParaRPr lang="en-GB"/>
          </a:p>
        </p:txBody>
      </p:sp>
    </p:spTree>
    <p:extLst>
      <p:ext uri="{BB962C8B-B14F-4D97-AF65-F5344CB8AC3E}">
        <p14:creationId xmlns:p14="http://schemas.microsoft.com/office/powerpoint/2010/main" val="181170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C4E89D7A-5BBE-47B5-BAC8-2D633C7BD472}" type="datetimeFigureOut">
              <a:rPr lang="en-GB" smtClean="0"/>
              <a:t>11/11/2014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101745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C4E89D7A-5BBE-47B5-BAC8-2D633C7BD472}" type="datetimeFigureOut">
              <a:rPr lang="en-GB" smtClean="0"/>
              <a:t>11/11/2014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427386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C4E89D7A-5BBE-47B5-BAC8-2D633C7BD472}" type="datetimeFigureOut">
              <a:rPr lang="en-GB" smtClean="0"/>
              <a:t>11/11/2014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1081758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455028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1204119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3544194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1469447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3644624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2072745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1898294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187101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10"/>
          </p:nvPr>
        </p:nvSpPr>
        <p:spPr>
          <a:xfrm>
            <a:off x="457200" y="6356350"/>
            <a:ext cx="946448" cy="365125"/>
          </a:xfrm>
        </p:spPr>
        <p:style>
          <a:lnRef idx="1">
            <a:schemeClr val="accent3"/>
          </a:lnRef>
          <a:fillRef idx="3">
            <a:schemeClr val="accent3"/>
          </a:fillRef>
          <a:effectRef idx="2">
            <a:schemeClr val="accent3"/>
          </a:effectRef>
          <a:fontRef idx="none"/>
        </p:style>
        <p:txBody>
          <a:bodyPr/>
          <a:lstStyle/>
          <a:p>
            <a:fld id="{C4E89D7A-5BBE-47B5-BAC8-2D633C7BD472}" type="datetimeFigureOut">
              <a:rPr lang="en-GB" smtClean="0"/>
              <a:t>11/11/2014</a:t>
            </a:fld>
            <a:endParaRPr lang="en-GB"/>
          </a:p>
        </p:txBody>
      </p:sp>
      <p:sp>
        <p:nvSpPr>
          <p:cNvPr id="5" name="Fußzeilenplatzhalter 4"/>
          <p:cNvSpPr>
            <a:spLocks noGrp="1"/>
          </p:cNvSpPr>
          <p:nvPr>
            <p:ph type="ftr" sz="quarter" idx="11"/>
          </p:nvPr>
        </p:nvSpPr>
        <p:spPr>
          <a:xfrm>
            <a:off x="2047900" y="6381328"/>
            <a:ext cx="5120208" cy="365125"/>
          </a:xfrm>
        </p:spPr>
        <p:style>
          <a:lnRef idx="1">
            <a:schemeClr val="accent3"/>
          </a:lnRef>
          <a:fillRef idx="3">
            <a:schemeClr val="accent3"/>
          </a:fillRef>
          <a:effectRef idx="2">
            <a:schemeClr val="accent3"/>
          </a:effectRef>
          <a:fontRef idx="none"/>
        </p:style>
        <p:txBody>
          <a:bodyPr/>
          <a:lstStyle/>
          <a:p>
            <a:endParaRPr lang="en-GB" dirty="0"/>
          </a:p>
        </p:txBody>
      </p:sp>
      <p:sp>
        <p:nvSpPr>
          <p:cNvPr id="6" name="Foliennummernplatzhalter 5"/>
          <p:cNvSpPr>
            <a:spLocks noGrp="1"/>
          </p:cNvSpPr>
          <p:nvPr>
            <p:ph type="sldNum" sz="quarter" idx="12"/>
          </p:nvPr>
        </p:nvSpPr>
        <p:spPr>
          <a:xfrm>
            <a:off x="7884368" y="6356350"/>
            <a:ext cx="802432" cy="365125"/>
          </a:xfrm>
        </p:spPr>
        <p:txBody>
          <a:bodyPr/>
          <a:lstStyle/>
          <a:p>
            <a:fld id="{455E67FA-FD61-4528-B4E3-55DB34207A57}" type="slidenum">
              <a:rPr lang="en-GB" smtClean="0"/>
              <a:t>‹Nr.›</a:t>
            </a:fld>
            <a:endParaRPr lang="en-GB"/>
          </a:p>
        </p:txBody>
      </p:sp>
      <p:sp>
        <p:nvSpPr>
          <p:cNvPr id="7" name="Titel 1"/>
          <p:cNvSpPr txBox="1">
            <a:spLocks/>
          </p:cNvSpPr>
          <p:nvPr userDrawn="1"/>
        </p:nvSpPr>
        <p:spPr>
          <a:xfrm>
            <a:off x="-228567" y="260648"/>
            <a:ext cx="9721080" cy="1143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dirty="0"/>
          </a:p>
        </p:txBody>
      </p:sp>
    </p:spTree>
    <p:extLst>
      <p:ext uri="{BB962C8B-B14F-4D97-AF65-F5344CB8AC3E}">
        <p14:creationId xmlns:p14="http://schemas.microsoft.com/office/powerpoint/2010/main" val="28820434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96571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29612699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549E39">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549E39">
                    <a:lumMod val="60000"/>
                    <a:lumOff val="40000"/>
                  </a:srgbClr>
                </a:solidFill>
                <a:latin typeface="Arial"/>
              </a:rPr>
              <a:t>”</a:t>
            </a:r>
          </a:p>
        </p:txBody>
      </p:sp>
    </p:spTree>
    <p:extLst>
      <p:ext uri="{BB962C8B-B14F-4D97-AF65-F5344CB8AC3E}">
        <p14:creationId xmlns:p14="http://schemas.microsoft.com/office/powerpoint/2010/main" val="10000260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2414942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r>
              <a:rPr lang="en-US" sz="8000" dirty="0">
                <a:ln w="3175" cmpd="sng">
                  <a:noFill/>
                </a:ln>
                <a:solidFill>
                  <a:srgbClr val="549E39">
                    <a:lumMod val="60000"/>
                    <a:lumOff val="40000"/>
                  </a:srgbClr>
                </a:solidFill>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r>
              <a:rPr lang="en-US" sz="8000" dirty="0">
                <a:ln w="3175" cmpd="sng">
                  <a:noFill/>
                </a:ln>
                <a:solidFill>
                  <a:srgbClr val="549E39">
                    <a:lumMod val="60000"/>
                    <a:lumOff val="40000"/>
                  </a:srgbClr>
                </a:solidFill>
                <a:latin typeface="Arial"/>
              </a:rPr>
              <a:t>”</a:t>
            </a:r>
          </a:p>
        </p:txBody>
      </p:sp>
    </p:spTree>
    <p:extLst>
      <p:ext uri="{BB962C8B-B14F-4D97-AF65-F5344CB8AC3E}">
        <p14:creationId xmlns:p14="http://schemas.microsoft.com/office/powerpoint/2010/main" val="19724076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2588196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2689472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682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4E89D7A-5BBE-47B5-BAC8-2D633C7BD472}" type="datetimeFigureOut">
              <a:rPr lang="en-GB" smtClean="0"/>
              <a:t>11/11/2014</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109619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C4E89D7A-5BBE-47B5-BAC8-2D633C7BD472}" type="datetimeFigureOut">
              <a:rPr lang="en-GB" smtClean="0"/>
              <a:t>11/11/2014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160269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C4E89D7A-5BBE-47B5-BAC8-2D633C7BD472}" type="datetimeFigureOut">
              <a:rPr lang="en-GB" smtClean="0"/>
              <a:t>11/11/2014</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269822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C4E89D7A-5BBE-47B5-BAC8-2D633C7BD472}" type="datetimeFigureOut">
              <a:rPr lang="en-GB" smtClean="0"/>
              <a:t>11/11/2014</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287882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E89D7A-5BBE-47B5-BAC8-2D633C7BD472}" type="datetimeFigureOut">
              <a:rPr lang="en-GB" smtClean="0"/>
              <a:t>11/11/2014</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236176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4E89D7A-5BBE-47B5-BAC8-2D633C7BD472}" type="datetimeFigureOut">
              <a:rPr lang="en-GB" smtClean="0"/>
              <a:t>11/11/2014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291927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4E89D7A-5BBE-47B5-BAC8-2D633C7BD472}" type="datetimeFigureOut">
              <a:rPr lang="en-GB" smtClean="0"/>
              <a:t>11/11/2014</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455E67FA-FD61-4528-B4E3-55DB34207A57}" type="slidenum">
              <a:rPr lang="en-GB" smtClean="0"/>
              <a:t>‹Nr.›</a:t>
            </a:fld>
            <a:endParaRPr lang="en-GB"/>
          </a:p>
        </p:txBody>
      </p:sp>
    </p:spTree>
    <p:extLst>
      <p:ext uri="{BB962C8B-B14F-4D97-AF65-F5344CB8AC3E}">
        <p14:creationId xmlns:p14="http://schemas.microsoft.com/office/powerpoint/2010/main" val="1869751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89D7A-5BBE-47B5-BAC8-2D633C7BD472}" type="datetimeFigureOut">
              <a:rPr lang="en-GB" smtClean="0"/>
              <a:t>11/11/2014</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E67FA-FD61-4528-B4E3-55DB34207A57}" type="slidenum">
              <a:rPr lang="en-GB" smtClean="0"/>
              <a:t>‹Nr.›</a:t>
            </a:fld>
            <a:endParaRPr lang="en-GB"/>
          </a:p>
        </p:txBody>
      </p:sp>
    </p:spTree>
    <p:extLst>
      <p:ext uri="{BB962C8B-B14F-4D97-AF65-F5344CB8AC3E}">
        <p14:creationId xmlns:p14="http://schemas.microsoft.com/office/powerpoint/2010/main" val="3634521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0C6171-69ED-4E1E-8092-AB76614915C8}" type="datetimeFigureOut">
              <a:rPr lang="en-GB" smtClean="0">
                <a:solidFill>
                  <a:prstClr val="black">
                    <a:tint val="75000"/>
                  </a:prstClr>
                </a:solidFill>
              </a:rPr>
              <a:pPr/>
              <a:t>11/11/2014</a:t>
            </a:fld>
            <a:endParaRPr lang="en-GB">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F04E986-B5E6-4A4A-B031-86BE9CAE72A9}" type="slidenum">
              <a:rPr lang="en-GB" smtClean="0">
                <a:solidFill>
                  <a:srgbClr val="549E39"/>
                </a:solidFill>
              </a:rPr>
              <a:pPr/>
              <a:t>‹Nr.›</a:t>
            </a:fld>
            <a:endParaRPr lang="en-GB">
              <a:solidFill>
                <a:srgbClr val="549E39"/>
              </a:solidFill>
            </a:endParaRPr>
          </a:p>
        </p:txBody>
      </p:sp>
    </p:spTree>
    <p:extLst>
      <p:ext uri="{BB962C8B-B14F-4D97-AF65-F5344CB8AC3E}">
        <p14:creationId xmlns:p14="http://schemas.microsoft.com/office/powerpoint/2010/main" val="1192799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15616" y="1412776"/>
            <a:ext cx="5826719" cy="2952328"/>
          </a:xfrm>
        </p:spPr>
        <p:txBody>
          <a:bodyPr/>
          <a:lstStyle/>
          <a:p>
            <a:pPr algn="ctr"/>
            <a:r>
              <a:rPr lang="en-US" sz="4800" b="1" dirty="0"/>
              <a:t>INSIGHTS INTO THE AUSTRIAN INSURANCE INDUSTRY</a:t>
            </a:r>
            <a:r>
              <a:rPr lang="en-GB" sz="4800" dirty="0"/>
              <a:t/>
            </a:r>
            <a:br>
              <a:rPr lang="en-GB" sz="4800" dirty="0"/>
            </a:br>
            <a:endParaRPr lang="en-GB" sz="4800" dirty="0"/>
          </a:p>
        </p:txBody>
      </p:sp>
      <p:sp>
        <p:nvSpPr>
          <p:cNvPr id="3" name="Untertitel 2"/>
          <p:cNvSpPr>
            <a:spLocks noGrp="1"/>
          </p:cNvSpPr>
          <p:nvPr>
            <p:ph type="subTitle" idx="1"/>
          </p:nvPr>
        </p:nvSpPr>
        <p:spPr/>
        <p:txBody>
          <a:bodyPr/>
          <a:lstStyle/>
          <a:p>
            <a:pPr algn="ctr"/>
            <a:r>
              <a:rPr lang="de-AT" dirty="0" smtClean="0"/>
              <a:t>Trisha </a:t>
            </a:r>
            <a:r>
              <a:rPr lang="de-AT" dirty="0" err="1" smtClean="0"/>
              <a:t>Kovacic</a:t>
            </a:r>
            <a:r>
              <a:rPr lang="de-AT" dirty="0" smtClean="0"/>
              <a:t>-Young</a:t>
            </a:r>
          </a:p>
          <a:p>
            <a:pPr algn="ctr"/>
            <a:r>
              <a:rPr lang="de-AT" dirty="0" err="1" smtClean="0"/>
              <a:t>Presented</a:t>
            </a:r>
            <a:r>
              <a:rPr lang="de-AT" dirty="0" smtClean="0"/>
              <a:t> in Chicago, Nov. 2014</a:t>
            </a:r>
          </a:p>
          <a:p>
            <a:endParaRPr lang="de-AT" dirty="0"/>
          </a:p>
          <a:p>
            <a:endParaRPr lang="de-AT" dirty="0" smtClean="0"/>
          </a:p>
        </p:txBody>
      </p:sp>
      <p:pic>
        <p:nvPicPr>
          <p:cNvPr id="3075" name="Picture 3" descr="U:\Drucksorten Young Translations\Logo Young Translations\Nur YT Na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9416" y="4973070"/>
            <a:ext cx="4930775" cy="7778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U:\Drucksorten Young Translations\Logo Young Translations\YT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690" y="4539903"/>
            <a:ext cx="1162859" cy="1644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19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endParaRPr lang="en-GB" i="1" dirty="0" smtClean="0"/>
          </a:p>
          <a:p>
            <a:pPr marL="400050" lvl="1" indent="0">
              <a:buNone/>
            </a:pPr>
            <a:endParaRPr lang="en-GB" i="1" dirty="0" smtClean="0"/>
          </a:p>
          <a:p>
            <a:pPr marL="400050" lvl="1" indent="0">
              <a:buNone/>
            </a:pPr>
            <a:r>
              <a:rPr lang="en-GB" i="1" dirty="0" smtClean="0"/>
              <a:t>Life-insurance </a:t>
            </a:r>
            <a:r>
              <a:rPr lang="en-GB" i="1" dirty="0"/>
              <a:t>agent to would-be client:</a:t>
            </a:r>
          </a:p>
          <a:p>
            <a:pPr marL="400050" lvl="1" indent="0">
              <a:buNone/>
            </a:pPr>
            <a:r>
              <a:rPr lang="en-GB" i="1" dirty="0"/>
              <a:t>“I don’t want to frighten you into a hasty decision. Sleep on it tonight, If you wake up in the morning give me a call then and let me know.”</a:t>
            </a:r>
            <a:endParaRPr lang="en-US" i="1" dirty="0"/>
          </a:p>
          <a:p>
            <a:endParaRPr lang="de-AT" dirty="0"/>
          </a:p>
        </p:txBody>
      </p:sp>
    </p:spTree>
    <p:extLst>
      <p:ext uri="{BB962C8B-B14F-4D97-AF65-F5344CB8AC3E}">
        <p14:creationId xmlns:p14="http://schemas.microsoft.com/office/powerpoint/2010/main" val="3459270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Old-age insurance</a:t>
            </a:r>
            <a:r>
              <a:rPr lang="en-GB" b="1" dirty="0" smtClean="0"/>
              <a:t/>
            </a:r>
            <a:br>
              <a:rPr lang="en-GB" b="1" dirty="0" smtClean="0"/>
            </a:br>
            <a:endParaRPr lang="en-GB" dirty="0"/>
          </a:p>
        </p:txBody>
      </p:sp>
      <p:sp>
        <p:nvSpPr>
          <p:cNvPr id="3" name="Inhaltsplatzhalter 2"/>
          <p:cNvSpPr>
            <a:spLocks noGrp="1"/>
          </p:cNvSpPr>
          <p:nvPr>
            <p:ph idx="1"/>
          </p:nvPr>
        </p:nvSpPr>
        <p:spPr/>
        <p:txBody>
          <a:bodyPr>
            <a:noAutofit/>
          </a:bodyPr>
          <a:lstStyle/>
          <a:p>
            <a:r>
              <a:rPr lang="en-US" sz="2500" dirty="0" smtClean="0"/>
              <a:t>First </a:t>
            </a:r>
            <a:r>
              <a:rPr lang="en-US" sz="2500" dirty="0"/>
              <a:t>Pillar: </a:t>
            </a:r>
            <a:r>
              <a:rPr lang="en-US" sz="2500" dirty="0" smtClean="0"/>
              <a:t>statutory (state) </a:t>
            </a:r>
            <a:r>
              <a:rPr lang="en-US" sz="2500" dirty="0"/>
              <a:t>pension </a:t>
            </a:r>
            <a:r>
              <a:rPr lang="en-US" sz="2500" dirty="0" smtClean="0"/>
              <a:t>system (</a:t>
            </a:r>
            <a:r>
              <a:rPr lang="en-US" sz="2500" i="1" dirty="0" err="1"/>
              <a:t>gesetzliche</a:t>
            </a:r>
            <a:r>
              <a:rPr lang="en-US" sz="2500" i="1" dirty="0"/>
              <a:t> </a:t>
            </a:r>
            <a:r>
              <a:rPr lang="en-US" sz="2500" i="1" dirty="0" err="1" smtClean="0"/>
              <a:t>Pensionsversicherung</a:t>
            </a:r>
            <a:r>
              <a:rPr lang="en-US" sz="2500" i="1" dirty="0" smtClean="0"/>
              <a:t>)</a:t>
            </a:r>
            <a:endParaRPr lang="en-GB" sz="2500" i="1" dirty="0"/>
          </a:p>
          <a:p>
            <a:r>
              <a:rPr lang="en-US" sz="2500" dirty="0" smtClean="0"/>
              <a:t>Second</a:t>
            </a:r>
            <a:r>
              <a:rPr lang="en-US" sz="2500" i="1" dirty="0" smtClean="0"/>
              <a:t> </a:t>
            </a:r>
            <a:r>
              <a:rPr lang="en-US" sz="2500" dirty="0"/>
              <a:t>Pillar</a:t>
            </a:r>
            <a:r>
              <a:rPr lang="en-US" sz="2500" i="1" dirty="0"/>
              <a:t>: </a:t>
            </a:r>
            <a:r>
              <a:rPr lang="en-US" sz="2500" dirty="0"/>
              <a:t>Occupational</a:t>
            </a:r>
            <a:r>
              <a:rPr lang="en-US" sz="2500" i="1" dirty="0"/>
              <a:t> </a:t>
            </a:r>
            <a:r>
              <a:rPr lang="en-US" sz="2500" dirty="0"/>
              <a:t>pensions</a:t>
            </a:r>
            <a:r>
              <a:rPr lang="en-US" sz="2500" i="1" dirty="0"/>
              <a:t> (</a:t>
            </a:r>
            <a:r>
              <a:rPr lang="en-US" sz="2500" i="1" dirty="0" err="1"/>
              <a:t>betriebliche</a:t>
            </a:r>
            <a:r>
              <a:rPr lang="en-US" sz="2500" i="1" dirty="0"/>
              <a:t> </a:t>
            </a:r>
            <a:r>
              <a:rPr lang="en-US" sz="2500" i="1" dirty="0" err="1"/>
              <a:t>Altersvorsorge</a:t>
            </a:r>
            <a:r>
              <a:rPr lang="en-US" sz="2500" i="1" dirty="0"/>
              <a:t>)</a:t>
            </a:r>
            <a:endParaRPr lang="en-GB" sz="2500" i="1" dirty="0"/>
          </a:p>
          <a:p>
            <a:r>
              <a:rPr lang="en-US" sz="2500" dirty="0" smtClean="0"/>
              <a:t>Third</a:t>
            </a:r>
            <a:r>
              <a:rPr lang="en-US" sz="2500" i="1" dirty="0" smtClean="0"/>
              <a:t> </a:t>
            </a:r>
            <a:r>
              <a:rPr lang="en-US" sz="2500" dirty="0"/>
              <a:t>pillar</a:t>
            </a:r>
            <a:r>
              <a:rPr lang="en-US" sz="2500" i="1" dirty="0"/>
              <a:t>: </a:t>
            </a:r>
            <a:r>
              <a:rPr lang="en-US" sz="2500" dirty="0" smtClean="0"/>
              <a:t>individual life</a:t>
            </a:r>
            <a:r>
              <a:rPr lang="en-US" sz="2500" i="1" dirty="0" smtClean="0"/>
              <a:t> </a:t>
            </a:r>
            <a:r>
              <a:rPr lang="en-US" sz="2500" dirty="0"/>
              <a:t>insurance</a:t>
            </a:r>
            <a:r>
              <a:rPr lang="en-US" sz="2500" i="1" dirty="0"/>
              <a:t> (</a:t>
            </a:r>
            <a:r>
              <a:rPr lang="en-US" sz="2500" i="1" dirty="0" err="1"/>
              <a:t>Er</a:t>
            </a:r>
            <a:r>
              <a:rPr lang="en-US" sz="2500" i="1" dirty="0"/>
              <a:t>- und </a:t>
            </a:r>
            <a:r>
              <a:rPr lang="en-US" sz="2500" i="1" dirty="0" err="1"/>
              <a:t>Ablebensversicherung</a:t>
            </a:r>
            <a:r>
              <a:rPr lang="en-US" sz="2500" i="1" dirty="0" smtClean="0"/>
              <a:t>)</a:t>
            </a:r>
            <a:endParaRPr lang="en-GB" sz="2500" i="1" dirty="0"/>
          </a:p>
        </p:txBody>
      </p:sp>
    </p:spTree>
    <p:extLst>
      <p:ext uri="{BB962C8B-B14F-4D97-AF65-F5344CB8AC3E}">
        <p14:creationId xmlns:p14="http://schemas.microsoft.com/office/powerpoint/2010/main" val="2015642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Old-age insurance</a:t>
            </a:r>
            <a:r>
              <a:rPr lang="en-GB" b="1" dirty="0" smtClean="0"/>
              <a:t/>
            </a:r>
            <a:br>
              <a:rPr lang="en-GB" b="1" dirty="0" smtClean="0"/>
            </a:br>
            <a:endParaRPr lang="en-GB" dirty="0"/>
          </a:p>
        </p:txBody>
      </p:sp>
      <p:sp>
        <p:nvSpPr>
          <p:cNvPr id="3" name="Inhaltsplatzhalter 2"/>
          <p:cNvSpPr>
            <a:spLocks noGrp="1"/>
          </p:cNvSpPr>
          <p:nvPr>
            <p:ph idx="1"/>
          </p:nvPr>
        </p:nvSpPr>
        <p:spPr>
          <a:xfrm>
            <a:off x="457200" y="1600200"/>
            <a:ext cx="8229600" cy="4853136"/>
          </a:xfrm>
        </p:spPr>
        <p:txBody>
          <a:bodyPr>
            <a:noAutofit/>
          </a:bodyPr>
          <a:lstStyle/>
          <a:p>
            <a:r>
              <a:rPr lang="en-US" sz="2500" b="1" dirty="0" smtClean="0"/>
              <a:t>First </a:t>
            </a:r>
            <a:r>
              <a:rPr lang="en-US" sz="2500" b="1" dirty="0"/>
              <a:t>Pillar: </a:t>
            </a:r>
            <a:r>
              <a:rPr lang="en-US" sz="2500" b="1" dirty="0" smtClean="0"/>
              <a:t>statutory (or public) </a:t>
            </a:r>
            <a:r>
              <a:rPr lang="en-US" sz="2500" b="1" dirty="0"/>
              <a:t>pension </a:t>
            </a:r>
            <a:r>
              <a:rPr lang="en-US" sz="2500" b="1" dirty="0" smtClean="0"/>
              <a:t>system </a:t>
            </a:r>
            <a:r>
              <a:rPr lang="en-US" sz="2500" dirty="0" smtClean="0"/>
              <a:t>(</a:t>
            </a:r>
            <a:r>
              <a:rPr lang="en-US" sz="2500" i="1" dirty="0" err="1"/>
              <a:t>gesetzliche</a:t>
            </a:r>
            <a:r>
              <a:rPr lang="en-US" sz="2500" i="1" dirty="0"/>
              <a:t> </a:t>
            </a:r>
            <a:r>
              <a:rPr lang="en-US" sz="2500" i="1" dirty="0" err="1" smtClean="0"/>
              <a:t>Pensionsversicherung</a:t>
            </a:r>
            <a:r>
              <a:rPr lang="en-US" sz="2500" i="1" dirty="0" smtClean="0"/>
              <a:t>)</a:t>
            </a:r>
            <a:endParaRPr lang="en-GB" sz="2500" b="1" i="1" dirty="0"/>
          </a:p>
          <a:p>
            <a:pPr lvl="1"/>
            <a:r>
              <a:rPr lang="en-US" sz="2500" dirty="0" smtClean="0"/>
              <a:t>Provides </a:t>
            </a:r>
            <a:r>
              <a:rPr lang="en-US" sz="2500" dirty="0"/>
              <a:t>old-age </a:t>
            </a:r>
            <a:r>
              <a:rPr lang="en-US" sz="2500" dirty="0" smtClean="0"/>
              <a:t>pensions  </a:t>
            </a:r>
            <a:endParaRPr lang="de-AT" sz="2500" dirty="0" smtClean="0"/>
          </a:p>
          <a:p>
            <a:r>
              <a:rPr lang="en-US" sz="2500" b="1" dirty="0" smtClean="0"/>
              <a:t>Second</a:t>
            </a:r>
            <a:r>
              <a:rPr lang="en-US" sz="2500" b="1" i="1" dirty="0" smtClean="0"/>
              <a:t> </a:t>
            </a:r>
            <a:r>
              <a:rPr lang="en-US" sz="2500" b="1" dirty="0"/>
              <a:t>Pillar</a:t>
            </a:r>
            <a:r>
              <a:rPr lang="en-US" sz="2500" b="1" i="1" dirty="0"/>
              <a:t>: </a:t>
            </a:r>
            <a:r>
              <a:rPr lang="en-US" sz="2500" b="1" dirty="0"/>
              <a:t>Occupational</a:t>
            </a:r>
            <a:r>
              <a:rPr lang="en-US" sz="2500" b="1" i="1" dirty="0"/>
              <a:t> </a:t>
            </a:r>
            <a:r>
              <a:rPr lang="en-US" sz="2500" b="1" dirty="0"/>
              <a:t>pensions</a:t>
            </a:r>
            <a:r>
              <a:rPr lang="en-US" sz="2500" b="1" i="1" dirty="0"/>
              <a:t> (</a:t>
            </a:r>
            <a:r>
              <a:rPr lang="en-US" sz="2500" b="1" i="1" dirty="0" err="1"/>
              <a:t>betriebliche</a:t>
            </a:r>
            <a:r>
              <a:rPr lang="en-US" sz="2500" b="1" i="1" dirty="0"/>
              <a:t> </a:t>
            </a:r>
            <a:r>
              <a:rPr lang="en-US" sz="2500" b="1" i="1" dirty="0" err="1"/>
              <a:t>Altersvorsorge</a:t>
            </a:r>
            <a:r>
              <a:rPr lang="en-US" sz="2500" b="1" i="1" dirty="0"/>
              <a:t>)</a:t>
            </a:r>
            <a:endParaRPr lang="en-GB" sz="2500" b="1" i="1" dirty="0"/>
          </a:p>
          <a:p>
            <a:pPr lvl="1"/>
            <a:r>
              <a:rPr lang="en-US" sz="2200" dirty="0" err="1" smtClean="0"/>
              <a:t>Pensionskassen</a:t>
            </a:r>
            <a:r>
              <a:rPr lang="en-US" sz="2200" dirty="0" smtClean="0"/>
              <a:t> = group </a:t>
            </a:r>
            <a:r>
              <a:rPr lang="en-US" sz="2200" dirty="0"/>
              <a:t>life insurance </a:t>
            </a:r>
            <a:r>
              <a:rPr lang="en-US" sz="2200" dirty="0" smtClean="0"/>
              <a:t>(= </a:t>
            </a:r>
            <a:r>
              <a:rPr lang="en-US" sz="2200" dirty="0"/>
              <a:t>“company pensions”). </a:t>
            </a:r>
            <a:r>
              <a:rPr lang="en-US" sz="2200" dirty="0" smtClean="0"/>
              <a:t>“</a:t>
            </a:r>
            <a:r>
              <a:rPr lang="en-US" sz="2200" dirty="0"/>
              <a:t>New Severance Pay Rules” (</a:t>
            </a:r>
            <a:r>
              <a:rPr lang="en-US" sz="2200" i="1" dirty="0" err="1"/>
              <a:t>Abfertigung</a:t>
            </a:r>
            <a:r>
              <a:rPr lang="en-US" sz="2200" i="1" dirty="0"/>
              <a:t> </a:t>
            </a:r>
            <a:r>
              <a:rPr lang="en-US" sz="2200" i="1" dirty="0" err="1"/>
              <a:t>Neu</a:t>
            </a:r>
            <a:r>
              <a:rPr lang="en-US" sz="2200" dirty="0" smtClean="0"/>
              <a:t>): employees have </a:t>
            </a:r>
            <a:r>
              <a:rPr lang="en-US" sz="2200" dirty="0"/>
              <a:t>access to their pension money even if they change jobs. </a:t>
            </a:r>
            <a:endParaRPr lang="en-GB" sz="2200" dirty="0"/>
          </a:p>
          <a:p>
            <a:pPr lvl="1"/>
            <a:r>
              <a:rPr lang="en-US" sz="2200" dirty="0" smtClean="0"/>
              <a:t>They balance risks in </a:t>
            </a:r>
            <a:r>
              <a:rPr lang="en-US" sz="2200" dirty="0"/>
              <a:t>investment and risk sharing groups (IRGs, </a:t>
            </a:r>
            <a:r>
              <a:rPr lang="en-US" sz="2200" i="1" dirty="0" err="1" smtClean="0"/>
              <a:t>VRGen</a:t>
            </a:r>
            <a:r>
              <a:rPr lang="en-US" sz="2200" i="1" dirty="0" smtClean="0"/>
              <a:t> </a:t>
            </a:r>
            <a:r>
              <a:rPr lang="en-US" sz="2200" i="1" dirty="0"/>
              <a:t>= </a:t>
            </a:r>
            <a:r>
              <a:rPr lang="en-US" sz="2200" i="1" dirty="0" err="1"/>
              <a:t>Veranlagungs</a:t>
            </a:r>
            <a:r>
              <a:rPr lang="en-US" sz="2200" i="1" dirty="0"/>
              <a:t>- und </a:t>
            </a:r>
            <a:r>
              <a:rPr lang="en-US" sz="2200" i="1" dirty="0" err="1"/>
              <a:t>Risikogemeinschaften</a:t>
            </a:r>
            <a:r>
              <a:rPr lang="en-US" sz="2200" dirty="0" smtClean="0"/>
              <a:t>). </a:t>
            </a:r>
          </a:p>
          <a:p>
            <a:pPr lvl="1"/>
            <a:r>
              <a:rPr lang="en-US" sz="2200" dirty="0" smtClean="0"/>
              <a:t>They can be defined </a:t>
            </a:r>
            <a:r>
              <a:rPr lang="en-US" sz="2200" dirty="0"/>
              <a:t>benefit obligations (DB</a:t>
            </a:r>
            <a:r>
              <a:rPr lang="en-US" sz="2200" dirty="0" smtClean="0"/>
              <a:t>, </a:t>
            </a:r>
            <a:r>
              <a:rPr lang="en-US" sz="2200" i="1" dirty="0" err="1" smtClean="0"/>
              <a:t>leistungs-orientierte</a:t>
            </a:r>
            <a:r>
              <a:rPr lang="en-US" sz="2200" dirty="0"/>
              <a:t>) </a:t>
            </a:r>
            <a:r>
              <a:rPr lang="en-US" sz="2200" dirty="0" smtClean="0"/>
              <a:t>or defined </a:t>
            </a:r>
            <a:r>
              <a:rPr lang="en-US" sz="2200" dirty="0"/>
              <a:t>contribution (DC</a:t>
            </a:r>
            <a:r>
              <a:rPr lang="en-US" sz="2200" dirty="0" smtClean="0"/>
              <a:t>, </a:t>
            </a:r>
            <a:r>
              <a:rPr lang="en-US" sz="2200" i="1" dirty="0" err="1"/>
              <a:t>beitragsorientierte</a:t>
            </a:r>
            <a:r>
              <a:rPr lang="en-US" sz="2200" dirty="0" smtClean="0"/>
              <a:t>).</a:t>
            </a:r>
            <a:endParaRPr lang="en-GB" sz="2200" dirty="0"/>
          </a:p>
        </p:txBody>
      </p:sp>
    </p:spTree>
    <p:extLst>
      <p:ext uri="{BB962C8B-B14F-4D97-AF65-F5344CB8AC3E}">
        <p14:creationId xmlns:p14="http://schemas.microsoft.com/office/powerpoint/2010/main" val="427895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Old-age insurance</a:t>
            </a:r>
            <a:r>
              <a:rPr lang="en-GB" b="1" dirty="0" smtClean="0"/>
              <a:t/>
            </a:r>
            <a:br>
              <a:rPr lang="en-GB" b="1" dirty="0" smtClean="0"/>
            </a:br>
            <a:endParaRPr lang="en-GB" dirty="0"/>
          </a:p>
        </p:txBody>
      </p:sp>
      <p:sp>
        <p:nvSpPr>
          <p:cNvPr id="3" name="Inhaltsplatzhalter 2"/>
          <p:cNvSpPr>
            <a:spLocks noGrp="1"/>
          </p:cNvSpPr>
          <p:nvPr>
            <p:ph idx="1"/>
          </p:nvPr>
        </p:nvSpPr>
        <p:spPr/>
        <p:txBody>
          <a:bodyPr>
            <a:noAutofit/>
          </a:bodyPr>
          <a:lstStyle/>
          <a:p>
            <a:endParaRPr lang="en-GB" sz="1600" dirty="0"/>
          </a:p>
          <a:p>
            <a:r>
              <a:rPr lang="en-US" sz="2400" b="1" dirty="0" smtClean="0"/>
              <a:t>Third</a:t>
            </a:r>
            <a:r>
              <a:rPr lang="en-US" sz="2400" b="1" i="1" dirty="0" smtClean="0"/>
              <a:t> </a:t>
            </a:r>
            <a:r>
              <a:rPr lang="en-US" sz="2400" b="1" dirty="0"/>
              <a:t>pillar</a:t>
            </a:r>
            <a:r>
              <a:rPr lang="en-US" sz="2400" b="1" i="1" dirty="0"/>
              <a:t>: </a:t>
            </a:r>
            <a:r>
              <a:rPr lang="en-US" sz="2400" b="1" dirty="0" smtClean="0"/>
              <a:t>individual life</a:t>
            </a:r>
            <a:r>
              <a:rPr lang="en-US" sz="2400" b="1" i="1" dirty="0" smtClean="0"/>
              <a:t> </a:t>
            </a:r>
            <a:r>
              <a:rPr lang="en-US" sz="2400" b="1" dirty="0"/>
              <a:t>insurance</a:t>
            </a:r>
            <a:r>
              <a:rPr lang="en-US" sz="2400" b="1" i="1" dirty="0"/>
              <a:t> (</a:t>
            </a:r>
            <a:r>
              <a:rPr lang="en-US" sz="2400" b="1" i="1" dirty="0" err="1"/>
              <a:t>Er</a:t>
            </a:r>
            <a:r>
              <a:rPr lang="en-US" sz="2400" b="1" i="1" dirty="0"/>
              <a:t>- und </a:t>
            </a:r>
            <a:r>
              <a:rPr lang="en-US" sz="2400" b="1" i="1" dirty="0" err="1"/>
              <a:t>Ablebensversicherung</a:t>
            </a:r>
            <a:r>
              <a:rPr lang="en-US" sz="2400" b="1" i="1" dirty="0"/>
              <a:t>)</a:t>
            </a:r>
            <a:endParaRPr lang="en-GB" sz="2400" b="1" i="1" dirty="0"/>
          </a:p>
          <a:p>
            <a:pPr lvl="1"/>
            <a:r>
              <a:rPr lang="en-US" sz="2200" dirty="0"/>
              <a:t>I</a:t>
            </a:r>
            <a:r>
              <a:rPr lang="en-US" sz="2200" dirty="0" smtClean="0"/>
              <a:t>ncreasing </a:t>
            </a:r>
            <a:r>
              <a:rPr lang="en-US" sz="2200" dirty="0"/>
              <a:t>wealth and saving for retirement. </a:t>
            </a:r>
            <a:endParaRPr lang="en-US" sz="2200" dirty="0" smtClean="0"/>
          </a:p>
          <a:p>
            <a:pPr lvl="1"/>
            <a:r>
              <a:rPr lang="en-US" sz="2200" dirty="0" smtClean="0"/>
              <a:t>A </a:t>
            </a:r>
            <a:r>
              <a:rPr lang="en-US" sz="2200" dirty="0"/>
              <a:t>mixed endowment policy</a:t>
            </a:r>
            <a:r>
              <a:rPr lang="en-US" sz="2200" i="1" dirty="0"/>
              <a:t> (</a:t>
            </a:r>
            <a:r>
              <a:rPr lang="en-US" sz="2200" i="1" dirty="0" err="1"/>
              <a:t>Er</a:t>
            </a:r>
            <a:r>
              <a:rPr lang="en-US" sz="2200" i="1" dirty="0"/>
              <a:t>- und </a:t>
            </a:r>
            <a:r>
              <a:rPr lang="en-US" sz="2200" i="1" dirty="0" err="1"/>
              <a:t>Ablebensversicherung</a:t>
            </a:r>
            <a:r>
              <a:rPr lang="en-US" sz="2200" dirty="0"/>
              <a:t>) is considered the most important kind of life insurance in Austria. </a:t>
            </a:r>
            <a:endParaRPr lang="en-US" sz="2200" dirty="0" smtClean="0"/>
          </a:p>
          <a:p>
            <a:pPr lvl="1"/>
            <a:r>
              <a:rPr lang="en-US" sz="2200" dirty="0"/>
              <a:t>It can be unit-linked (</a:t>
            </a:r>
            <a:r>
              <a:rPr lang="en-US" sz="2200" i="1" dirty="0" err="1"/>
              <a:t>fondsgebundene</a:t>
            </a:r>
            <a:r>
              <a:rPr lang="en-US" sz="2200" i="1" dirty="0"/>
              <a:t> </a:t>
            </a:r>
            <a:r>
              <a:rPr lang="en-US" sz="2200" i="1" dirty="0" err="1"/>
              <a:t>Lebensversicherung</a:t>
            </a:r>
            <a:r>
              <a:rPr lang="en-US" sz="2200" i="1" dirty="0"/>
              <a:t>) </a:t>
            </a:r>
            <a:r>
              <a:rPr lang="en-US" sz="2200" dirty="0"/>
              <a:t>or index-linked (</a:t>
            </a:r>
            <a:r>
              <a:rPr lang="en-US" sz="2200" i="1" dirty="0" err="1"/>
              <a:t>indexgebundene</a:t>
            </a:r>
            <a:r>
              <a:rPr lang="en-US" sz="2200" i="1" dirty="0"/>
              <a:t> </a:t>
            </a:r>
            <a:r>
              <a:rPr lang="en-US" sz="2200" i="1" dirty="0" err="1"/>
              <a:t>Lebensversicherung</a:t>
            </a:r>
            <a:r>
              <a:rPr lang="en-US" sz="2200" dirty="0"/>
              <a:t>). </a:t>
            </a:r>
            <a:endParaRPr lang="en-GB" sz="2200" dirty="0"/>
          </a:p>
          <a:p>
            <a:pPr lvl="1"/>
            <a:r>
              <a:rPr lang="en-US" sz="2200" i="1" dirty="0" smtClean="0"/>
              <a:t>PIF – </a:t>
            </a:r>
            <a:r>
              <a:rPr lang="en-US" sz="2200" i="1" dirty="0" err="1" smtClean="0"/>
              <a:t>Pensionsinvestmentfonds</a:t>
            </a:r>
            <a:endParaRPr lang="en-US" sz="2200" dirty="0"/>
          </a:p>
          <a:p>
            <a:pPr lvl="1"/>
            <a:r>
              <a:rPr lang="en-US" sz="2200" dirty="0" smtClean="0"/>
              <a:t>Supplementary </a:t>
            </a:r>
            <a:r>
              <a:rPr lang="en-US" sz="2200" dirty="0"/>
              <a:t>policies: accidental death, disablement, occupational disability (BUZ </a:t>
            </a:r>
            <a:r>
              <a:rPr lang="en-US" sz="2200" i="1" dirty="0" err="1"/>
              <a:t>Berufsunfähigkeitszusatzversicherung</a:t>
            </a:r>
            <a:r>
              <a:rPr lang="en-US" sz="2200" dirty="0" smtClean="0"/>
              <a:t>)</a:t>
            </a:r>
          </a:p>
          <a:p>
            <a:pPr marL="0" indent="0">
              <a:buNone/>
            </a:pPr>
            <a:endParaRPr lang="en-GB" sz="2400" dirty="0"/>
          </a:p>
        </p:txBody>
      </p:sp>
    </p:spTree>
    <p:extLst>
      <p:ext uri="{BB962C8B-B14F-4D97-AF65-F5344CB8AC3E}">
        <p14:creationId xmlns:p14="http://schemas.microsoft.com/office/powerpoint/2010/main" val="3163924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a:bodyPr>
          <a:lstStyle/>
          <a:p>
            <a:r>
              <a:rPr lang="en-US" b="1" dirty="0" smtClean="0"/>
              <a:t>Concepts in life insurance</a:t>
            </a:r>
            <a:endParaRPr lang="en-GB" dirty="0"/>
          </a:p>
        </p:txBody>
      </p:sp>
      <p:sp>
        <p:nvSpPr>
          <p:cNvPr id="3" name="Inhaltsplatzhalter 2"/>
          <p:cNvSpPr>
            <a:spLocks noGrp="1"/>
          </p:cNvSpPr>
          <p:nvPr>
            <p:ph idx="1"/>
          </p:nvPr>
        </p:nvSpPr>
        <p:spPr/>
        <p:txBody>
          <a:bodyPr>
            <a:normAutofit/>
          </a:bodyPr>
          <a:lstStyle/>
          <a:p>
            <a:r>
              <a:rPr lang="en-US" sz="2500" dirty="0" smtClean="0"/>
              <a:t>The </a:t>
            </a:r>
            <a:r>
              <a:rPr lang="en-US" sz="2500" dirty="0"/>
              <a:t>parties involved in life </a:t>
            </a:r>
            <a:r>
              <a:rPr lang="en-US" sz="2500" dirty="0" smtClean="0"/>
              <a:t>insurance:</a:t>
            </a:r>
          </a:p>
          <a:p>
            <a:pPr marL="0" indent="0">
              <a:buNone/>
            </a:pPr>
            <a:endParaRPr lang="en-US" sz="2500" dirty="0" smtClean="0"/>
          </a:p>
          <a:p>
            <a:pPr lvl="1"/>
            <a:r>
              <a:rPr lang="en-US" sz="2500" dirty="0"/>
              <a:t>I</a:t>
            </a:r>
            <a:r>
              <a:rPr lang="en-US" sz="2500" dirty="0" smtClean="0"/>
              <a:t>nsurance company (</a:t>
            </a:r>
            <a:r>
              <a:rPr lang="en-US" sz="2500" i="1" dirty="0" err="1" smtClean="0"/>
              <a:t>Versicherung</a:t>
            </a:r>
            <a:r>
              <a:rPr lang="en-US" sz="2500" dirty="0" smtClean="0"/>
              <a:t>)</a:t>
            </a:r>
          </a:p>
          <a:p>
            <a:pPr lvl="1"/>
            <a:r>
              <a:rPr lang="en-US" sz="2500" dirty="0"/>
              <a:t>P</a:t>
            </a:r>
            <a:r>
              <a:rPr lang="en-US" sz="2500" dirty="0" smtClean="0"/>
              <a:t>olicyholder </a:t>
            </a:r>
            <a:r>
              <a:rPr lang="en-US" sz="2500" dirty="0"/>
              <a:t>(</a:t>
            </a:r>
            <a:r>
              <a:rPr lang="en-US" sz="2500" i="1" dirty="0" err="1"/>
              <a:t>Versicherungsnehmer</a:t>
            </a:r>
            <a:r>
              <a:rPr lang="en-US" sz="2500" dirty="0"/>
              <a:t>) – (this can be the employer as well</a:t>
            </a:r>
            <a:r>
              <a:rPr lang="en-US" sz="2500" dirty="0" smtClean="0"/>
              <a:t>)</a:t>
            </a:r>
          </a:p>
          <a:p>
            <a:pPr lvl="1"/>
            <a:r>
              <a:rPr lang="en-US" sz="2500" dirty="0"/>
              <a:t>I</a:t>
            </a:r>
            <a:r>
              <a:rPr lang="en-US" sz="2500" dirty="0" smtClean="0"/>
              <a:t>nsured </a:t>
            </a:r>
            <a:r>
              <a:rPr lang="en-US" sz="2500" dirty="0"/>
              <a:t>person </a:t>
            </a:r>
            <a:r>
              <a:rPr lang="en-US" sz="2500" dirty="0" smtClean="0"/>
              <a:t>(</a:t>
            </a:r>
            <a:r>
              <a:rPr lang="en-US" sz="2500" i="1" dirty="0" err="1" smtClean="0"/>
              <a:t>Versicherter</a:t>
            </a:r>
            <a:r>
              <a:rPr lang="en-US" sz="2500" dirty="0" smtClean="0"/>
              <a:t>)</a:t>
            </a:r>
          </a:p>
          <a:p>
            <a:pPr lvl="1"/>
            <a:r>
              <a:rPr lang="en-US" sz="2500" dirty="0"/>
              <a:t>B</a:t>
            </a:r>
            <a:r>
              <a:rPr lang="en-US" sz="2500" dirty="0" smtClean="0"/>
              <a:t>eneficiary </a:t>
            </a:r>
            <a:r>
              <a:rPr lang="en-US" sz="2500" dirty="0"/>
              <a:t>(</a:t>
            </a:r>
            <a:r>
              <a:rPr lang="en-US" sz="2500" i="1" dirty="0" err="1"/>
              <a:t>Begünstigter</a:t>
            </a:r>
            <a:r>
              <a:rPr lang="en-US" sz="2500" dirty="0" smtClean="0"/>
              <a:t>)</a:t>
            </a:r>
          </a:p>
          <a:p>
            <a:endParaRPr lang="en-GB" dirty="0"/>
          </a:p>
        </p:txBody>
      </p:sp>
    </p:spTree>
    <p:extLst>
      <p:ext uri="{BB962C8B-B14F-4D97-AF65-F5344CB8AC3E}">
        <p14:creationId xmlns:p14="http://schemas.microsoft.com/office/powerpoint/2010/main" val="65730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a:bodyPr>
          <a:lstStyle/>
          <a:p>
            <a:r>
              <a:rPr lang="en-US" b="1" dirty="0" smtClean="0"/>
              <a:t>Concepts in life insurance</a:t>
            </a:r>
            <a:endParaRPr lang="en-GB" dirty="0"/>
          </a:p>
        </p:txBody>
      </p:sp>
      <p:sp>
        <p:nvSpPr>
          <p:cNvPr id="3" name="Inhaltsplatzhalter 2"/>
          <p:cNvSpPr>
            <a:spLocks noGrp="1"/>
          </p:cNvSpPr>
          <p:nvPr>
            <p:ph idx="1"/>
          </p:nvPr>
        </p:nvSpPr>
        <p:spPr/>
        <p:txBody>
          <a:bodyPr>
            <a:normAutofit fontScale="70000" lnSpcReduction="20000"/>
          </a:bodyPr>
          <a:lstStyle/>
          <a:p>
            <a:r>
              <a:rPr lang="en-US" sz="3400" dirty="0" smtClean="0"/>
              <a:t>Some concepts involved </a:t>
            </a:r>
            <a:r>
              <a:rPr lang="en-US" sz="3400" dirty="0"/>
              <a:t>in life </a:t>
            </a:r>
            <a:r>
              <a:rPr lang="en-US" sz="3400" dirty="0" smtClean="0"/>
              <a:t>insurance:</a:t>
            </a:r>
          </a:p>
          <a:p>
            <a:pPr lvl="1"/>
            <a:r>
              <a:rPr lang="en-US" sz="3100" dirty="0" smtClean="0"/>
              <a:t>Beginning date</a:t>
            </a:r>
            <a:r>
              <a:rPr lang="en-US" sz="3100" dirty="0"/>
              <a:t>, </a:t>
            </a:r>
            <a:r>
              <a:rPr lang="en-US" sz="3100" dirty="0" smtClean="0"/>
              <a:t>(signed </a:t>
            </a:r>
            <a:r>
              <a:rPr lang="en-US" sz="3100" dirty="0"/>
              <a:t>and </a:t>
            </a:r>
            <a:r>
              <a:rPr lang="en-US" sz="3100" dirty="0" smtClean="0"/>
              <a:t>first payment made = </a:t>
            </a:r>
            <a:r>
              <a:rPr lang="en-US" sz="3100" i="1" dirty="0" err="1" smtClean="0"/>
              <a:t>Versicherungsbeginn</a:t>
            </a:r>
            <a:r>
              <a:rPr lang="en-US" sz="3100" dirty="0" smtClean="0"/>
              <a:t>)</a:t>
            </a:r>
          </a:p>
          <a:p>
            <a:pPr lvl="1"/>
            <a:r>
              <a:rPr lang="en-US" sz="3100" dirty="0"/>
              <a:t>A</a:t>
            </a:r>
            <a:r>
              <a:rPr lang="en-US" sz="3100" dirty="0" smtClean="0"/>
              <a:t>mount </a:t>
            </a:r>
            <a:r>
              <a:rPr lang="en-US" sz="3100" dirty="0"/>
              <a:t>of the insurance, </a:t>
            </a:r>
            <a:r>
              <a:rPr lang="en-US" sz="3100" dirty="0" smtClean="0"/>
              <a:t>(</a:t>
            </a:r>
            <a:r>
              <a:rPr lang="en-US" sz="3100" i="1" dirty="0" err="1" smtClean="0"/>
              <a:t>Versicherungssumme</a:t>
            </a:r>
            <a:r>
              <a:rPr lang="en-US" sz="3100" dirty="0" smtClean="0"/>
              <a:t>)</a:t>
            </a:r>
          </a:p>
          <a:p>
            <a:pPr lvl="1"/>
            <a:r>
              <a:rPr lang="en-US" sz="3100" dirty="0"/>
              <a:t>A</a:t>
            </a:r>
            <a:r>
              <a:rPr lang="en-US" sz="3100" dirty="0" smtClean="0"/>
              <a:t>mount </a:t>
            </a:r>
            <a:r>
              <a:rPr lang="en-US" sz="3100" dirty="0"/>
              <a:t>of </a:t>
            </a:r>
            <a:r>
              <a:rPr lang="en-US" sz="3100" dirty="0" smtClean="0"/>
              <a:t>the premiums (each </a:t>
            </a:r>
            <a:r>
              <a:rPr lang="en-US" sz="3100" dirty="0"/>
              <a:t>month, year or as a single premium </a:t>
            </a:r>
            <a:r>
              <a:rPr lang="en-US" sz="3100" dirty="0" smtClean="0"/>
              <a:t>= </a:t>
            </a:r>
            <a:r>
              <a:rPr lang="en-US" sz="3100" i="1" dirty="0" err="1" smtClean="0"/>
              <a:t>Einmalprämie</a:t>
            </a:r>
            <a:r>
              <a:rPr lang="en-US" sz="3100" dirty="0" smtClean="0"/>
              <a:t>)</a:t>
            </a:r>
          </a:p>
          <a:p>
            <a:pPr lvl="1"/>
            <a:r>
              <a:rPr lang="en-US" sz="3100" dirty="0" smtClean="0"/>
              <a:t>Premiums are calculated </a:t>
            </a:r>
            <a:r>
              <a:rPr lang="en-US" sz="3100" dirty="0"/>
              <a:t>by the </a:t>
            </a:r>
            <a:r>
              <a:rPr lang="en-US" sz="3100" dirty="0" smtClean="0"/>
              <a:t>insurer </a:t>
            </a:r>
            <a:r>
              <a:rPr lang="en-US" sz="3100" dirty="0"/>
              <a:t>using complicated statistics </a:t>
            </a:r>
            <a:r>
              <a:rPr lang="en-US" sz="3100" dirty="0" smtClean="0"/>
              <a:t>(e.g. mortality </a:t>
            </a:r>
            <a:r>
              <a:rPr lang="en-US" sz="3100" dirty="0"/>
              <a:t>tables, </a:t>
            </a:r>
            <a:r>
              <a:rPr lang="en-US" sz="3100" i="1" dirty="0" err="1"/>
              <a:t>Sterbetafel</a:t>
            </a:r>
            <a:r>
              <a:rPr lang="en-US" sz="3100" dirty="0"/>
              <a:t>) </a:t>
            </a:r>
            <a:r>
              <a:rPr lang="en-US" sz="3100" dirty="0" smtClean="0"/>
              <a:t>factoring in your age</a:t>
            </a:r>
            <a:r>
              <a:rPr lang="en-US" sz="3100" dirty="0"/>
              <a:t>, health and many other factors, plus the administrative </a:t>
            </a:r>
            <a:r>
              <a:rPr lang="en-US" sz="3100" dirty="0" smtClean="0"/>
              <a:t>costs</a:t>
            </a:r>
          </a:p>
          <a:p>
            <a:pPr lvl="1"/>
            <a:r>
              <a:rPr lang="en-US" sz="3100" dirty="0" smtClean="0"/>
              <a:t>The </a:t>
            </a:r>
            <a:r>
              <a:rPr lang="en-US" sz="3100" dirty="0"/>
              <a:t>customer is obligated to tell the truth </a:t>
            </a:r>
            <a:r>
              <a:rPr lang="en-US" sz="3100" dirty="0" smtClean="0"/>
              <a:t>(</a:t>
            </a:r>
            <a:r>
              <a:rPr lang="en-US" sz="3100" i="1" dirty="0" err="1"/>
              <a:t>Obliegenheit</a:t>
            </a:r>
            <a:r>
              <a:rPr lang="en-US" sz="3100" dirty="0" smtClean="0"/>
              <a:t>)</a:t>
            </a:r>
          </a:p>
          <a:p>
            <a:pPr lvl="1"/>
            <a:r>
              <a:rPr lang="en-US" sz="3100" dirty="0" smtClean="0"/>
              <a:t>Customer can cancel </a:t>
            </a:r>
            <a:r>
              <a:rPr lang="en-US" sz="3100" dirty="0"/>
              <a:t>(</a:t>
            </a:r>
            <a:r>
              <a:rPr lang="en-US" sz="3100" i="1" dirty="0" err="1"/>
              <a:t>kündigen</a:t>
            </a:r>
            <a:r>
              <a:rPr lang="en-US" sz="3100" dirty="0"/>
              <a:t>) or modify the amounts, or </a:t>
            </a:r>
            <a:r>
              <a:rPr lang="en-US" sz="3100" dirty="0" smtClean="0"/>
              <a:t>be </a:t>
            </a:r>
          </a:p>
          <a:p>
            <a:pPr lvl="1"/>
            <a:r>
              <a:rPr lang="en-US" sz="3100" dirty="0"/>
              <a:t>E</a:t>
            </a:r>
            <a:r>
              <a:rPr lang="en-US" sz="3100" dirty="0" smtClean="0"/>
              <a:t>xempted </a:t>
            </a:r>
            <a:r>
              <a:rPr lang="en-US" sz="3100" dirty="0"/>
              <a:t>from paying the premiums under certain conditions (</a:t>
            </a:r>
            <a:r>
              <a:rPr lang="en-US" sz="3100" i="1" dirty="0" err="1"/>
              <a:t>Prämienbefreiung</a:t>
            </a:r>
            <a:r>
              <a:rPr lang="en-US" sz="3100" i="1" dirty="0"/>
              <a:t>, </a:t>
            </a:r>
            <a:r>
              <a:rPr lang="en-US" sz="3100" i="1" dirty="0" err="1"/>
              <a:t>Freistellung</a:t>
            </a:r>
            <a:r>
              <a:rPr lang="en-US" sz="3100" dirty="0" smtClean="0"/>
              <a:t>)</a:t>
            </a:r>
            <a:endParaRPr lang="en-GB" sz="3100" dirty="0"/>
          </a:p>
          <a:p>
            <a:endParaRPr lang="en-GB" dirty="0"/>
          </a:p>
        </p:txBody>
      </p:sp>
    </p:spTree>
    <p:extLst>
      <p:ext uri="{BB962C8B-B14F-4D97-AF65-F5344CB8AC3E}">
        <p14:creationId xmlns:p14="http://schemas.microsoft.com/office/powerpoint/2010/main" val="3387245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lgn="ctr">
              <a:buNone/>
            </a:pPr>
            <a:endParaRPr lang="de-AT" dirty="0"/>
          </a:p>
          <a:p>
            <a:pPr marL="0" indent="0" algn="ctr">
              <a:buNone/>
            </a:pPr>
            <a:r>
              <a:rPr lang="de-AT" sz="4400" b="1" dirty="0" smtClean="0"/>
              <a:t>Property </a:t>
            </a:r>
            <a:r>
              <a:rPr lang="de-AT" sz="4400" b="1" dirty="0" err="1" smtClean="0"/>
              <a:t>insurance</a:t>
            </a:r>
            <a:endParaRPr lang="de-AT" sz="4400" b="1" dirty="0"/>
          </a:p>
        </p:txBody>
      </p:sp>
    </p:spTree>
    <p:extLst>
      <p:ext uri="{BB962C8B-B14F-4D97-AF65-F5344CB8AC3E}">
        <p14:creationId xmlns:p14="http://schemas.microsoft.com/office/powerpoint/2010/main" val="3859313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a:t/>
            </a:r>
            <a:br>
              <a:rPr lang="en-US" b="1" dirty="0"/>
            </a:br>
            <a:r>
              <a:rPr lang="en-US" b="1" dirty="0" smtClean="0"/>
              <a:t>Property insurance: </a:t>
            </a:r>
            <a:br>
              <a:rPr lang="en-US" b="1" dirty="0" smtClean="0"/>
            </a:br>
            <a:r>
              <a:rPr lang="en-US" b="1" dirty="0" smtClean="0"/>
              <a:t>Renters</a:t>
            </a:r>
            <a:r>
              <a:rPr lang="en-US" b="1" dirty="0"/>
              <a:t>’ and homeowners’ insurance</a:t>
            </a:r>
            <a:r>
              <a:rPr lang="en-GB" b="1" dirty="0"/>
              <a:t/>
            </a:r>
            <a:br>
              <a:rPr lang="en-GB" b="1" dirty="0"/>
            </a:br>
            <a:r>
              <a:rPr lang="en-GB" b="1" dirty="0"/>
              <a:t/>
            </a:r>
            <a:br>
              <a:rPr lang="en-GB" b="1" dirty="0"/>
            </a:br>
            <a:endParaRPr lang="en-GB" dirty="0"/>
          </a:p>
        </p:txBody>
      </p:sp>
      <p:sp>
        <p:nvSpPr>
          <p:cNvPr id="3" name="Inhaltsplatzhalter 2"/>
          <p:cNvSpPr>
            <a:spLocks noGrp="1"/>
          </p:cNvSpPr>
          <p:nvPr>
            <p:ph idx="1"/>
          </p:nvPr>
        </p:nvSpPr>
        <p:spPr/>
        <p:txBody>
          <a:bodyPr>
            <a:noAutofit/>
          </a:bodyPr>
          <a:lstStyle/>
          <a:p>
            <a:r>
              <a:rPr lang="en-US" sz="2500" dirty="0" smtClean="0"/>
              <a:t>In Austria, renters</a:t>
            </a:r>
            <a:r>
              <a:rPr lang="en-US" sz="2500" dirty="0"/>
              <a:t>’ and homeowners’ insurance (</a:t>
            </a:r>
            <a:r>
              <a:rPr lang="en-US" sz="2500" i="1" dirty="0" err="1"/>
              <a:t>Haushaltsversicherung</a:t>
            </a:r>
            <a:r>
              <a:rPr lang="en-US" sz="2500" i="1" dirty="0"/>
              <a:t> (Ö) </a:t>
            </a:r>
            <a:r>
              <a:rPr lang="en-US" sz="2500" dirty="0"/>
              <a:t>or</a:t>
            </a:r>
            <a:r>
              <a:rPr lang="en-US" sz="2500" i="1" dirty="0"/>
              <a:t> </a:t>
            </a:r>
            <a:r>
              <a:rPr lang="en-US" sz="2500" i="1" dirty="0" err="1"/>
              <a:t>Hausratsversicherung</a:t>
            </a:r>
            <a:r>
              <a:rPr lang="en-US" sz="2500" i="1" dirty="0"/>
              <a:t> (D))</a:t>
            </a:r>
            <a:r>
              <a:rPr lang="en-US" sz="2500" dirty="0"/>
              <a:t> </a:t>
            </a:r>
            <a:r>
              <a:rPr lang="en-US" sz="2500" dirty="0" smtClean="0"/>
              <a:t>includes contents insurance plus personal </a:t>
            </a:r>
            <a:r>
              <a:rPr lang="en-US" sz="2500" dirty="0"/>
              <a:t>liability. </a:t>
            </a:r>
            <a:endParaRPr lang="en-US" sz="2500" dirty="0" smtClean="0"/>
          </a:p>
          <a:p>
            <a:r>
              <a:rPr lang="en-US" sz="2500" dirty="0" smtClean="0"/>
              <a:t>The contents </a:t>
            </a:r>
            <a:r>
              <a:rPr lang="en-US" sz="2500" dirty="0"/>
              <a:t>insurance (</a:t>
            </a:r>
            <a:r>
              <a:rPr lang="en-US" sz="2500" i="1" dirty="0" err="1"/>
              <a:t>Sachversicherung</a:t>
            </a:r>
            <a:r>
              <a:rPr lang="en-US" sz="2500" i="1" dirty="0"/>
              <a:t>, </a:t>
            </a:r>
            <a:r>
              <a:rPr lang="en-US" sz="2500" dirty="0"/>
              <a:t>sometimes </a:t>
            </a:r>
            <a:r>
              <a:rPr lang="en-US" sz="2500" dirty="0" smtClean="0"/>
              <a:t>also called </a:t>
            </a:r>
            <a:r>
              <a:rPr lang="en-US" sz="2500" dirty="0"/>
              <a:t>non-life insurance) </a:t>
            </a:r>
            <a:r>
              <a:rPr lang="en-US" sz="2500" dirty="0" smtClean="0"/>
              <a:t>payment depends on what was covered: </a:t>
            </a:r>
          </a:p>
          <a:p>
            <a:pPr lvl="1"/>
            <a:r>
              <a:rPr lang="en-US" sz="2500" dirty="0"/>
              <a:t>I</a:t>
            </a:r>
            <a:r>
              <a:rPr lang="en-US" sz="2500" dirty="0" smtClean="0"/>
              <a:t>nsurable </a:t>
            </a:r>
            <a:r>
              <a:rPr lang="en-US" sz="2500" dirty="0"/>
              <a:t>value (</a:t>
            </a:r>
            <a:r>
              <a:rPr lang="en-US" sz="2500" i="1" dirty="0" err="1"/>
              <a:t>Versicherungswert</a:t>
            </a:r>
            <a:r>
              <a:rPr lang="en-US" sz="2500" dirty="0"/>
              <a:t>) </a:t>
            </a:r>
            <a:endParaRPr lang="en-US" sz="2500" dirty="0" smtClean="0"/>
          </a:p>
          <a:p>
            <a:pPr lvl="1"/>
            <a:r>
              <a:rPr lang="en-US" sz="2500" dirty="0"/>
              <a:t>R</a:t>
            </a:r>
            <a:r>
              <a:rPr lang="en-US" sz="2500" dirty="0" smtClean="0"/>
              <a:t>eplacement </a:t>
            </a:r>
            <a:r>
              <a:rPr lang="en-US" sz="2500" dirty="0"/>
              <a:t>value (</a:t>
            </a:r>
            <a:r>
              <a:rPr lang="en-US" sz="2500" i="1" dirty="0" err="1"/>
              <a:t>Neuwert</a:t>
            </a:r>
            <a:r>
              <a:rPr lang="en-US" sz="2500" dirty="0"/>
              <a:t>) </a:t>
            </a:r>
            <a:endParaRPr lang="en-US" sz="2500" dirty="0" smtClean="0"/>
          </a:p>
          <a:p>
            <a:pPr lvl="1"/>
            <a:r>
              <a:rPr lang="en-US" sz="2500" dirty="0"/>
              <a:t>M</a:t>
            </a:r>
            <a:r>
              <a:rPr lang="en-US" sz="2500" dirty="0" smtClean="0"/>
              <a:t>arket </a:t>
            </a:r>
            <a:r>
              <a:rPr lang="en-US" sz="2500" dirty="0"/>
              <a:t>value (</a:t>
            </a:r>
            <a:r>
              <a:rPr lang="en-US" sz="2500" i="1" dirty="0" err="1"/>
              <a:t>Verkehrswert</a:t>
            </a:r>
            <a:r>
              <a:rPr lang="en-US" sz="2500" dirty="0" smtClean="0"/>
              <a:t>)</a:t>
            </a:r>
            <a:endParaRPr lang="en-GB" sz="2500" dirty="0"/>
          </a:p>
        </p:txBody>
      </p:sp>
    </p:spTree>
    <p:extLst>
      <p:ext uri="{BB962C8B-B14F-4D97-AF65-F5344CB8AC3E}">
        <p14:creationId xmlns:p14="http://schemas.microsoft.com/office/powerpoint/2010/main" val="1535017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Renters</a:t>
            </a:r>
            <a:r>
              <a:rPr lang="en-US" b="1" dirty="0"/>
              <a:t>’ and homeowners’ insurance</a:t>
            </a:r>
            <a:r>
              <a:rPr lang="en-GB" b="1" dirty="0"/>
              <a:t/>
            </a:r>
            <a:br>
              <a:rPr lang="en-GB" b="1" dirty="0"/>
            </a:br>
            <a:endParaRPr lang="en-GB" dirty="0"/>
          </a:p>
        </p:txBody>
      </p:sp>
      <p:sp>
        <p:nvSpPr>
          <p:cNvPr id="3" name="Inhaltsplatzhalter 2"/>
          <p:cNvSpPr>
            <a:spLocks noGrp="1"/>
          </p:cNvSpPr>
          <p:nvPr>
            <p:ph idx="1"/>
          </p:nvPr>
        </p:nvSpPr>
        <p:spPr/>
        <p:txBody>
          <a:bodyPr>
            <a:normAutofit/>
          </a:bodyPr>
          <a:lstStyle/>
          <a:p>
            <a:pPr marL="0" indent="0">
              <a:buNone/>
            </a:pPr>
            <a:r>
              <a:rPr lang="en-US" sz="2500" dirty="0"/>
              <a:t>What is actually insured in </a:t>
            </a:r>
            <a:r>
              <a:rPr lang="en-US" sz="2500" dirty="0" smtClean="0"/>
              <a:t>renters’/ homeowners’ insurance? </a:t>
            </a:r>
          </a:p>
          <a:p>
            <a:r>
              <a:rPr lang="en-US" sz="2500" dirty="0" smtClean="0"/>
              <a:t>Risks </a:t>
            </a:r>
            <a:r>
              <a:rPr lang="en-US" sz="2500" dirty="0"/>
              <a:t>and damages</a:t>
            </a:r>
            <a:r>
              <a:rPr lang="en-US" sz="2500" i="1" dirty="0"/>
              <a:t> (</a:t>
            </a:r>
            <a:r>
              <a:rPr lang="en-US" sz="2500" i="1" dirty="0" err="1"/>
              <a:t>Gefahren</a:t>
            </a:r>
            <a:r>
              <a:rPr lang="en-US" sz="2500" i="1" dirty="0"/>
              <a:t> und </a:t>
            </a:r>
            <a:r>
              <a:rPr lang="en-US" sz="2500" i="1" dirty="0" err="1"/>
              <a:t>Schäden</a:t>
            </a:r>
            <a:r>
              <a:rPr lang="en-US" sz="2500" i="1" dirty="0"/>
              <a:t>)</a:t>
            </a:r>
            <a:r>
              <a:rPr lang="en-US" sz="2500" dirty="0"/>
              <a:t>. </a:t>
            </a:r>
            <a:endParaRPr lang="en-US" sz="2500" dirty="0" smtClean="0"/>
          </a:p>
          <a:p>
            <a:r>
              <a:rPr lang="en-US" sz="2500" dirty="0"/>
              <a:t>However, many “Acts of God” need a separate rider or even a separate policy, called insurance against losses from natural disasters (</a:t>
            </a:r>
            <a:r>
              <a:rPr lang="en-US" sz="2500" i="1" dirty="0" err="1"/>
              <a:t>Elementarschadenversicherung</a:t>
            </a:r>
            <a:r>
              <a:rPr lang="en-US" sz="2500" dirty="0"/>
              <a:t>) </a:t>
            </a:r>
            <a:br>
              <a:rPr lang="en-US" sz="2500" dirty="0"/>
            </a:br>
            <a:r>
              <a:rPr lang="en-US" sz="2500" dirty="0"/>
              <a:t>(GB: natural disaster cover). </a:t>
            </a:r>
          </a:p>
          <a:p>
            <a:r>
              <a:rPr lang="en-US" sz="2500" dirty="0" smtClean="0"/>
              <a:t>Burglary </a:t>
            </a:r>
            <a:r>
              <a:rPr lang="en-US" sz="2500" dirty="0"/>
              <a:t>and </a:t>
            </a:r>
            <a:r>
              <a:rPr lang="en-US" sz="2500" dirty="0" smtClean="0"/>
              <a:t>housebreaking</a:t>
            </a:r>
          </a:p>
          <a:p>
            <a:r>
              <a:rPr lang="en-US" sz="2500" dirty="0" smtClean="0"/>
              <a:t>Also covers cleaning up the mess</a:t>
            </a:r>
          </a:p>
          <a:p>
            <a:endParaRPr lang="en-GB" dirty="0"/>
          </a:p>
        </p:txBody>
      </p:sp>
    </p:spTree>
    <p:extLst>
      <p:ext uri="{BB962C8B-B14F-4D97-AF65-F5344CB8AC3E}">
        <p14:creationId xmlns:p14="http://schemas.microsoft.com/office/powerpoint/2010/main" val="1254076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Renters</a:t>
            </a:r>
            <a:r>
              <a:rPr lang="en-US" b="1" dirty="0"/>
              <a:t>’ and homeowners’ insurance</a:t>
            </a:r>
            <a:r>
              <a:rPr lang="en-GB" b="1" dirty="0"/>
              <a:t/>
            </a:r>
            <a:br>
              <a:rPr lang="en-GB" b="1" dirty="0"/>
            </a:br>
            <a:endParaRPr lang="en-GB" dirty="0"/>
          </a:p>
        </p:txBody>
      </p:sp>
      <p:sp>
        <p:nvSpPr>
          <p:cNvPr id="3" name="Inhaltsplatzhalter 2"/>
          <p:cNvSpPr>
            <a:spLocks noGrp="1"/>
          </p:cNvSpPr>
          <p:nvPr>
            <p:ph idx="1"/>
          </p:nvPr>
        </p:nvSpPr>
        <p:spPr>
          <a:xfrm>
            <a:off x="457200" y="1600200"/>
            <a:ext cx="8229600" cy="4853136"/>
          </a:xfrm>
        </p:spPr>
        <p:txBody>
          <a:bodyPr>
            <a:normAutofit fontScale="70000" lnSpcReduction="20000"/>
          </a:bodyPr>
          <a:lstStyle/>
          <a:p>
            <a:pPr marL="0" indent="0">
              <a:buNone/>
            </a:pPr>
            <a:r>
              <a:rPr lang="en-US" dirty="0" smtClean="0"/>
              <a:t>Concepts:</a:t>
            </a:r>
          </a:p>
          <a:p>
            <a:pPr marL="857250" lvl="1" indent="-457200">
              <a:buFont typeface="Arial" panose="020B0604020202020204" pitchFamily="34" charset="0"/>
              <a:buChar char="•"/>
            </a:pPr>
            <a:r>
              <a:rPr lang="en-US" sz="3600" dirty="0" smtClean="0"/>
              <a:t>The </a:t>
            </a:r>
            <a:r>
              <a:rPr lang="en-US" sz="3600" dirty="0"/>
              <a:t>insured location (</a:t>
            </a:r>
            <a:r>
              <a:rPr lang="en-US" sz="3600" i="1" dirty="0" err="1"/>
              <a:t>örtliche</a:t>
            </a:r>
            <a:r>
              <a:rPr lang="en-US" sz="3600" i="1" dirty="0"/>
              <a:t> </a:t>
            </a:r>
            <a:r>
              <a:rPr lang="en-US" sz="3600" i="1" dirty="0" err="1"/>
              <a:t>Geltung</a:t>
            </a:r>
            <a:r>
              <a:rPr lang="en-US" sz="3600" dirty="0"/>
              <a:t>) must </a:t>
            </a:r>
            <a:r>
              <a:rPr lang="en-US" sz="3600" dirty="0" smtClean="0"/>
              <a:t>be stipulated (Also possible: off-premises clause,  </a:t>
            </a:r>
            <a:r>
              <a:rPr lang="en-US" sz="3600" i="1" dirty="0" err="1" smtClean="0"/>
              <a:t>Außenversicherung</a:t>
            </a:r>
            <a:r>
              <a:rPr lang="en-US" sz="3600" dirty="0" smtClean="0"/>
              <a:t>)</a:t>
            </a:r>
            <a:endParaRPr lang="en-GB" sz="3600" dirty="0"/>
          </a:p>
          <a:p>
            <a:pPr marL="857250" lvl="1" indent="-457200">
              <a:buFont typeface="Arial" panose="020B0604020202020204" pitchFamily="34" charset="0"/>
              <a:buChar char="•"/>
            </a:pPr>
            <a:r>
              <a:rPr lang="en-US" sz="3600" dirty="0" smtClean="0"/>
              <a:t>The </a:t>
            </a:r>
            <a:r>
              <a:rPr lang="en-US" sz="3600" dirty="0"/>
              <a:t>insured party has </a:t>
            </a:r>
            <a:r>
              <a:rPr lang="en-US" sz="3600" dirty="0" smtClean="0"/>
              <a:t>responsibilities </a:t>
            </a:r>
            <a:r>
              <a:rPr lang="en-US" sz="3600" dirty="0"/>
              <a:t>(</a:t>
            </a:r>
            <a:r>
              <a:rPr lang="en-US" sz="3600" i="1" dirty="0" err="1"/>
              <a:t>Obliegenheiten</a:t>
            </a:r>
            <a:r>
              <a:rPr lang="en-US" sz="3600" i="1" dirty="0"/>
              <a:t> des </a:t>
            </a:r>
            <a:r>
              <a:rPr lang="en-US" sz="3600" i="1" dirty="0" err="1"/>
              <a:t>Versicherungsnehmers</a:t>
            </a:r>
            <a:r>
              <a:rPr lang="en-US" sz="3600" dirty="0" smtClean="0"/>
              <a:t>):</a:t>
            </a:r>
            <a:endParaRPr lang="en-US" sz="3600" dirty="0"/>
          </a:p>
          <a:p>
            <a:pPr marL="857250" lvl="1" indent="-457200">
              <a:buFont typeface="Arial" panose="020B0604020202020204" pitchFamily="34" charset="0"/>
              <a:buChar char="•"/>
            </a:pPr>
            <a:endParaRPr lang="en-US" dirty="0" smtClean="0"/>
          </a:p>
          <a:p>
            <a:pPr marL="400050" lvl="1" indent="0">
              <a:buNone/>
            </a:pPr>
            <a:r>
              <a:rPr lang="en-US" sz="3200" dirty="0" smtClean="0"/>
              <a:t>         -  Duty </a:t>
            </a:r>
            <a:r>
              <a:rPr lang="en-US" sz="3200" dirty="0"/>
              <a:t>to avert, minimize or mitigate loss </a:t>
            </a:r>
            <a:r>
              <a:rPr lang="en-US" sz="3200" dirty="0" smtClean="0"/>
              <a:t>	 		  (</a:t>
            </a:r>
            <a:r>
              <a:rPr lang="en-US" sz="3200" i="1" dirty="0" err="1"/>
              <a:t>Schadensminderungspflicht</a:t>
            </a:r>
            <a:r>
              <a:rPr lang="en-US" sz="3200" dirty="0"/>
              <a:t>), </a:t>
            </a:r>
            <a:r>
              <a:rPr lang="en-US" sz="3200" dirty="0" smtClean="0"/>
              <a:t>and </a:t>
            </a:r>
            <a:r>
              <a:rPr lang="en-US" sz="3200" dirty="0"/>
              <a:t>is </a:t>
            </a:r>
            <a:r>
              <a:rPr lang="en-US" sz="3200" dirty="0" smtClean="0"/>
              <a:t/>
            </a:r>
            <a:br>
              <a:rPr lang="en-US" sz="3200" dirty="0" smtClean="0"/>
            </a:br>
            <a:r>
              <a:rPr lang="en-US" sz="3200" dirty="0" smtClean="0"/>
              <a:t>	- Obligated </a:t>
            </a:r>
            <a:r>
              <a:rPr lang="en-US" sz="3200" dirty="0"/>
              <a:t>to tell the </a:t>
            </a:r>
            <a:r>
              <a:rPr lang="en-US" sz="3200" dirty="0" smtClean="0"/>
              <a:t>insurer all </a:t>
            </a:r>
            <a:r>
              <a:rPr lang="en-US" sz="3200" dirty="0"/>
              <a:t>the details about what </a:t>
            </a:r>
            <a:r>
              <a:rPr lang="en-US" sz="3200" dirty="0" smtClean="0"/>
              <a:t>	    </a:t>
            </a:r>
          </a:p>
          <a:p>
            <a:pPr marL="400050" lvl="1" indent="0">
              <a:buNone/>
            </a:pPr>
            <a:r>
              <a:rPr lang="en-US" sz="3200" dirty="0" smtClean="0"/>
              <a:t>            happened </a:t>
            </a:r>
            <a:r>
              <a:rPr lang="en-US" sz="3200" dirty="0"/>
              <a:t>(</a:t>
            </a:r>
            <a:r>
              <a:rPr lang="en-US" sz="3200" i="1" dirty="0" err="1"/>
              <a:t>Schadensaufklärungspflicht</a:t>
            </a:r>
            <a:r>
              <a:rPr lang="en-US" sz="3200" dirty="0"/>
              <a:t>).</a:t>
            </a:r>
            <a:endParaRPr lang="en-GB" sz="3200" dirty="0"/>
          </a:p>
          <a:p>
            <a:pPr marL="0" indent="0">
              <a:buNone/>
            </a:pPr>
            <a:endParaRPr lang="en-US" dirty="0" smtClean="0"/>
          </a:p>
          <a:p>
            <a:pPr marL="0" indent="0">
              <a:buNone/>
            </a:pPr>
            <a:r>
              <a:rPr lang="en-US" sz="3600" dirty="0" smtClean="0"/>
              <a:t>Assuming </a:t>
            </a:r>
            <a:r>
              <a:rPr lang="en-US" sz="3600" dirty="0"/>
              <a:t>the policyholder </a:t>
            </a:r>
            <a:r>
              <a:rPr lang="en-US" sz="3600" dirty="0" smtClean="0"/>
              <a:t>did </a:t>
            </a:r>
            <a:r>
              <a:rPr lang="en-US" sz="3600" dirty="0"/>
              <a:t>all this, the insurance company then pays a compensation (</a:t>
            </a:r>
            <a:r>
              <a:rPr lang="en-US" sz="3600" i="1" dirty="0" err="1"/>
              <a:t>Entschädigung</a:t>
            </a:r>
            <a:r>
              <a:rPr lang="en-US" sz="3600" dirty="0"/>
              <a:t>). </a:t>
            </a:r>
            <a:endParaRPr lang="en-GB" sz="3600" dirty="0"/>
          </a:p>
        </p:txBody>
      </p:sp>
    </p:spTree>
    <p:extLst>
      <p:ext uri="{BB962C8B-B14F-4D97-AF65-F5344CB8AC3E}">
        <p14:creationId xmlns:p14="http://schemas.microsoft.com/office/powerpoint/2010/main" val="4269137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356992"/>
            <a:ext cx="4258816" cy="2769171"/>
          </a:xfrm>
        </p:spPr>
        <p:txBody>
          <a:bodyPr>
            <a:normAutofit/>
          </a:bodyPr>
          <a:lstStyle/>
          <a:p>
            <a:pPr marL="0" indent="0">
              <a:buNone/>
            </a:pPr>
            <a:r>
              <a:rPr lang="en-US" sz="2400" dirty="0" smtClean="0"/>
              <a:t>Net premiums earned (€ Mio.) (</a:t>
            </a:r>
            <a:r>
              <a:rPr lang="en-US" sz="2400" i="1" dirty="0" err="1" smtClean="0"/>
              <a:t>abgegrenzte</a:t>
            </a:r>
            <a:r>
              <a:rPr lang="en-US" sz="2400" i="1" dirty="0" smtClean="0"/>
              <a:t> </a:t>
            </a:r>
            <a:r>
              <a:rPr lang="en-US" sz="2400" i="1" dirty="0" err="1" smtClean="0"/>
              <a:t>Prämien</a:t>
            </a:r>
            <a:r>
              <a:rPr lang="en-US" sz="2400" dirty="0" smtClean="0"/>
              <a:t>)</a:t>
            </a:r>
          </a:p>
          <a:p>
            <a:pPr marL="0" indent="0">
              <a:buNone/>
            </a:pPr>
            <a:endParaRPr lang="en-US" sz="2000" dirty="0" smtClean="0"/>
          </a:p>
          <a:p>
            <a:endParaRPr lang="en-GB" dirty="0"/>
          </a:p>
        </p:txBody>
      </p:sp>
      <p:sp>
        <p:nvSpPr>
          <p:cNvPr id="2" name="Titel 1"/>
          <p:cNvSpPr>
            <a:spLocks noGrp="1"/>
          </p:cNvSpPr>
          <p:nvPr>
            <p:ph type="title" idx="4294967295"/>
          </p:nvPr>
        </p:nvSpPr>
        <p:spPr>
          <a:xfrm>
            <a:off x="0" y="274638"/>
            <a:ext cx="8229600" cy="1143000"/>
          </a:xfrm>
        </p:spPr>
        <p:txBody>
          <a:bodyPr>
            <a:normAutofit fontScale="90000"/>
          </a:bodyPr>
          <a:lstStyle/>
          <a:p>
            <a:pPr lvl="0"/>
            <a:r>
              <a:rPr lang="en-US" b="1" dirty="0" smtClean="0"/>
              <a:t/>
            </a:r>
            <a:br>
              <a:rPr lang="en-US" b="1" dirty="0" smtClean="0"/>
            </a:br>
            <a:r>
              <a:rPr lang="en-US" b="1" dirty="0" smtClean="0"/>
              <a:t>General Market Information</a:t>
            </a:r>
            <a:r>
              <a:rPr lang="en-GB" b="1" dirty="0" smtClean="0"/>
              <a:t/>
            </a:r>
            <a:br>
              <a:rPr lang="en-GB" b="1" dirty="0" smtClean="0"/>
            </a:br>
            <a:endParaRPr lang="en-GB" b="1" dirty="0"/>
          </a:p>
        </p:txBody>
      </p:sp>
      <p:sp>
        <p:nvSpPr>
          <p:cNvPr id="5" name="Textplatzhalter 4"/>
          <p:cNvSpPr>
            <a:spLocks noGrp="1"/>
          </p:cNvSpPr>
          <p:nvPr>
            <p:ph type="body" idx="4294967295"/>
          </p:nvPr>
        </p:nvSpPr>
        <p:spPr>
          <a:xfrm>
            <a:off x="827584" y="1556792"/>
            <a:ext cx="7632848" cy="1606550"/>
          </a:xfrm>
        </p:spPr>
        <p:txBody>
          <a:bodyPr>
            <a:normAutofit fontScale="77500" lnSpcReduction="20000"/>
          </a:bodyPr>
          <a:lstStyle/>
          <a:p>
            <a:pPr marL="0" indent="0">
              <a:buNone/>
            </a:pPr>
            <a:r>
              <a:rPr lang="en-US" dirty="0"/>
              <a:t>Austrian insurance market:</a:t>
            </a:r>
            <a:endParaRPr lang="en-GB" dirty="0"/>
          </a:p>
          <a:p>
            <a:pPr marL="342900" indent="-342900">
              <a:buFont typeface="Arial" panose="020B0604020202020204" pitchFamily="34" charset="0"/>
              <a:buChar char="•"/>
            </a:pPr>
            <a:r>
              <a:rPr lang="en-US" dirty="0"/>
              <a:t>122 insurance companies. </a:t>
            </a:r>
          </a:p>
          <a:p>
            <a:pPr marL="342900" indent="-342900">
              <a:buFont typeface="Arial" panose="020B0604020202020204" pitchFamily="34" charset="0"/>
              <a:buChar char="•"/>
            </a:pPr>
            <a:r>
              <a:rPr lang="en-US" dirty="0" smtClean="0"/>
              <a:t>Members of the Austrian </a:t>
            </a:r>
            <a:r>
              <a:rPr lang="en-US" dirty="0"/>
              <a:t>Insurance Association </a:t>
            </a:r>
          </a:p>
          <a:p>
            <a:pPr marL="342900" indent="-342900">
              <a:buFont typeface="Arial" panose="020B0604020202020204" pitchFamily="34" charset="0"/>
              <a:buChar char="•"/>
            </a:pPr>
            <a:r>
              <a:rPr lang="en-US" dirty="0" smtClean="0"/>
              <a:t>Supervised by the Financial </a:t>
            </a:r>
            <a:r>
              <a:rPr lang="en-US" dirty="0"/>
              <a:t>Market Authority </a:t>
            </a:r>
            <a:r>
              <a:rPr lang="en-US" dirty="0" smtClean="0"/>
              <a:t>– </a:t>
            </a:r>
            <a:r>
              <a:rPr lang="en-US" dirty="0"/>
              <a:t>FMA</a:t>
            </a:r>
            <a:endParaRPr lang="en-GB" dirty="0"/>
          </a:p>
        </p:txBody>
      </p:sp>
      <p:sp>
        <p:nvSpPr>
          <p:cNvPr id="10" name="Inhaltsplatzhalter 9"/>
          <p:cNvSpPr>
            <a:spLocks noGrp="1"/>
          </p:cNvSpPr>
          <p:nvPr>
            <p:ph sz="quarter" idx="4294967295"/>
          </p:nvPr>
        </p:nvSpPr>
        <p:spPr>
          <a:xfrm>
            <a:off x="4572000" y="3429000"/>
            <a:ext cx="4041775" cy="2913187"/>
          </a:xfrm>
        </p:spPr>
        <p:txBody>
          <a:bodyPr/>
          <a:lstStyle/>
          <a:p>
            <a:pPr marL="0" indent="0">
              <a:buNone/>
            </a:pPr>
            <a:r>
              <a:rPr lang="de-AT" sz="2000" dirty="0" smtClean="0"/>
              <a:t>             </a:t>
            </a:r>
            <a:r>
              <a:rPr lang="de-AT" sz="2400" dirty="0" smtClean="0"/>
              <a:t>Return on Equity (in %)</a:t>
            </a:r>
          </a:p>
          <a:p>
            <a:endParaRPr lang="de-AT" dirty="0"/>
          </a:p>
          <a:p>
            <a:endParaRPr lang="en-GB" dirty="0"/>
          </a:p>
        </p:txBody>
      </p:sp>
      <p:graphicFrame>
        <p:nvGraphicFramePr>
          <p:cNvPr id="8" name="Diagramm 7"/>
          <p:cNvGraphicFramePr>
            <a:graphicFrameLocks/>
          </p:cNvGraphicFramePr>
          <p:nvPr>
            <p:extLst>
              <p:ext uri="{D42A27DB-BD31-4B8C-83A1-F6EECF244321}">
                <p14:modId xmlns:p14="http://schemas.microsoft.com/office/powerpoint/2010/main" val="1866747774"/>
              </p:ext>
            </p:extLst>
          </p:nvPr>
        </p:nvGraphicFramePr>
        <p:xfrm>
          <a:off x="827584" y="4293096"/>
          <a:ext cx="3096344" cy="21915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m 10"/>
          <p:cNvGraphicFramePr>
            <a:graphicFrameLocks/>
          </p:cNvGraphicFramePr>
          <p:nvPr>
            <p:extLst>
              <p:ext uri="{D42A27DB-BD31-4B8C-83A1-F6EECF244321}">
                <p14:modId xmlns:p14="http://schemas.microsoft.com/office/powerpoint/2010/main" val="436309229"/>
              </p:ext>
            </p:extLst>
          </p:nvPr>
        </p:nvGraphicFramePr>
        <p:xfrm>
          <a:off x="5436096" y="4077072"/>
          <a:ext cx="2880320" cy="20829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255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Asset  insurance: </a:t>
            </a:r>
            <a:r>
              <a:rPr lang="en-US" b="1" dirty="0"/>
              <a:t>Liability insurance</a:t>
            </a:r>
            <a:r>
              <a:rPr lang="en-GB" b="1" dirty="0"/>
              <a:t/>
            </a:r>
            <a:br>
              <a:rPr lang="en-GB" b="1" dirty="0"/>
            </a:br>
            <a:endParaRPr lang="en-GB" b="1" dirty="0"/>
          </a:p>
        </p:txBody>
      </p:sp>
      <p:sp>
        <p:nvSpPr>
          <p:cNvPr id="3" name="Inhaltsplatzhalter 2"/>
          <p:cNvSpPr>
            <a:spLocks noGrp="1"/>
          </p:cNvSpPr>
          <p:nvPr>
            <p:ph idx="1"/>
          </p:nvPr>
        </p:nvSpPr>
        <p:spPr/>
        <p:txBody>
          <a:bodyPr>
            <a:normAutofit/>
          </a:bodyPr>
          <a:lstStyle/>
          <a:p>
            <a:r>
              <a:rPr lang="en-US" sz="2500" dirty="0" smtClean="0"/>
              <a:t>Liability </a:t>
            </a:r>
            <a:r>
              <a:rPr lang="en-US" sz="2500" dirty="0"/>
              <a:t>insurance is an asset insurance because </a:t>
            </a:r>
            <a:r>
              <a:rPr lang="en-US" sz="2500" dirty="0" smtClean="0"/>
              <a:t>it </a:t>
            </a:r>
            <a:r>
              <a:rPr lang="en-US" sz="2500" dirty="0"/>
              <a:t>protects </a:t>
            </a:r>
            <a:r>
              <a:rPr lang="en-US" sz="2500" dirty="0" smtClean="0"/>
              <a:t>your </a:t>
            </a:r>
            <a:r>
              <a:rPr lang="en-US" sz="2500" dirty="0"/>
              <a:t>assets by covering </a:t>
            </a:r>
            <a:r>
              <a:rPr lang="en-US" sz="2500" dirty="0" smtClean="0"/>
              <a:t>you in </a:t>
            </a:r>
            <a:r>
              <a:rPr lang="en-US" sz="2500" dirty="0"/>
              <a:t>a case (</a:t>
            </a:r>
            <a:r>
              <a:rPr lang="en-US" sz="2500" i="1" dirty="0" err="1"/>
              <a:t>Versicherungsfall</a:t>
            </a:r>
            <a:r>
              <a:rPr lang="en-US" sz="2500" dirty="0"/>
              <a:t>) where </a:t>
            </a:r>
            <a:r>
              <a:rPr lang="en-US" sz="2500" dirty="0" smtClean="0"/>
              <a:t>you would </a:t>
            </a:r>
            <a:r>
              <a:rPr lang="en-US" sz="2500" dirty="0"/>
              <a:t>be liable for damages that </a:t>
            </a:r>
            <a:r>
              <a:rPr lang="en-US" sz="2500" dirty="0" smtClean="0"/>
              <a:t>you or your family </a:t>
            </a:r>
            <a:r>
              <a:rPr lang="en-US" sz="2500" dirty="0"/>
              <a:t>caused (</a:t>
            </a:r>
            <a:r>
              <a:rPr lang="en-US" sz="2500" i="1" dirty="0" err="1"/>
              <a:t>Schadensersatzverpflichtung</a:t>
            </a:r>
            <a:r>
              <a:rPr lang="en-US" sz="2500" dirty="0"/>
              <a:t>). </a:t>
            </a:r>
            <a:endParaRPr lang="en-US" sz="2500" dirty="0" smtClean="0"/>
          </a:p>
          <a:p>
            <a:r>
              <a:rPr lang="en-US" sz="2500" dirty="0" smtClean="0"/>
              <a:t>The </a:t>
            </a:r>
            <a:r>
              <a:rPr lang="en-US" sz="2500" dirty="0"/>
              <a:t>small print makes a big difference </a:t>
            </a:r>
            <a:r>
              <a:rPr lang="en-US" sz="2500" dirty="0" smtClean="0"/>
              <a:t>here</a:t>
            </a:r>
          </a:p>
          <a:p>
            <a:r>
              <a:rPr lang="en-US" sz="2500" dirty="0" smtClean="0"/>
              <a:t>The </a:t>
            </a:r>
            <a:r>
              <a:rPr lang="en-US" sz="2500" dirty="0"/>
              <a:t>coverage is capped </a:t>
            </a:r>
            <a:r>
              <a:rPr lang="en-US" sz="2500" dirty="0" smtClean="0"/>
              <a:t>at agreed amount</a:t>
            </a:r>
          </a:p>
          <a:p>
            <a:pPr marL="0" indent="0">
              <a:buNone/>
            </a:pPr>
            <a:endParaRPr lang="en-US" sz="2500" dirty="0" smtClean="0"/>
          </a:p>
          <a:p>
            <a:r>
              <a:rPr lang="en-US" sz="2500" dirty="0" smtClean="0"/>
              <a:t>General liability insurance can be bought separately. </a:t>
            </a:r>
          </a:p>
          <a:p>
            <a:r>
              <a:rPr lang="en-US" sz="2500" dirty="0" smtClean="0"/>
              <a:t>Modules can cover environmental damages as well.</a:t>
            </a:r>
          </a:p>
          <a:p>
            <a:endParaRPr lang="en-GB" dirty="0"/>
          </a:p>
        </p:txBody>
      </p:sp>
    </p:spTree>
    <p:extLst>
      <p:ext uri="{BB962C8B-B14F-4D97-AF65-F5344CB8AC3E}">
        <p14:creationId xmlns:p14="http://schemas.microsoft.com/office/powerpoint/2010/main" val="3712987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lstStyle/>
          <a:p>
            <a:r>
              <a:rPr lang="en-US" b="1" dirty="0"/>
              <a:t>Motor vehicle insurance</a:t>
            </a:r>
            <a:endParaRPr lang="en-GB" b="1" dirty="0"/>
          </a:p>
        </p:txBody>
      </p:sp>
      <p:sp>
        <p:nvSpPr>
          <p:cNvPr id="3" name="Inhaltsplatzhalter 2"/>
          <p:cNvSpPr>
            <a:spLocks noGrp="1"/>
          </p:cNvSpPr>
          <p:nvPr>
            <p:ph idx="1"/>
          </p:nvPr>
        </p:nvSpPr>
        <p:spPr/>
        <p:txBody>
          <a:bodyPr>
            <a:noAutofit/>
          </a:bodyPr>
          <a:lstStyle/>
          <a:p>
            <a:pPr marL="0" indent="0">
              <a:buNone/>
            </a:pPr>
            <a:r>
              <a:rPr lang="en-US" sz="2500" dirty="0"/>
              <a:t>Automobile insurance (</a:t>
            </a:r>
            <a:r>
              <a:rPr lang="en-US" sz="2500" i="1" dirty="0" err="1"/>
              <a:t>Kfz-Versicherung</a:t>
            </a:r>
            <a:r>
              <a:rPr lang="en-US" sz="2500" i="1" dirty="0"/>
              <a:t>),</a:t>
            </a:r>
            <a:r>
              <a:rPr lang="en-US" sz="2500" dirty="0"/>
              <a:t> or motor vehicle liability insurance (GB: compulsory third party risks insurance) can be divided into three major groups: </a:t>
            </a:r>
            <a:endParaRPr lang="en-US" sz="2500" dirty="0" smtClean="0"/>
          </a:p>
          <a:p>
            <a:pPr marL="0" indent="0">
              <a:buNone/>
            </a:pPr>
            <a:endParaRPr lang="en-US" sz="2500" dirty="0"/>
          </a:p>
          <a:p>
            <a:pPr marL="171450" indent="-171450"/>
            <a:r>
              <a:rPr lang="en-US" sz="2500" dirty="0" smtClean="0"/>
              <a:t>Liability </a:t>
            </a:r>
            <a:r>
              <a:rPr lang="en-US" sz="2500" dirty="0"/>
              <a:t>insurance (</a:t>
            </a:r>
            <a:r>
              <a:rPr lang="en-US" sz="2500" i="1" dirty="0" err="1"/>
              <a:t>Kfz-Haftpflichtversicherung</a:t>
            </a:r>
            <a:r>
              <a:rPr lang="en-US" sz="2500" dirty="0"/>
              <a:t>), </a:t>
            </a:r>
          </a:p>
          <a:p>
            <a:pPr marL="171450" indent="-171450"/>
            <a:r>
              <a:rPr lang="en-US" sz="2500" dirty="0" smtClean="0"/>
              <a:t>Hull </a:t>
            </a:r>
            <a:r>
              <a:rPr lang="en-US" sz="2500" dirty="0"/>
              <a:t>insurance (</a:t>
            </a:r>
            <a:r>
              <a:rPr lang="en-US" sz="2500" i="1" dirty="0" err="1"/>
              <a:t>Kasko-versicherung</a:t>
            </a:r>
            <a:r>
              <a:rPr lang="en-US" sz="2800" dirty="0"/>
              <a:t>) </a:t>
            </a:r>
            <a:endParaRPr lang="en-US" sz="2800" dirty="0" smtClean="0"/>
          </a:p>
          <a:p>
            <a:pPr marL="171450" indent="-171450"/>
            <a:r>
              <a:rPr lang="en-US" sz="2500" dirty="0" smtClean="0"/>
              <a:t>Passenger </a:t>
            </a:r>
            <a:r>
              <a:rPr lang="en-US" sz="2500" dirty="0"/>
              <a:t>accident insurance (</a:t>
            </a:r>
            <a:r>
              <a:rPr lang="en-US" sz="2500" i="1" dirty="0" err="1"/>
              <a:t>Insassenversicherung</a:t>
            </a:r>
            <a:r>
              <a:rPr lang="en-US" sz="2500" dirty="0"/>
              <a:t>). </a:t>
            </a:r>
          </a:p>
          <a:p>
            <a:endParaRPr lang="en-US" sz="2400" dirty="0" smtClean="0"/>
          </a:p>
        </p:txBody>
      </p:sp>
    </p:spTree>
    <p:extLst>
      <p:ext uri="{BB962C8B-B14F-4D97-AF65-F5344CB8AC3E}">
        <p14:creationId xmlns:p14="http://schemas.microsoft.com/office/powerpoint/2010/main" val="989117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lstStyle/>
          <a:p>
            <a:r>
              <a:rPr lang="en-US" b="1" dirty="0"/>
              <a:t>Motor vehicle insurance</a:t>
            </a:r>
            <a:endParaRPr lang="en-GB" b="1" dirty="0"/>
          </a:p>
        </p:txBody>
      </p:sp>
      <p:sp>
        <p:nvSpPr>
          <p:cNvPr id="3" name="Inhaltsplatzhalter 2"/>
          <p:cNvSpPr>
            <a:spLocks noGrp="1"/>
          </p:cNvSpPr>
          <p:nvPr>
            <p:ph idx="1"/>
          </p:nvPr>
        </p:nvSpPr>
        <p:spPr>
          <a:xfrm>
            <a:off x="467544" y="1556792"/>
            <a:ext cx="8219256" cy="4569371"/>
          </a:xfrm>
        </p:spPr>
        <p:txBody>
          <a:bodyPr>
            <a:noAutofit/>
          </a:bodyPr>
          <a:lstStyle/>
          <a:p>
            <a:pPr marL="0" indent="0">
              <a:buNone/>
            </a:pPr>
            <a:r>
              <a:rPr lang="en-US" sz="2500" dirty="0" smtClean="0"/>
              <a:t>Concepts:</a:t>
            </a:r>
          </a:p>
          <a:p>
            <a:r>
              <a:rPr lang="en-US" sz="2500" dirty="0" smtClean="0"/>
              <a:t>There </a:t>
            </a:r>
            <a:r>
              <a:rPr lang="en-US" sz="2500" dirty="0"/>
              <a:t>may be deductibles (</a:t>
            </a:r>
            <a:r>
              <a:rPr lang="en-US" sz="2500" i="1" dirty="0" err="1"/>
              <a:t>Selbstbehalte</a:t>
            </a:r>
            <a:r>
              <a:rPr lang="en-US" sz="2500" dirty="0" smtClean="0"/>
              <a:t>) (GB: excesses)</a:t>
            </a:r>
          </a:p>
          <a:p>
            <a:r>
              <a:rPr lang="en-US" sz="2500" dirty="0" smtClean="0"/>
              <a:t>The </a:t>
            </a:r>
            <a:r>
              <a:rPr lang="en-US" sz="2500" dirty="0"/>
              <a:t>car is considered totaled (</a:t>
            </a:r>
            <a:r>
              <a:rPr lang="en-US" sz="2500" i="1" dirty="0" err="1"/>
              <a:t>Totalschaden</a:t>
            </a:r>
            <a:r>
              <a:rPr lang="en-US" sz="2500" dirty="0"/>
              <a:t>) when the price of repair is more than it would cost to buy a new car (</a:t>
            </a:r>
            <a:r>
              <a:rPr lang="en-US" sz="2500" i="1" dirty="0" err="1"/>
              <a:t>Wiederbeschaffungswert</a:t>
            </a:r>
            <a:r>
              <a:rPr lang="en-US" sz="2500" dirty="0"/>
              <a:t>).  </a:t>
            </a:r>
            <a:endParaRPr lang="en-US" sz="2500" dirty="0" smtClean="0"/>
          </a:p>
          <a:p>
            <a:r>
              <a:rPr lang="en-US" sz="2500" dirty="0" smtClean="0"/>
              <a:t>Independent </a:t>
            </a:r>
            <a:r>
              <a:rPr lang="en-US" sz="2500" dirty="0"/>
              <a:t>appraiser </a:t>
            </a:r>
            <a:r>
              <a:rPr lang="en-US" sz="2500" dirty="0" smtClean="0"/>
              <a:t>agreed </a:t>
            </a:r>
            <a:r>
              <a:rPr lang="en-US" sz="2500" dirty="0"/>
              <a:t>by </a:t>
            </a:r>
            <a:r>
              <a:rPr lang="en-US" sz="2500" dirty="0" smtClean="0"/>
              <a:t>insurance </a:t>
            </a:r>
            <a:r>
              <a:rPr lang="en-US" sz="2500" dirty="0"/>
              <a:t>company and the insured (</a:t>
            </a:r>
            <a:r>
              <a:rPr lang="en-US" sz="2500" i="1" dirty="0" err="1"/>
              <a:t>Sachverständigenausschuss</a:t>
            </a:r>
            <a:r>
              <a:rPr lang="en-US" sz="2500" i="1" dirty="0"/>
              <a:t>)</a:t>
            </a:r>
            <a:r>
              <a:rPr lang="en-US" sz="2500" dirty="0"/>
              <a:t> will decide.</a:t>
            </a:r>
            <a:endParaRPr lang="en-GB" sz="2500" dirty="0"/>
          </a:p>
          <a:p>
            <a:r>
              <a:rPr lang="en-US" sz="2500" dirty="0" smtClean="0"/>
              <a:t>Medical appraiser (</a:t>
            </a:r>
            <a:r>
              <a:rPr lang="en-US" sz="2500" i="1" dirty="0" err="1" smtClean="0"/>
              <a:t>Ärztekommission</a:t>
            </a:r>
            <a:r>
              <a:rPr lang="en-US" sz="2500" i="1" dirty="0" smtClean="0"/>
              <a:t>) </a:t>
            </a:r>
            <a:r>
              <a:rPr lang="en-US" sz="2500" dirty="0" smtClean="0"/>
              <a:t>may decide in the case of passenger injury.</a:t>
            </a:r>
          </a:p>
        </p:txBody>
      </p:sp>
    </p:spTree>
    <p:extLst>
      <p:ext uri="{BB962C8B-B14F-4D97-AF65-F5344CB8AC3E}">
        <p14:creationId xmlns:p14="http://schemas.microsoft.com/office/powerpoint/2010/main" val="2137717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a:t>Legal expenses insurance (</a:t>
            </a:r>
            <a:r>
              <a:rPr lang="en-US" b="1" i="1" dirty="0" err="1"/>
              <a:t>Rechtsschutzversicherung</a:t>
            </a:r>
            <a:r>
              <a:rPr lang="en-US" b="1" dirty="0"/>
              <a:t>)</a:t>
            </a:r>
            <a:endParaRPr lang="en-GB" b="1" dirty="0"/>
          </a:p>
        </p:txBody>
      </p:sp>
      <p:sp>
        <p:nvSpPr>
          <p:cNvPr id="3" name="Inhaltsplatzhalter 2"/>
          <p:cNvSpPr>
            <a:spLocks noGrp="1"/>
          </p:cNvSpPr>
          <p:nvPr>
            <p:ph idx="1"/>
          </p:nvPr>
        </p:nvSpPr>
        <p:spPr>
          <a:xfrm>
            <a:off x="457200" y="1600200"/>
            <a:ext cx="8435280" cy="4709120"/>
          </a:xfrm>
        </p:spPr>
        <p:txBody>
          <a:bodyPr>
            <a:noAutofit/>
          </a:bodyPr>
          <a:lstStyle/>
          <a:p>
            <a:r>
              <a:rPr lang="en-US" sz="2500" dirty="0" smtClean="0"/>
              <a:t>General </a:t>
            </a:r>
            <a:r>
              <a:rPr lang="en-US" sz="2500" dirty="0"/>
              <a:t>Conditions for Legal Protection </a:t>
            </a:r>
            <a:r>
              <a:rPr lang="en-US" sz="2500" dirty="0" smtClean="0"/>
              <a:t>Insurance: </a:t>
            </a:r>
          </a:p>
          <a:p>
            <a:pPr lvl="1">
              <a:buFont typeface="Symbol" panose="05050102010706020507" pitchFamily="18" charset="2"/>
              <a:buChar char="-"/>
            </a:pPr>
            <a:r>
              <a:rPr lang="en-US" sz="2500" dirty="0" smtClean="0"/>
              <a:t>General </a:t>
            </a:r>
            <a:r>
              <a:rPr lang="en-US" sz="2500" dirty="0"/>
              <a:t>Provisions and the (</a:t>
            </a:r>
            <a:r>
              <a:rPr lang="en-US" sz="2500" i="1" dirty="0" err="1"/>
              <a:t>Gemeinsame</a:t>
            </a:r>
            <a:r>
              <a:rPr lang="en-US" sz="2500" i="1" dirty="0"/>
              <a:t> und </a:t>
            </a:r>
            <a:endParaRPr lang="en-US" sz="2500" dirty="0" smtClean="0"/>
          </a:p>
          <a:p>
            <a:pPr lvl="1"/>
            <a:r>
              <a:rPr lang="en-US" sz="2500" dirty="0" smtClean="0"/>
              <a:t>Special </a:t>
            </a:r>
            <a:r>
              <a:rPr lang="en-US" sz="2500" dirty="0"/>
              <a:t>Provisions </a:t>
            </a:r>
            <a:r>
              <a:rPr lang="en-US" sz="2500" dirty="0" smtClean="0"/>
              <a:t>(</a:t>
            </a:r>
            <a:r>
              <a:rPr lang="en-US" sz="2500" i="1" dirty="0" err="1" smtClean="0"/>
              <a:t>Besondere</a:t>
            </a:r>
            <a:r>
              <a:rPr lang="en-US" sz="2500" i="1" dirty="0" smtClean="0"/>
              <a:t> </a:t>
            </a:r>
            <a:r>
              <a:rPr lang="en-US" sz="2500" i="1" dirty="0" err="1"/>
              <a:t>Bestimmungen</a:t>
            </a:r>
            <a:r>
              <a:rPr lang="en-US" sz="2500" dirty="0" smtClean="0"/>
              <a:t>),</a:t>
            </a:r>
          </a:p>
          <a:p>
            <a:r>
              <a:rPr lang="en-US" sz="2500" dirty="0" smtClean="0"/>
              <a:t>The insurer </a:t>
            </a:r>
            <a:r>
              <a:rPr lang="en-US" sz="2500" dirty="0"/>
              <a:t>(</a:t>
            </a:r>
            <a:r>
              <a:rPr lang="en-US" sz="2500" i="1" dirty="0" err="1"/>
              <a:t>Versicherung</a:t>
            </a:r>
            <a:r>
              <a:rPr lang="en-US" sz="2500" dirty="0"/>
              <a:t>) </a:t>
            </a:r>
            <a:r>
              <a:rPr lang="en-US" sz="2500" dirty="0" smtClean="0"/>
              <a:t>represents </a:t>
            </a:r>
            <a:r>
              <a:rPr lang="en-US" sz="2500" dirty="0"/>
              <a:t>the legal interests of the </a:t>
            </a:r>
            <a:r>
              <a:rPr lang="en-US" sz="2500" dirty="0" smtClean="0"/>
              <a:t>insured, including counseling, </a:t>
            </a:r>
            <a:r>
              <a:rPr lang="en-US" sz="2500" dirty="0"/>
              <a:t>can also be </a:t>
            </a:r>
            <a:r>
              <a:rPr lang="en-US" sz="2500" i="1" dirty="0"/>
              <a:t>active</a:t>
            </a:r>
            <a:r>
              <a:rPr lang="en-US" sz="2500" dirty="0"/>
              <a:t> </a:t>
            </a:r>
            <a:endParaRPr lang="en-US" sz="2500" dirty="0" smtClean="0"/>
          </a:p>
          <a:p>
            <a:r>
              <a:rPr lang="en-US" sz="2500" dirty="0" smtClean="0"/>
              <a:t>Damages </a:t>
            </a:r>
            <a:r>
              <a:rPr lang="en-US" sz="2500" dirty="0"/>
              <a:t>refer to an incident or accident (</a:t>
            </a:r>
            <a:r>
              <a:rPr lang="en-US" sz="2500" i="1" dirty="0" err="1"/>
              <a:t>Vorfall</a:t>
            </a:r>
            <a:r>
              <a:rPr lang="en-US" sz="2500" i="1" dirty="0"/>
              <a:t>, </a:t>
            </a:r>
            <a:r>
              <a:rPr lang="en-US" sz="2500" i="1" dirty="0" err="1"/>
              <a:t>Störfall</a:t>
            </a:r>
            <a:r>
              <a:rPr lang="en-US" sz="2500" dirty="0"/>
              <a:t>) </a:t>
            </a:r>
            <a:endParaRPr lang="en-US" sz="2500" dirty="0" smtClean="0"/>
          </a:p>
          <a:p>
            <a:r>
              <a:rPr lang="en-US" sz="2500" dirty="0" smtClean="0"/>
              <a:t>The </a:t>
            </a:r>
            <a:r>
              <a:rPr lang="en-US" sz="2500" dirty="0"/>
              <a:t>special provisions can apply to </a:t>
            </a:r>
            <a:r>
              <a:rPr lang="en-US" sz="2500" dirty="0" smtClean="0"/>
              <a:t>things like </a:t>
            </a:r>
          </a:p>
          <a:p>
            <a:pPr lvl="1">
              <a:spcBef>
                <a:spcPts val="0"/>
              </a:spcBef>
            </a:pPr>
            <a:r>
              <a:rPr lang="en-US" sz="2500" dirty="0"/>
              <a:t>L</a:t>
            </a:r>
            <a:r>
              <a:rPr lang="en-US" sz="2500" dirty="0" smtClean="0"/>
              <a:t>abor </a:t>
            </a:r>
            <a:r>
              <a:rPr lang="en-US" sz="2500" dirty="0"/>
              <a:t>court legal protection (</a:t>
            </a:r>
            <a:r>
              <a:rPr lang="en-US" sz="2500" i="1" dirty="0" err="1" smtClean="0"/>
              <a:t>Arbeitsgerichts-Rechtsschutz</a:t>
            </a:r>
            <a:endParaRPr lang="en-US" sz="2500" i="1" dirty="0" smtClean="0"/>
          </a:p>
          <a:p>
            <a:pPr lvl="1">
              <a:spcBef>
                <a:spcPts val="0"/>
              </a:spcBef>
            </a:pPr>
            <a:r>
              <a:rPr lang="en-US" sz="2500" dirty="0" smtClean="0"/>
              <a:t>Consultancy </a:t>
            </a:r>
            <a:r>
              <a:rPr lang="en-US" sz="2500" dirty="0"/>
              <a:t>legal protection (</a:t>
            </a:r>
            <a:r>
              <a:rPr lang="en-US" sz="2500" i="1" dirty="0" err="1"/>
              <a:t>Beratungs-Rechtsschutz</a:t>
            </a:r>
            <a:r>
              <a:rPr lang="en-US" sz="2500" dirty="0"/>
              <a:t>) </a:t>
            </a:r>
            <a:endParaRPr lang="en-US" sz="2500" i="1" dirty="0" smtClean="0"/>
          </a:p>
          <a:p>
            <a:pPr lvl="1">
              <a:spcBef>
                <a:spcPts val="0"/>
              </a:spcBef>
            </a:pPr>
            <a:r>
              <a:rPr lang="en-US" sz="2500" dirty="0" smtClean="0"/>
              <a:t>Contracts, </a:t>
            </a:r>
            <a:r>
              <a:rPr lang="en-US" sz="2500" dirty="0"/>
              <a:t>landlords, inheritance and family </a:t>
            </a:r>
            <a:r>
              <a:rPr lang="en-US" sz="2500" dirty="0" smtClean="0"/>
              <a:t>law etc.</a:t>
            </a:r>
            <a:endParaRPr lang="en-GB" sz="2500" dirty="0"/>
          </a:p>
        </p:txBody>
      </p:sp>
    </p:spTree>
    <p:extLst>
      <p:ext uri="{BB962C8B-B14F-4D97-AF65-F5344CB8AC3E}">
        <p14:creationId xmlns:p14="http://schemas.microsoft.com/office/powerpoint/2010/main" val="131851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3586410"/>
          </a:xfrm>
        </p:spPr>
        <p:txBody>
          <a:bodyPr/>
          <a:lstStyle/>
          <a:p>
            <a:r>
              <a:rPr lang="en-US" b="1" dirty="0"/>
              <a:t>Insurance for companies</a:t>
            </a:r>
            <a:endParaRPr lang="en-GB" dirty="0"/>
          </a:p>
        </p:txBody>
      </p:sp>
      <p:sp>
        <p:nvSpPr>
          <p:cNvPr id="3" name="Inhaltsplatzhalter 2"/>
          <p:cNvSpPr>
            <a:spLocks noGrp="1"/>
          </p:cNvSpPr>
          <p:nvPr>
            <p:ph idx="1"/>
          </p:nvPr>
        </p:nvSpPr>
        <p:spPr>
          <a:xfrm>
            <a:off x="457200" y="4725144"/>
            <a:ext cx="8229600" cy="1401019"/>
          </a:xfrm>
        </p:spPr>
        <p:txBody>
          <a:bodyPr/>
          <a:lstStyle/>
          <a:p>
            <a:endParaRPr lang="en-GB" dirty="0"/>
          </a:p>
        </p:txBody>
      </p:sp>
    </p:spTree>
    <p:extLst>
      <p:ext uri="{BB962C8B-B14F-4D97-AF65-F5344CB8AC3E}">
        <p14:creationId xmlns:p14="http://schemas.microsoft.com/office/powerpoint/2010/main" val="2415640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Insurance </a:t>
            </a:r>
            <a:r>
              <a:rPr lang="en-US" b="1" dirty="0"/>
              <a:t>for companies</a:t>
            </a:r>
            <a:r>
              <a:rPr lang="en-GB" b="1" dirty="0"/>
              <a:t/>
            </a:r>
            <a:br>
              <a:rPr lang="en-GB" b="1" dirty="0"/>
            </a:br>
            <a:endParaRPr lang="en-GB" dirty="0"/>
          </a:p>
        </p:txBody>
      </p:sp>
      <p:sp>
        <p:nvSpPr>
          <p:cNvPr id="3" name="Inhaltsplatzhalter 2"/>
          <p:cNvSpPr>
            <a:spLocks noGrp="1"/>
          </p:cNvSpPr>
          <p:nvPr>
            <p:ph idx="1"/>
          </p:nvPr>
        </p:nvSpPr>
        <p:spPr/>
        <p:txBody>
          <a:bodyPr/>
          <a:lstStyle/>
          <a:p>
            <a:endParaRPr lang="en-US" sz="2500" dirty="0" smtClean="0"/>
          </a:p>
          <a:p>
            <a:r>
              <a:rPr lang="en-US" sz="2500" dirty="0" smtClean="0"/>
              <a:t>A </a:t>
            </a:r>
            <a:r>
              <a:rPr lang="en-US" sz="2500" dirty="0"/>
              <a:t>company can buy any of the insurance types already discussed. But businesses also have other needs. For them, there is all-risk insurance with policies that cover strikes, malicious damage etc., also technical insurance and transport insurance.</a:t>
            </a:r>
            <a:endParaRPr lang="en-GB" sz="2500" dirty="0"/>
          </a:p>
          <a:p>
            <a:endParaRPr lang="en-GB" dirty="0"/>
          </a:p>
        </p:txBody>
      </p:sp>
    </p:spTree>
    <p:extLst>
      <p:ext uri="{BB962C8B-B14F-4D97-AF65-F5344CB8AC3E}">
        <p14:creationId xmlns:p14="http://schemas.microsoft.com/office/powerpoint/2010/main" val="880788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a:t>Business operations liability coverage</a:t>
            </a:r>
            <a:r>
              <a:rPr lang="en-US" dirty="0"/>
              <a:t> </a:t>
            </a:r>
            <a:r>
              <a:rPr lang="en-US" sz="4000" b="1" dirty="0"/>
              <a:t>(</a:t>
            </a:r>
            <a:r>
              <a:rPr lang="en-US" sz="4000" b="1" i="1" dirty="0" err="1"/>
              <a:t>Betriebshaftpflichtversicherung</a:t>
            </a:r>
            <a:r>
              <a:rPr lang="en-US" sz="4000" b="1" dirty="0"/>
              <a:t>)</a:t>
            </a:r>
            <a:endParaRPr lang="en-GB" sz="4000" b="1" dirty="0"/>
          </a:p>
        </p:txBody>
      </p:sp>
      <p:sp>
        <p:nvSpPr>
          <p:cNvPr id="3" name="Inhaltsplatzhalter 2"/>
          <p:cNvSpPr>
            <a:spLocks noGrp="1"/>
          </p:cNvSpPr>
          <p:nvPr>
            <p:ph idx="1"/>
          </p:nvPr>
        </p:nvSpPr>
        <p:spPr>
          <a:xfrm>
            <a:off x="457200" y="1916832"/>
            <a:ext cx="8229600" cy="4209331"/>
          </a:xfrm>
        </p:spPr>
        <p:txBody>
          <a:bodyPr>
            <a:normAutofit/>
          </a:bodyPr>
          <a:lstStyle/>
          <a:p>
            <a:r>
              <a:rPr lang="en-US" sz="2500" dirty="0"/>
              <a:t>Insurance for a business premises or product can cover the specific needs of the business: </a:t>
            </a:r>
            <a:endParaRPr lang="en-US" sz="2500" dirty="0" smtClean="0"/>
          </a:p>
          <a:p>
            <a:pPr lvl="1"/>
            <a:r>
              <a:rPr lang="en-US" sz="2500" dirty="0"/>
              <a:t>F</a:t>
            </a:r>
            <a:r>
              <a:rPr lang="en-US" sz="2500" dirty="0" smtClean="0"/>
              <a:t>eeder </a:t>
            </a:r>
            <a:r>
              <a:rPr lang="en-US" sz="2500" dirty="0"/>
              <a:t>lines and storage areas belonging to the railway (</a:t>
            </a:r>
            <a:r>
              <a:rPr lang="en-US" sz="2500" i="1" dirty="0" err="1"/>
              <a:t>Anschlussbahnen</a:t>
            </a:r>
            <a:r>
              <a:rPr lang="en-US" sz="2500" i="1" dirty="0"/>
              <a:t> und </a:t>
            </a:r>
            <a:r>
              <a:rPr lang="en-US" sz="2500" i="1" dirty="0" err="1"/>
              <a:t>gemietete</a:t>
            </a:r>
            <a:r>
              <a:rPr lang="en-US" sz="2500" i="1" dirty="0"/>
              <a:t> </a:t>
            </a:r>
            <a:r>
              <a:rPr lang="en-US" sz="2500" i="1" dirty="0" err="1"/>
              <a:t>bahneigene</a:t>
            </a:r>
            <a:r>
              <a:rPr lang="en-US" sz="2500" i="1" dirty="0"/>
              <a:t> </a:t>
            </a:r>
            <a:r>
              <a:rPr lang="en-US" sz="2500" i="1" dirty="0" err="1"/>
              <a:t>Lagerplätze</a:t>
            </a:r>
            <a:r>
              <a:rPr lang="en-US" sz="2500" dirty="0"/>
              <a:t>); </a:t>
            </a:r>
            <a:endParaRPr lang="en-US" sz="2500" dirty="0" smtClean="0"/>
          </a:p>
          <a:p>
            <a:pPr lvl="1"/>
            <a:r>
              <a:rPr lang="en-US" sz="2500" dirty="0"/>
              <a:t>C</a:t>
            </a:r>
            <a:r>
              <a:rPr lang="en-US" sz="2500" dirty="0" smtClean="0"/>
              <a:t>onstruction </a:t>
            </a:r>
            <a:r>
              <a:rPr lang="en-US" sz="2500" dirty="0"/>
              <a:t>companies will have their own specifics, </a:t>
            </a:r>
            <a:endParaRPr lang="en-US" sz="2500" dirty="0" smtClean="0"/>
          </a:p>
          <a:p>
            <a:pPr lvl="1"/>
            <a:r>
              <a:rPr lang="en-US" sz="2500" dirty="0" smtClean="0"/>
              <a:t>As </a:t>
            </a:r>
            <a:r>
              <a:rPr lang="en-US" sz="2500" dirty="0"/>
              <a:t>do farms, tourism operations, doctors, nursing homes, translators… Normally, this does not include transportation of the product because that is in a separate package.</a:t>
            </a:r>
            <a:endParaRPr lang="en-GB" sz="2500" dirty="0"/>
          </a:p>
          <a:p>
            <a:endParaRPr lang="en-GB" dirty="0"/>
          </a:p>
        </p:txBody>
      </p:sp>
    </p:spTree>
    <p:extLst>
      <p:ext uri="{BB962C8B-B14F-4D97-AF65-F5344CB8AC3E}">
        <p14:creationId xmlns:p14="http://schemas.microsoft.com/office/powerpoint/2010/main" val="2832373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fontScale="90000"/>
          </a:bodyPr>
          <a:lstStyle/>
          <a:p>
            <a:r>
              <a:rPr lang="en-US" b="1" dirty="0" smtClean="0"/>
              <a:t/>
            </a:r>
            <a:br>
              <a:rPr lang="en-US" b="1" dirty="0" smtClean="0"/>
            </a:br>
            <a:r>
              <a:rPr lang="en-US" b="1" dirty="0" smtClean="0"/>
              <a:t>Transport </a:t>
            </a:r>
            <a:r>
              <a:rPr lang="en-US" b="1" dirty="0"/>
              <a:t>insurance</a:t>
            </a:r>
            <a:r>
              <a:rPr lang="en-GB" b="1" dirty="0"/>
              <a:t/>
            </a:r>
            <a:br>
              <a:rPr lang="en-GB" b="1" dirty="0"/>
            </a:br>
            <a:endParaRPr lang="en-GB" dirty="0"/>
          </a:p>
        </p:txBody>
      </p:sp>
      <p:sp>
        <p:nvSpPr>
          <p:cNvPr id="3" name="Inhaltsplatzhalter 2"/>
          <p:cNvSpPr>
            <a:spLocks noGrp="1"/>
          </p:cNvSpPr>
          <p:nvPr>
            <p:ph idx="1"/>
          </p:nvPr>
        </p:nvSpPr>
        <p:spPr/>
        <p:txBody>
          <a:bodyPr>
            <a:normAutofit/>
          </a:bodyPr>
          <a:lstStyle/>
          <a:p>
            <a:endParaRPr lang="en-US" sz="2500" dirty="0" smtClean="0"/>
          </a:p>
          <a:p>
            <a:r>
              <a:rPr lang="en-US" sz="2500" dirty="0" smtClean="0"/>
              <a:t>This </a:t>
            </a:r>
            <a:r>
              <a:rPr lang="en-US" sz="2500" dirty="0"/>
              <a:t>covers damages that happen during the transport of goods. It can be either a complete coverage (</a:t>
            </a:r>
            <a:r>
              <a:rPr lang="en-US" sz="2500" i="1" dirty="0" err="1"/>
              <a:t>Kaskoversicherung</a:t>
            </a:r>
            <a:r>
              <a:rPr lang="en-US" sz="2500" dirty="0"/>
              <a:t>) or partial coverage for specifically named risks, such as a shipwreck, a train or plane crash, fire, earthquake etc.</a:t>
            </a:r>
            <a:endParaRPr lang="en-GB" sz="2500" dirty="0"/>
          </a:p>
          <a:p>
            <a:endParaRPr lang="en-GB" dirty="0"/>
          </a:p>
        </p:txBody>
      </p:sp>
    </p:spTree>
    <p:extLst>
      <p:ext uri="{BB962C8B-B14F-4D97-AF65-F5344CB8AC3E}">
        <p14:creationId xmlns:p14="http://schemas.microsoft.com/office/powerpoint/2010/main" val="3831581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lstStyle/>
          <a:p>
            <a:r>
              <a:rPr lang="en-US" b="1" dirty="0"/>
              <a:t>Technical insurance</a:t>
            </a:r>
            <a:endParaRPr lang="en-GB" b="1" dirty="0"/>
          </a:p>
        </p:txBody>
      </p:sp>
      <p:sp>
        <p:nvSpPr>
          <p:cNvPr id="3" name="Inhaltsplatzhalter 2"/>
          <p:cNvSpPr>
            <a:spLocks noGrp="1"/>
          </p:cNvSpPr>
          <p:nvPr>
            <p:ph idx="1"/>
          </p:nvPr>
        </p:nvSpPr>
        <p:spPr/>
        <p:txBody>
          <a:bodyPr>
            <a:normAutofit/>
          </a:bodyPr>
          <a:lstStyle/>
          <a:p>
            <a:r>
              <a:rPr lang="en-US" sz="2500" dirty="0"/>
              <a:t>This refers to insurance coverage for machines, computers, frozen food </a:t>
            </a:r>
            <a:r>
              <a:rPr lang="en-US" sz="2500" dirty="0" smtClean="0"/>
              <a:t>etc.</a:t>
            </a:r>
          </a:p>
          <a:p>
            <a:r>
              <a:rPr lang="en-US" sz="2500" dirty="0" smtClean="0"/>
              <a:t>Compensation </a:t>
            </a:r>
            <a:r>
              <a:rPr lang="en-US" sz="2500" dirty="0"/>
              <a:t>(</a:t>
            </a:r>
            <a:r>
              <a:rPr lang="en-US" sz="2500" i="1" dirty="0" err="1"/>
              <a:t>Entschädigung</a:t>
            </a:r>
            <a:r>
              <a:rPr lang="en-US" sz="2500" dirty="0"/>
              <a:t>) </a:t>
            </a:r>
            <a:r>
              <a:rPr lang="en-US" sz="2500" dirty="0" smtClean="0"/>
              <a:t>generally replacement </a:t>
            </a:r>
            <a:r>
              <a:rPr lang="en-US" sz="2500" dirty="0"/>
              <a:t>of whatever was insured (in the case of computer data, the cost of recreating the data). </a:t>
            </a:r>
            <a:endParaRPr lang="en-GB" sz="2500" dirty="0"/>
          </a:p>
          <a:p>
            <a:r>
              <a:rPr lang="en-US" sz="2500" dirty="0"/>
              <a:t>Business interruption insurance (</a:t>
            </a:r>
            <a:r>
              <a:rPr lang="en-US" sz="2500" i="1" dirty="0" err="1"/>
              <a:t>Betriebsunterbrechungs-Versicherung</a:t>
            </a:r>
            <a:r>
              <a:rPr lang="en-US" sz="2500" dirty="0"/>
              <a:t>) is a kind of asset insurance. </a:t>
            </a:r>
            <a:endParaRPr lang="en-US" sz="2500" dirty="0" smtClean="0"/>
          </a:p>
          <a:p>
            <a:r>
              <a:rPr lang="en-US" sz="2500" dirty="0" smtClean="0"/>
              <a:t>Commercial </a:t>
            </a:r>
            <a:r>
              <a:rPr lang="en-US" sz="2500" dirty="0"/>
              <a:t>credit insurance (</a:t>
            </a:r>
            <a:r>
              <a:rPr lang="en-US" sz="2500" i="1" dirty="0" err="1"/>
              <a:t>Kreditversicherung</a:t>
            </a:r>
            <a:r>
              <a:rPr lang="en-US" sz="2500" dirty="0"/>
              <a:t> or </a:t>
            </a:r>
            <a:r>
              <a:rPr lang="en-US" sz="2500" i="1" dirty="0" err="1"/>
              <a:t>Delkredereversicherung</a:t>
            </a:r>
            <a:r>
              <a:rPr lang="en-US" sz="2500" dirty="0"/>
              <a:t>) insures the business (creditor) against a loss of receivables. </a:t>
            </a:r>
            <a:endParaRPr lang="en-GB" sz="2500" dirty="0"/>
          </a:p>
        </p:txBody>
      </p:sp>
    </p:spTree>
    <p:extLst>
      <p:ext uri="{BB962C8B-B14F-4D97-AF65-F5344CB8AC3E}">
        <p14:creationId xmlns:p14="http://schemas.microsoft.com/office/powerpoint/2010/main" val="754055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lstStyle/>
          <a:p>
            <a:pPr lvl="1" algn="ctr" rtl="0">
              <a:spcBef>
                <a:spcPct val="0"/>
              </a:spcBef>
            </a:pPr>
            <a:r>
              <a:rPr lang="en-US" sz="4400" b="1" dirty="0"/>
              <a:t>Reinsurance</a:t>
            </a:r>
            <a:r>
              <a:rPr lang="en-GB" sz="2000" b="1" dirty="0"/>
              <a:t/>
            </a:r>
            <a:br>
              <a:rPr lang="en-GB" sz="2000" b="1" dirty="0"/>
            </a:br>
            <a:endParaRPr lang="en-GB" b="1" dirty="0"/>
          </a:p>
        </p:txBody>
      </p:sp>
      <p:sp>
        <p:nvSpPr>
          <p:cNvPr id="3" name="Inhaltsplatzhalter 2"/>
          <p:cNvSpPr>
            <a:spLocks noGrp="1"/>
          </p:cNvSpPr>
          <p:nvPr>
            <p:ph idx="1"/>
          </p:nvPr>
        </p:nvSpPr>
        <p:spPr/>
        <p:txBody>
          <a:bodyPr>
            <a:normAutofit/>
          </a:bodyPr>
          <a:lstStyle/>
          <a:p>
            <a:r>
              <a:rPr lang="en-US" sz="2500" dirty="0" smtClean="0"/>
              <a:t>“Gross premiums written” (</a:t>
            </a:r>
            <a:r>
              <a:rPr lang="en-US" sz="2500" i="1" dirty="0" err="1" smtClean="0"/>
              <a:t>verrechnete</a:t>
            </a:r>
            <a:r>
              <a:rPr lang="en-US" sz="2500" i="1" dirty="0" smtClean="0"/>
              <a:t> </a:t>
            </a:r>
            <a:r>
              <a:rPr lang="en-US" sz="2500" i="1" dirty="0" err="1" smtClean="0"/>
              <a:t>Bruttoprämien</a:t>
            </a:r>
            <a:r>
              <a:rPr lang="en-US" sz="2500" dirty="0" smtClean="0"/>
              <a:t>), i.e. the revenue the insurer receives from premiums over the life of the contract, might not cover the entire damage so the company purchases reinsurance to protect them and deducts the cost of the reinsurance premiums (and agents’ commissions) from the gross premiums to arrive at </a:t>
            </a:r>
          </a:p>
          <a:p>
            <a:r>
              <a:rPr lang="en-US" sz="2500" dirty="0"/>
              <a:t>N</a:t>
            </a:r>
            <a:r>
              <a:rPr lang="en-US" sz="2500" dirty="0" smtClean="0"/>
              <a:t>et premiums written. This and </a:t>
            </a:r>
          </a:p>
          <a:p>
            <a:r>
              <a:rPr lang="en-US" sz="2500" dirty="0"/>
              <a:t>N</a:t>
            </a:r>
            <a:r>
              <a:rPr lang="en-US" sz="2500" dirty="0" smtClean="0"/>
              <a:t>et premiums earned (</a:t>
            </a:r>
            <a:r>
              <a:rPr lang="en-US" sz="2500" i="1" dirty="0" err="1" smtClean="0"/>
              <a:t>abgegrenzte</a:t>
            </a:r>
            <a:r>
              <a:rPr lang="en-US" sz="2500" i="1" dirty="0" smtClean="0"/>
              <a:t> </a:t>
            </a:r>
            <a:r>
              <a:rPr lang="en-US" sz="2500" i="1" dirty="0" err="1" smtClean="0"/>
              <a:t>Prämien</a:t>
            </a:r>
            <a:r>
              <a:rPr lang="en-US" sz="2500" dirty="0" smtClean="0"/>
              <a:t>) are also important concepts in their financial reports and a sign of how strong an insurance company is.</a:t>
            </a:r>
            <a:endParaRPr lang="en-GB" sz="2500" dirty="0" smtClean="0"/>
          </a:p>
          <a:p>
            <a:endParaRPr lang="en-GB" dirty="0"/>
          </a:p>
        </p:txBody>
      </p:sp>
    </p:spTree>
    <p:extLst>
      <p:ext uri="{BB962C8B-B14F-4D97-AF65-F5344CB8AC3E}">
        <p14:creationId xmlns:p14="http://schemas.microsoft.com/office/powerpoint/2010/main" val="1189404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lstStyle/>
          <a:p>
            <a:r>
              <a:rPr lang="de-AT" b="1" dirty="0" smtClean="0"/>
              <a:t>Austrian </a:t>
            </a:r>
            <a:r>
              <a:rPr lang="de-AT" b="1" dirty="0" err="1" smtClean="0"/>
              <a:t>insurance</a:t>
            </a:r>
            <a:r>
              <a:rPr lang="de-AT" b="1" dirty="0" smtClean="0"/>
              <a:t> </a:t>
            </a:r>
            <a:r>
              <a:rPr lang="de-AT" b="1" dirty="0" err="1" smtClean="0"/>
              <a:t>products</a:t>
            </a:r>
            <a:endParaRPr lang="en-GB" b="1" dirty="0"/>
          </a:p>
        </p:txBody>
      </p:sp>
      <p:sp>
        <p:nvSpPr>
          <p:cNvPr id="3" name="Inhaltsplatzhalter 2"/>
          <p:cNvSpPr>
            <a:spLocks noGrp="1"/>
          </p:cNvSpPr>
          <p:nvPr>
            <p:ph idx="1"/>
          </p:nvPr>
        </p:nvSpPr>
        <p:spPr/>
        <p:txBody>
          <a:bodyPr>
            <a:normAutofit fontScale="47500" lnSpcReduction="20000"/>
          </a:bodyPr>
          <a:lstStyle/>
          <a:p>
            <a:r>
              <a:rPr lang="en-US" sz="5100" dirty="0" smtClean="0"/>
              <a:t>Personal </a:t>
            </a:r>
            <a:r>
              <a:rPr lang="en-US" sz="5100" dirty="0"/>
              <a:t>insurance in Austria</a:t>
            </a:r>
            <a:r>
              <a:rPr lang="en-US" sz="4500" dirty="0"/>
              <a:t> </a:t>
            </a:r>
            <a:endParaRPr lang="en-US" sz="4500" dirty="0" smtClean="0"/>
          </a:p>
          <a:p>
            <a:pPr lvl="1"/>
            <a:r>
              <a:rPr lang="en-US" sz="4200" dirty="0"/>
              <a:t>H</a:t>
            </a:r>
            <a:r>
              <a:rPr lang="en-US" sz="4200" dirty="0" smtClean="0"/>
              <a:t>ealth insurance</a:t>
            </a:r>
          </a:p>
          <a:p>
            <a:pPr lvl="1"/>
            <a:r>
              <a:rPr lang="en-US" sz="4200" dirty="0"/>
              <a:t>A</a:t>
            </a:r>
            <a:r>
              <a:rPr lang="en-US" sz="4200" dirty="0" smtClean="0"/>
              <a:t>ccident </a:t>
            </a:r>
            <a:r>
              <a:rPr lang="en-US" sz="4200" dirty="0"/>
              <a:t>insurance </a:t>
            </a:r>
            <a:endParaRPr lang="en-US" sz="4200" dirty="0" smtClean="0"/>
          </a:p>
          <a:p>
            <a:pPr lvl="1"/>
            <a:r>
              <a:rPr lang="en-US" sz="4200" dirty="0"/>
              <a:t>L</a:t>
            </a:r>
            <a:r>
              <a:rPr lang="en-US" sz="4200" dirty="0" smtClean="0"/>
              <a:t>ife insurance</a:t>
            </a:r>
          </a:p>
          <a:p>
            <a:r>
              <a:rPr lang="en-US" sz="5100" dirty="0" smtClean="0"/>
              <a:t>Property </a:t>
            </a:r>
            <a:r>
              <a:rPr lang="en-US" sz="5100" dirty="0"/>
              <a:t>insurance </a:t>
            </a:r>
            <a:r>
              <a:rPr lang="en-US" sz="5100" dirty="0" smtClean="0"/>
              <a:t>(non-life)</a:t>
            </a:r>
          </a:p>
          <a:p>
            <a:pPr lvl="1"/>
            <a:r>
              <a:rPr lang="en-US" sz="4200" dirty="0" smtClean="0"/>
              <a:t>Renters</a:t>
            </a:r>
            <a:r>
              <a:rPr lang="en-US" sz="4200" dirty="0"/>
              <a:t>’ and homeowners’ </a:t>
            </a:r>
            <a:r>
              <a:rPr lang="en-US" sz="4200" dirty="0" smtClean="0"/>
              <a:t>insurance</a:t>
            </a:r>
          </a:p>
          <a:p>
            <a:pPr lvl="1"/>
            <a:r>
              <a:rPr lang="en-US" sz="4200" dirty="0" smtClean="0"/>
              <a:t>Asset </a:t>
            </a:r>
            <a:r>
              <a:rPr lang="en-US" sz="4200" dirty="0"/>
              <a:t>insurance </a:t>
            </a:r>
            <a:endParaRPr lang="en-US" sz="4200" dirty="0" smtClean="0"/>
          </a:p>
          <a:p>
            <a:pPr lvl="2"/>
            <a:r>
              <a:rPr lang="en-US" sz="4200" dirty="0"/>
              <a:t>L</a:t>
            </a:r>
            <a:r>
              <a:rPr lang="en-US" sz="4200" dirty="0" smtClean="0"/>
              <a:t>iability insurance, </a:t>
            </a:r>
            <a:r>
              <a:rPr lang="en-US" sz="4200" dirty="0"/>
              <a:t>motor vehicle insurance </a:t>
            </a:r>
            <a:endParaRPr lang="en-US" sz="4200" dirty="0" smtClean="0"/>
          </a:p>
          <a:p>
            <a:pPr lvl="2"/>
            <a:r>
              <a:rPr lang="en-US" sz="4200" dirty="0"/>
              <a:t>L</a:t>
            </a:r>
            <a:r>
              <a:rPr lang="en-US" sz="4200" dirty="0" smtClean="0"/>
              <a:t>egal </a:t>
            </a:r>
            <a:r>
              <a:rPr lang="en-US" sz="4200" dirty="0"/>
              <a:t>expenses </a:t>
            </a:r>
            <a:r>
              <a:rPr lang="en-US" sz="4200" dirty="0" smtClean="0"/>
              <a:t>insurance</a:t>
            </a:r>
            <a:endParaRPr lang="en-US" sz="3600" dirty="0" smtClean="0"/>
          </a:p>
          <a:p>
            <a:r>
              <a:rPr lang="en-US" sz="5100" dirty="0" smtClean="0"/>
              <a:t>Businesses</a:t>
            </a:r>
            <a:r>
              <a:rPr lang="en-US" sz="4400" dirty="0" smtClean="0"/>
              <a:t> </a:t>
            </a:r>
          </a:p>
          <a:p>
            <a:pPr lvl="1"/>
            <a:r>
              <a:rPr lang="en-US" sz="4200" dirty="0"/>
              <a:t>L</a:t>
            </a:r>
            <a:r>
              <a:rPr lang="en-US" sz="4200" dirty="0" smtClean="0"/>
              <a:t>iability coverage</a:t>
            </a:r>
          </a:p>
          <a:p>
            <a:pPr lvl="1"/>
            <a:r>
              <a:rPr lang="en-US" sz="4200" dirty="0"/>
              <a:t>T</a:t>
            </a:r>
            <a:r>
              <a:rPr lang="en-US" sz="4200" dirty="0" smtClean="0"/>
              <a:t>ransport </a:t>
            </a:r>
            <a:r>
              <a:rPr lang="en-US" sz="4200" dirty="0"/>
              <a:t>insurance </a:t>
            </a:r>
            <a:endParaRPr lang="en-US" sz="4200" dirty="0" smtClean="0"/>
          </a:p>
          <a:p>
            <a:pPr lvl="1"/>
            <a:r>
              <a:rPr lang="en-US" sz="4200" dirty="0"/>
              <a:t>T</a:t>
            </a:r>
            <a:r>
              <a:rPr lang="en-US" sz="4200" dirty="0" smtClean="0"/>
              <a:t>echnical insurance</a:t>
            </a:r>
            <a:endParaRPr lang="en-GB" sz="4200" dirty="0"/>
          </a:p>
        </p:txBody>
      </p:sp>
    </p:spTree>
    <p:extLst>
      <p:ext uri="{BB962C8B-B14F-4D97-AF65-F5344CB8AC3E}">
        <p14:creationId xmlns:p14="http://schemas.microsoft.com/office/powerpoint/2010/main" val="1391730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8978" y="1645367"/>
            <a:ext cx="8229600" cy="4525963"/>
          </a:xfrm>
        </p:spPr>
        <p:txBody>
          <a:bodyPr>
            <a:normAutofit/>
          </a:bodyPr>
          <a:lstStyle/>
          <a:p>
            <a:pPr marL="0" indent="0">
              <a:buNone/>
            </a:pPr>
            <a:endParaRPr lang="de-AT" dirty="0"/>
          </a:p>
          <a:p>
            <a:pPr marL="0" indent="0">
              <a:spcBef>
                <a:spcPts val="0"/>
              </a:spcBef>
              <a:buNone/>
            </a:pPr>
            <a:r>
              <a:rPr lang="de-AT" dirty="0"/>
              <a:t>Trisha </a:t>
            </a:r>
            <a:r>
              <a:rPr lang="de-AT" dirty="0" err="1" smtClean="0"/>
              <a:t>Kovacic</a:t>
            </a:r>
            <a:r>
              <a:rPr lang="de-AT" dirty="0" smtClean="0"/>
              <a:t>-Young</a:t>
            </a:r>
          </a:p>
          <a:p>
            <a:pPr marL="0" indent="0">
              <a:spcBef>
                <a:spcPts val="0"/>
              </a:spcBef>
              <a:buNone/>
            </a:pPr>
            <a:r>
              <a:rPr lang="de-AT" dirty="0" smtClean="0"/>
              <a:t>Young </a:t>
            </a:r>
            <a:r>
              <a:rPr lang="de-AT" dirty="0" err="1" smtClean="0"/>
              <a:t>Translations</a:t>
            </a:r>
            <a:r>
              <a:rPr lang="de-AT" dirty="0" smtClean="0"/>
              <a:t> LLC</a:t>
            </a:r>
          </a:p>
          <a:p>
            <a:pPr marL="0" indent="0">
              <a:spcBef>
                <a:spcPts val="0"/>
              </a:spcBef>
              <a:buNone/>
            </a:pPr>
            <a:r>
              <a:rPr lang="de-AT" dirty="0" smtClean="0"/>
              <a:t>Vienna</a:t>
            </a:r>
            <a:r>
              <a:rPr lang="de-AT" dirty="0"/>
              <a:t>, Austria</a:t>
            </a:r>
          </a:p>
          <a:p>
            <a:pPr marL="0" indent="0">
              <a:buNone/>
            </a:pPr>
            <a:endParaRPr lang="it-IT" dirty="0" smtClean="0"/>
          </a:p>
          <a:p>
            <a:pPr marL="0" indent="0">
              <a:spcBef>
                <a:spcPts val="0"/>
              </a:spcBef>
              <a:buNone/>
            </a:pPr>
            <a:r>
              <a:rPr lang="it-IT" dirty="0" smtClean="0"/>
              <a:t>M: </a:t>
            </a:r>
            <a:r>
              <a:rPr lang="it-IT" dirty="0"/>
              <a:t>011 43 664 383 4994</a:t>
            </a:r>
          </a:p>
          <a:p>
            <a:pPr marL="0" indent="0">
              <a:spcBef>
                <a:spcPts val="0"/>
              </a:spcBef>
              <a:buNone/>
            </a:pPr>
            <a:r>
              <a:rPr lang="de-AT" dirty="0"/>
              <a:t>E</a:t>
            </a:r>
            <a:r>
              <a:rPr lang="de-AT" dirty="0" smtClean="0"/>
              <a:t>:   office@yt-ny.com</a:t>
            </a:r>
            <a:endParaRPr lang="de-AT" dirty="0"/>
          </a:p>
        </p:txBody>
      </p:sp>
      <p:pic>
        <p:nvPicPr>
          <p:cNvPr id="2050"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6532333" y="2204864"/>
            <a:ext cx="1914525" cy="159861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2159" y="5577816"/>
            <a:ext cx="839072" cy="1187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5"/>
          <p:cNvSpPr/>
          <p:nvPr/>
        </p:nvSpPr>
        <p:spPr>
          <a:xfrm>
            <a:off x="5940152" y="5052418"/>
            <a:ext cx="3329483" cy="923330"/>
          </a:xfrm>
          <a:prstGeom prst="rect">
            <a:avLst/>
          </a:prstGeom>
          <a:effectLst>
            <a:outerShdw blurRad="50800" dist="50800" dir="5400000" sx="14000" sy="14000" algn="ctr" rotWithShape="0">
              <a:srgbClr val="000000">
                <a:alpha val="43137"/>
              </a:srgbClr>
            </a:outerShdw>
          </a:effectLst>
        </p:spPr>
        <p:txBody>
          <a:bodyPr wrap="square">
            <a:spAutoFit/>
          </a:bodyPr>
          <a:lstStyle/>
          <a:p>
            <a:r>
              <a:rPr lang="de-AT" sz="3600" b="1" dirty="0">
                <a:solidFill>
                  <a:srgbClr val="00B0F0"/>
                </a:solidFill>
              </a:rPr>
              <a:t>www.yt-ny.com</a:t>
            </a:r>
          </a:p>
          <a:p>
            <a:endParaRPr lang="de-AT" dirty="0"/>
          </a:p>
        </p:txBody>
      </p:sp>
      <p:sp>
        <p:nvSpPr>
          <p:cNvPr id="8" name="Rechteck 7"/>
          <p:cNvSpPr/>
          <p:nvPr/>
        </p:nvSpPr>
        <p:spPr>
          <a:xfrm>
            <a:off x="1778" y="476672"/>
            <a:ext cx="9144000" cy="769441"/>
          </a:xfrm>
          <a:prstGeom prst="rect">
            <a:avLst/>
          </a:prstGeom>
        </p:spPr>
        <p:txBody>
          <a:bodyPr wrap="square">
            <a:spAutoFit/>
          </a:bodyPr>
          <a:lstStyle/>
          <a:p>
            <a:pPr algn="ctr"/>
            <a:r>
              <a:rPr lang="de-AT" sz="4400" b="1" dirty="0" err="1"/>
              <a:t>Thank</a:t>
            </a:r>
            <a:r>
              <a:rPr lang="de-AT" sz="4400" b="1" dirty="0"/>
              <a:t> </a:t>
            </a:r>
            <a:r>
              <a:rPr lang="de-AT" sz="4400" b="1" dirty="0" err="1"/>
              <a:t>you</a:t>
            </a:r>
            <a:r>
              <a:rPr lang="de-AT" sz="4400" b="1" dirty="0"/>
              <a:t>!</a:t>
            </a:r>
          </a:p>
        </p:txBody>
      </p:sp>
      <p:pic>
        <p:nvPicPr>
          <p:cNvPr id="12" name="Picture 3" descr="U:\Drucksorten Young Translations\Logo Young Translations\Nur YT Nam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5656857"/>
            <a:ext cx="4930775" cy="77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563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indent="0" algn="ctr">
              <a:buNone/>
            </a:pPr>
            <a:endParaRPr lang="de-AT" sz="4400" b="1" dirty="0" smtClean="0"/>
          </a:p>
          <a:p>
            <a:pPr marL="0" indent="0" algn="ctr">
              <a:buNone/>
            </a:pPr>
            <a:r>
              <a:rPr lang="de-AT" sz="4400" b="1" dirty="0" smtClean="0"/>
              <a:t>Personal </a:t>
            </a:r>
            <a:r>
              <a:rPr lang="de-AT" sz="4400" b="1" dirty="0" err="1" smtClean="0"/>
              <a:t>insurance</a:t>
            </a:r>
            <a:endParaRPr lang="de-AT" sz="4400" b="1" dirty="0"/>
          </a:p>
        </p:txBody>
      </p:sp>
    </p:spTree>
    <p:extLst>
      <p:ext uri="{BB962C8B-B14F-4D97-AF65-F5344CB8AC3E}">
        <p14:creationId xmlns:p14="http://schemas.microsoft.com/office/powerpoint/2010/main" val="1727467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5987008" cy="4525963"/>
          </a:xfrm>
        </p:spPr>
        <p:txBody>
          <a:bodyPr>
            <a:normAutofit fontScale="77500" lnSpcReduction="20000"/>
          </a:bodyPr>
          <a:lstStyle/>
          <a:p>
            <a:r>
              <a:rPr lang="en-US" dirty="0"/>
              <a:t>Social insurance (</a:t>
            </a:r>
            <a:r>
              <a:rPr lang="en-US" i="1" dirty="0" err="1"/>
              <a:t>Sozialversicherung</a:t>
            </a:r>
            <a:r>
              <a:rPr lang="en-US" dirty="0" smtClean="0"/>
              <a:t>): mandatory health</a:t>
            </a:r>
            <a:r>
              <a:rPr lang="en-US" dirty="0"/>
              <a:t>, pension and accident insurance </a:t>
            </a:r>
            <a:endParaRPr lang="en-US" dirty="0" smtClean="0"/>
          </a:p>
          <a:p>
            <a:r>
              <a:rPr lang="en-US" dirty="0" smtClean="0"/>
              <a:t>e-card</a:t>
            </a:r>
          </a:p>
          <a:p>
            <a:r>
              <a:rPr lang="en-US" dirty="0" smtClean="0"/>
              <a:t>Employees </a:t>
            </a:r>
            <a:r>
              <a:rPr lang="en-US" dirty="0"/>
              <a:t>are insured by their regional health insurance fund (e.g. Wiener </a:t>
            </a:r>
            <a:r>
              <a:rPr lang="en-US" dirty="0" err="1"/>
              <a:t>Gebietskrankenkasse</a:t>
            </a:r>
            <a:r>
              <a:rPr lang="en-US" dirty="0"/>
              <a:t>), public employees by the </a:t>
            </a:r>
            <a:r>
              <a:rPr lang="en-US" dirty="0" err="1"/>
              <a:t>BVA</a:t>
            </a:r>
            <a:r>
              <a:rPr lang="en-US" dirty="0"/>
              <a:t>, self-employed by the </a:t>
            </a:r>
            <a:r>
              <a:rPr lang="en-US" dirty="0" err="1"/>
              <a:t>SVA</a:t>
            </a:r>
            <a:r>
              <a:rPr lang="en-US" dirty="0"/>
              <a:t>.  </a:t>
            </a:r>
            <a:endParaRPr lang="en-US" dirty="0" smtClean="0"/>
          </a:p>
          <a:p>
            <a:r>
              <a:rPr lang="en-US" dirty="0" smtClean="0"/>
              <a:t>There </a:t>
            </a:r>
            <a:r>
              <a:rPr lang="en-US" dirty="0"/>
              <a:t>is also private health insurance. </a:t>
            </a:r>
            <a:r>
              <a:rPr lang="en-US" i="1" dirty="0" err="1"/>
              <a:t>Pflichtversicherung</a:t>
            </a:r>
            <a:r>
              <a:rPr lang="en-US" dirty="0"/>
              <a:t>, Austria, automatic </a:t>
            </a:r>
            <a:r>
              <a:rPr lang="en-US" dirty="0" smtClean="0"/>
              <a:t>mandatory public </a:t>
            </a:r>
            <a:r>
              <a:rPr lang="en-US" dirty="0"/>
              <a:t>insurance</a:t>
            </a:r>
            <a:endParaRPr lang="en-GB" dirty="0"/>
          </a:p>
          <a:p>
            <a:r>
              <a:rPr lang="en-US" i="1" dirty="0" err="1" smtClean="0"/>
              <a:t>Versicherungspflicht</a:t>
            </a:r>
            <a:r>
              <a:rPr lang="en-US" dirty="0" smtClean="0"/>
              <a:t> </a:t>
            </a:r>
            <a:r>
              <a:rPr lang="en-US" dirty="0"/>
              <a:t>Germany </a:t>
            </a:r>
            <a:r>
              <a:rPr lang="en-US" dirty="0" smtClean="0"/>
              <a:t>you choose </a:t>
            </a:r>
            <a:r>
              <a:rPr lang="en-US" dirty="0"/>
              <a:t>your own health insurance </a:t>
            </a:r>
            <a:r>
              <a:rPr lang="en-US" dirty="0" smtClean="0"/>
              <a:t>company.</a:t>
            </a:r>
          </a:p>
        </p:txBody>
      </p:sp>
      <p:sp>
        <p:nvSpPr>
          <p:cNvPr id="2" name="Titel 1"/>
          <p:cNvSpPr>
            <a:spLocks noGrp="1"/>
          </p:cNvSpPr>
          <p:nvPr>
            <p:ph type="title" idx="4294967295"/>
          </p:nvPr>
        </p:nvSpPr>
        <p:spPr>
          <a:xfrm>
            <a:off x="0" y="274638"/>
            <a:ext cx="8229600" cy="1143000"/>
          </a:xfrm>
        </p:spPr>
        <p:txBody>
          <a:bodyPr>
            <a:normAutofit fontScale="90000"/>
          </a:bodyPr>
          <a:lstStyle/>
          <a:p>
            <a:pPr lvl="0"/>
            <a:r>
              <a:rPr lang="en-US" b="1" dirty="0"/>
              <a:t>Social insurance (</a:t>
            </a:r>
            <a:r>
              <a:rPr lang="en-US" b="1" i="1" dirty="0" err="1"/>
              <a:t>Sozialversicherung</a:t>
            </a:r>
            <a:r>
              <a:rPr lang="en-US" b="1" dirty="0"/>
              <a:t>)</a:t>
            </a:r>
            <a:endParaRPr lang="en-GB" b="1" dirty="0"/>
          </a:p>
        </p:txBody>
      </p:sp>
      <p:pic>
        <p:nvPicPr>
          <p:cNvPr id="2050" name="Picture 2" descr="C:\Users\Trisha\Documents\_NY Nov 2014\ATA further education points\ATA conference\2014\Insurance presentation\versicherungen\meine Präsentation\e-ca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1532792"/>
            <a:ext cx="2967765" cy="2225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152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a:bodyPr>
          <a:lstStyle/>
          <a:p>
            <a:r>
              <a:rPr lang="en-US" b="1" dirty="0" smtClean="0"/>
              <a:t>Supplementary health </a:t>
            </a:r>
            <a:r>
              <a:rPr lang="en-US" b="1" dirty="0"/>
              <a:t>i</a:t>
            </a:r>
            <a:r>
              <a:rPr lang="en-US" b="1" dirty="0" smtClean="0"/>
              <a:t>nsurance </a:t>
            </a:r>
            <a:endParaRPr lang="en-GB" dirty="0"/>
          </a:p>
        </p:txBody>
      </p:sp>
      <p:sp>
        <p:nvSpPr>
          <p:cNvPr id="3" name="Inhaltsplatzhalter 2"/>
          <p:cNvSpPr>
            <a:spLocks noGrp="1"/>
          </p:cNvSpPr>
          <p:nvPr>
            <p:ph idx="1"/>
          </p:nvPr>
        </p:nvSpPr>
        <p:spPr>
          <a:xfrm>
            <a:off x="457200" y="1600201"/>
            <a:ext cx="8363272" cy="4493096"/>
          </a:xfrm>
        </p:spPr>
        <p:txBody>
          <a:bodyPr>
            <a:noAutofit/>
          </a:bodyPr>
          <a:lstStyle/>
          <a:p>
            <a:pPr marL="0" indent="0">
              <a:buNone/>
            </a:pPr>
            <a:endParaRPr lang="en-US" sz="2500" dirty="0" smtClean="0"/>
          </a:p>
          <a:p>
            <a:pPr marL="0" indent="0">
              <a:buNone/>
            </a:pPr>
            <a:r>
              <a:rPr lang="en-US" sz="2500" dirty="0" smtClean="0"/>
              <a:t>Supplementary packages - </a:t>
            </a:r>
            <a:r>
              <a:rPr lang="en-US" sz="2500" i="1" dirty="0" err="1" smtClean="0"/>
              <a:t>Zusatzversicherung</a:t>
            </a:r>
            <a:endParaRPr lang="en-US" sz="2500" dirty="0" smtClean="0"/>
          </a:p>
          <a:p>
            <a:pPr lvl="1">
              <a:buFont typeface="Arial" panose="020B0604020202020204" pitchFamily="34" charset="0"/>
              <a:buChar char="•"/>
            </a:pPr>
            <a:r>
              <a:rPr lang="en-US" sz="2500" dirty="0"/>
              <a:t>O</a:t>
            </a:r>
            <a:r>
              <a:rPr lang="en-US" sz="2500" dirty="0" smtClean="0"/>
              <a:t>utpatient </a:t>
            </a:r>
            <a:r>
              <a:rPr lang="en-US" sz="2500" dirty="0"/>
              <a:t>treatment </a:t>
            </a:r>
            <a:r>
              <a:rPr lang="en-US" sz="2500" dirty="0" smtClean="0"/>
              <a:t>- </a:t>
            </a:r>
            <a:r>
              <a:rPr lang="en-US" sz="2500" i="1" dirty="0" err="1" smtClean="0"/>
              <a:t>ambulante</a:t>
            </a:r>
            <a:r>
              <a:rPr lang="en-US" sz="2500" i="1" dirty="0" smtClean="0"/>
              <a:t> </a:t>
            </a:r>
            <a:r>
              <a:rPr lang="en-US" sz="2500" i="1" dirty="0" err="1" smtClean="0"/>
              <a:t>Behandlung</a:t>
            </a:r>
            <a:endParaRPr lang="en-US" sz="2500" i="1" dirty="0" smtClean="0"/>
          </a:p>
          <a:p>
            <a:pPr lvl="1">
              <a:buFont typeface="Arial" panose="020B0604020202020204" pitchFamily="34" charset="0"/>
              <a:buChar char="•"/>
            </a:pPr>
            <a:r>
              <a:rPr lang="en-US" sz="2500" dirty="0"/>
              <a:t>H</a:t>
            </a:r>
            <a:r>
              <a:rPr lang="en-US" sz="2500" dirty="0" smtClean="0"/>
              <a:t>ospital </a:t>
            </a:r>
            <a:r>
              <a:rPr lang="en-US" sz="2500" dirty="0"/>
              <a:t>supplementary insurance </a:t>
            </a:r>
            <a:r>
              <a:rPr lang="en-US" sz="2500" dirty="0" smtClean="0"/>
              <a:t>- </a:t>
            </a:r>
            <a:r>
              <a:rPr lang="en-US" sz="2500" i="1" dirty="0" err="1" smtClean="0"/>
              <a:t>Sonderklasse</a:t>
            </a:r>
            <a:r>
              <a:rPr lang="en-US" sz="2500" dirty="0" smtClean="0"/>
              <a:t> </a:t>
            </a:r>
          </a:p>
          <a:p>
            <a:pPr lvl="1">
              <a:buFont typeface="Arial" panose="020B0604020202020204" pitchFamily="34" charset="0"/>
              <a:buChar char="•"/>
            </a:pPr>
            <a:r>
              <a:rPr lang="en-US" sz="2500" dirty="0" smtClean="0"/>
              <a:t>Per diem allowance </a:t>
            </a:r>
            <a:r>
              <a:rPr lang="en-US" sz="2500" i="1" dirty="0" smtClean="0"/>
              <a:t>– </a:t>
            </a:r>
            <a:r>
              <a:rPr lang="en-US" sz="2500" i="1" dirty="0" err="1" smtClean="0"/>
              <a:t>Taggeldversicherung</a:t>
            </a:r>
            <a:endParaRPr lang="en-US" sz="2500" i="1" dirty="0" smtClean="0"/>
          </a:p>
          <a:p>
            <a:pPr lvl="1">
              <a:buFont typeface="Arial" panose="020B0604020202020204" pitchFamily="34" charset="0"/>
              <a:buChar char="•"/>
            </a:pPr>
            <a:r>
              <a:rPr lang="en-US" sz="2500" dirty="0" smtClean="0"/>
              <a:t>Long-term </a:t>
            </a:r>
            <a:r>
              <a:rPr lang="en-US" sz="2500" dirty="0"/>
              <a:t>care </a:t>
            </a:r>
            <a:r>
              <a:rPr lang="en-US" sz="2500" dirty="0" smtClean="0"/>
              <a:t>insurance - </a:t>
            </a:r>
            <a:r>
              <a:rPr lang="en-US" sz="2500" i="1" dirty="0" err="1" smtClean="0"/>
              <a:t>Pflegekrankenversicherung</a:t>
            </a:r>
            <a:r>
              <a:rPr lang="en-US" sz="2500" dirty="0" smtClean="0"/>
              <a:t> </a:t>
            </a:r>
          </a:p>
          <a:p>
            <a:endParaRPr lang="en-GB" sz="2000" dirty="0"/>
          </a:p>
        </p:txBody>
      </p:sp>
    </p:spTree>
    <p:extLst>
      <p:ext uri="{BB962C8B-B14F-4D97-AF65-F5344CB8AC3E}">
        <p14:creationId xmlns:p14="http://schemas.microsoft.com/office/powerpoint/2010/main" val="2172549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457200" lvl="1" indent="0">
              <a:buNone/>
            </a:pPr>
            <a:endParaRPr lang="en-US" sz="2500" dirty="0" smtClean="0"/>
          </a:p>
          <a:p>
            <a:pPr marL="457200" lvl="1" indent="0">
              <a:buNone/>
            </a:pPr>
            <a:r>
              <a:rPr lang="en-US" sz="2500" dirty="0" smtClean="0"/>
              <a:t>Travel </a:t>
            </a:r>
            <a:r>
              <a:rPr lang="en-US" sz="2500" dirty="0"/>
              <a:t>insurance </a:t>
            </a:r>
            <a:r>
              <a:rPr lang="en-US" sz="2500" i="1" dirty="0"/>
              <a:t>– </a:t>
            </a:r>
            <a:r>
              <a:rPr lang="en-US" sz="2500" i="1" dirty="0" err="1"/>
              <a:t>Auslandskranken</a:t>
            </a:r>
            <a:r>
              <a:rPr lang="en-US" sz="2500" i="1" dirty="0"/>
              <a:t>- / </a:t>
            </a:r>
            <a:r>
              <a:rPr lang="en-US" sz="2500" i="1" dirty="0" err="1"/>
              <a:t>Reiseversicherung</a:t>
            </a:r>
            <a:endParaRPr lang="en-US" sz="2500" dirty="0"/>
          </a:p>
          <a:p>
            <a:pPr lvl="2"/>
            <a:r>
              <a:rPr lang="en-US" sz="2500" dirty="0"/>
              <a:t>Patient transport insurance </a:t>
            </a:r>
            <a:r>
              <a:rPr lang="en-US" sz="2200" i="1" dirty="0" err="1"/>
              <a:t>Rückholtransportversicherung</a:t>
            </a:r>
            <a:r>
              <a:rPr lang="en-US" sz="2500" dirty="0"/>
              <a:t>  </a:t>
            </a:r>
          </a:p>
          <a:p>
            <a:pPr lvl="2"/>
            <a:r>
              <a:rPr lang="en-US" sz="2500" dirty="0"/>
              <a:t>Travel cancellation insurance </a:t>
            </a:r>
            <a:r>
              <a:rPr lang="en-US" sz="2500" i="1" dirty="0" err="1"/>
              <a:t>Reiserücktritts-kostenversicherung</a:t>
            </a:r>
            <a:endParaRPr lang="en-US" sz="2500" i="1" dirty="0"/>
          </a:p>
          <a:p>
            <a:pPr lvl="2"/>
            <a:r>
              <a:rPr lang="en-US" sz="2500" dirty="0"/>
              <a:t>Luggage insurance </a:t>
            </a:r>
            <a:r>
              <a:rPr lang="en-US" sz="2500" i="1" dirty="0" err="1"/>
              <a:t>Gepäckversicherung</a:t>
            </a:r>
            <a:endParaRPr lang="en-GB" sz="2500" dirty="0"/>
          </a:p>
          <a:p>
            <a:endParaRPr lang="de-AT" dirty="0"/>
          </a:p>
        </p:txBody>
      </p:sp>
      <p:sp>
        <p:nvSpPr>
          <p:cNvPr id="3" name="Rechteck 2"/>
          <p:cNvSpPr/>
          <p:nvPr/>
        </p:nvSpPr>
        <p:spPr>
          <a:xfrm>
            <a:off x="-194118" y="476672"/>
            <a:ext cx="9721079" cy="769441"/>
          </a:xfrm>
          <a:prstGeom prst="rect">
            <a:avLst/>
          </a:prstGeom>
        </p:spPr>
        <p:txBody>
          <a:bodyPr wrap="square">
            <a:spAutoFit/>
          </a:bodyPr>
          <a:lstStyle/>
          <a:p>
            <a:pPr algn="ctr"/>
            <a:r>
              <a:rPr lang="en-US" sz="4400" b="1" dirty="0"/>
              <a:t>Travel </a:t>
            </a:r>
            <a:r>
              <a:rPr lang="en-US" sz="4400" b="1" dirty="0" smtClean="0"/>
              <a:t>insurance</a:t>
            </a:r>
            <a:endParaRPr lang="de-AT" sz="4400" b="1" dirty="0"/>
          </a:p>
        </p:txBody>
      </p:sp>
    </p:spTree>
    <p:extLst>
      <p:ext uri="{BB962C8B-B14F-4D97-AF65-F5344CB8AC3E}">
        <p14:creationId xmlns:p14="http://schemas.microsoft.com/office/powerpoint/2010/main" val="129236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57200" y="274638"/>
            <a:ext cx="8229600" cy="1143000"/>
          </a:xfrm>
        </p:spPr>
        <p:txBody>
          <a:bodyPr>
            <a:normAutofit/>
          </a:bodyPr>
          <a:lstStyle/>
          <a:p>
            <a:r>
              <a:rPr lang="en-US" b="1" dirty="0" smtClean="0"/>
              <a:t>Accident </a:t>
            </a:r>
            <a:r>
              <a:rPr lang="en-US" b="1" dirty="0"/>
              <a:t>insurance</a:t>
            </a:r>
            <a:endParaRPr lang="en-GB" b="1" dirty="0"/>
          </a:p>
        </p:txBody>
      </p:sp>
      <p:sp>
        <p:nvSpPr>
          <p:cNvPr id="3" name="Inhaltsplatzhalter 2"/>
          <p:cNvSpPr>
            <a:spLocks noGrp="1"/>
          </p:cNvSpPr>
          <p:nvPr>
            <p:ph idx="1"/>
          </p:nvPr>
        </p:nvSpPr>
        <p:spPr/>
        <p:txBody>
          <a:bodyPr>
            <a:normAutofit fontScale="85000" lnSpcReduction="20000"/>
          </a:bodyPr>
          <a:lstStyle/>
          <a:p>
            <a:r>
              <a:rPr lang="en-US" sz="2900" dirty="0"/>
              <a:t>Accident insurance (</a:t>
            </a:r>
            <a:r>
              <a:rPr lang="en-US" sz="2900" i="1" dirty="0" err="1"/>
              <a:t>Unfallversicherung</a:t>
            </a:r>
            <a:r>
              <a:rPr lang="en-US" sz="2900" dirty="0"/>
              <a:t>) pays the expenses of rescue, emergency treatment and follow-up treatment, </a:t>
            </a:r>
            <a:r>
              <a:rPr lang="en-US" sz="2900" dirty="0" smtClean="0"/>
              <a:t> </a:t>
            </a:r>
            <a:r>
              <a:rPr lang="en-US" sz="2900" dirty="0"/>
              <a:t>in the case of an accident such as drowning, burns, losing a leg </a:t>
            </a:r>
            <a:r>
              <a:rPr lang="en-US" sz="2900" dirty="0" smtClean="0"/>
              <a:t>and so on.</a:t>
            </a:r>
            <a:endParaRPr lang="en-US" sz="2900" dirty="0"/>
          </a:p>
          <a:p>
            <a:r>
              <a:rPr lang="en-US" sz="2900" dirty="0" smtClean="0"/>
              <a:t>The insured </a:t>
            </a:r>
            <a:r>
              <a:rPr lang="en-US" sz="2900" dirty="0"/>
              <a:t>amount (</a:t>
            </a:r>
            <a:r>
              <a:rPr lang="en-US" sz="2900" i="1" dirty="0" err="1"/>
              <a:t>Versicherungssumme</a:t>
            </a:r>
            <a:r>
              <a:rPr lang="en-US" sz="2900" dirty="0"/>
              <a:t>) is agreed in advance. </a:t>
            </a:r>
            <a:endParaRPr lang="en-US" sz="2900" dirty="0" smtClean="0"/>
          </a:p>
          <a:p>
            <a:r>
              <a:rPr lang="en-US" sz="2900" dirty="0" smtClean="0"/>
              <a:t>Concepts concerning </a:t>
            </a:r>
            <a:r>
              <a:rPr lang="en-US" sz="2900" dirty="0"/>
              <a:t>benefits (</a:t>
            </a:r>
            <a:r>
              <a:rPr lang="en-US" sz="2900" i="1" dirty="0" err="1" smtClean="0"/>
              <a:t>Versicherungsleistungen</a:t>
            </a:r>
            <a:r>
              <a:rPr lang="en-US" sz="2900" dirty="0" smtClean="0"/>
              <a:t>)</a:t>
            </a:r>
            <a:r>
              <a:rPr lang="de-AT" sz="2900" dirty="0" smtClean="0"/>
              <a:t>:</a:t>
            </a:r>
            <a:endParaRPr lang="en-GB" sz="2900" dirty="0"/>
          </a:p>
          <a:p>
            <a:pPr lvl="1">
              <a:buFont typeface="Courier New" panose="02070309020205020404" pitchFamily="49" charset="0"/>
              <a:buChar char="o"/>
            </a:pPr>
            <a:r>
              <a:rPr lang="en-US" sz="2900" dirty="0" smtClean="0"/>
              <a:t>Degree of disability - </a:t>
            </a:r>
            <a:r>
              <a:rPr lang="en-US" sz="2900" i="1" dirty="0" err="1" smtClean="0"/>
              <a:t>Invaliditätsgrad</a:t>
            </a:r>
            <a:endParaRPr lang="en-US" sz="2900" dirty="0" smtClean="0"/>
          </a:p>
          <a:p>
            <a:pPr lvl="1">
              <a:buFont typeface="Courier New" panose="02070309020205020404" pitchFamily="49" charset="0"/>
              <a:buChar char="o"/>
            </a:pPr>
            <a:r>
              <a:rPr lang="en-US" sz="2900" dirty="0" smtClean="0"/>
              <a:t>Death: beneficiary - </a:t>
            </a:r>
            <a:r>
              <a:rPr lang="en-US" sz="2900" i="1" dirty="0" err="1" smtClean="0"/>
              <a:t>Bezugsberechtigter</a:t>
            </a:r>
            <a:endParaRPr lang="en-GB" sz="2900" i="1" dirty="0"/>
          </a:p>
          <a:p>
            <a:pPr lvl="1">
              <a:buFont typeface="Courier New" panose="02070309020205020404" pitchFamily="49" charset="0"/>
              <a:buChar char="o"/>
            </a:pPr>
            <a:r>
              <a:rPr lang="en-US" sz="2900" dirty="0"/>
              <a:t>Accident costs </a:t>
            </a:r>
            <a:r>
              <a:rPr lang="en-US" sz="2900" dirty="0" smtClean="0"/>
              <a:t>–</a:t>
            </a:r>
            <a:r>
              <a:rPr lang="en-US" sz="2900" i="1" dirty="0" err="1" smtClean="0"/>
              <a:t>Unfallkosten</a:t>
            </a:r>
            <a:endParaRPr lang="en-US" sz="2900" i="1" dirty="0" smtClean="0"/>
          </a:p>
          <a:p>
            <a:pPr lvl="1">
              <a:buFont typeface="Courier New" panose="02070309020205020404" pitchFamily="49" charset="0"/>
              <a:buChar char="o"/>
            </a:pPr>
            <a:r>
              <a:rPr lang="en-US" sz="2900" dirty="0" smtClean="0"/>
              <a:t>Daily </a:t>
            </a:r>
            <a:r>
              <a:rPr lang="en-US" sz="2900" dirty="0"/>
              <a:t>allowances </a:t>
            </a:r>
            <a:r>
              <a:rPr lang="en-US" sz="2900" i="1" dirty="0" err="1" smtClean="0"/>
              <a:t>Taggeld</a:t>
            </a:r>
            <a:r>
              <a:rPr lang="en-US" sz="2900" dirty="0" smtClean="0"/>
              <a:t>– </a:t>
            </a:r>
            <a:r>
              <a:rPr lang="en-US" sz="2900" dirty="0"/>
              <a:t>up to a </a:t>
            </a:r>
            <a:r>
              <a:rPr lang="en-US" sz="2900" dirty="0" smtClean="0"/>
              <a:t>year</a:t>
            </a:r>
            <a:endParaRPr lang="en-GB" sz="2900" dirty="0"/>
          </a:p>
          <a:p>
            <a:pPr lvl="1">
              <a:buFont typeface="Courier New" panose="02070309020205020404" pitchFamily="49" charset="0"/>
              <a:buChar char="o"/>
            </a:pPr>
            <a:r>
              <a:rPr lang="en-US" sz="2900" dirty="0"/>
              <a:t>Hospital per diems are paid while </a:t>
            </a:r>
            <a:r>
              <a:rPr lang="en-US" sz="2900" dirty="0" smtClean="0"/>
              <a:t>in the hospital</a:t>
            </a:r>
            <a:endParaRPr lang="en-GB" dirty="0"/>
          </a:p>
          <a:p>
            <a:endParaRPr lang="en-GB" dirty="0"/>
          </a:p>
        </p:txBody>
      </p:sp>
    </p:spTree>
    <p:extLst>
      <p:ext uri="{BB962C8B-B14F-4D97-AF65-F5344CB8AC3E}">
        <p14:creationId xmlns:p14="http://schemas.microsoft.com/office/powerpoint/2010/main" val="254105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395536" y="260648"/>
            <a:ext cx="8229600" cy="1143000"/>
          </a:xfrm>
        </p:spPr>
        <p:txBody>
          <a:bodyPr>
            <a:normAutofit/>
          </a:bodyPr>
          <a:lstStyle/>
          <a:p>
            <a:r>
              <a:rPr lang="en-US" b="1" dirty="0" smtClean="0"/>
              <a:t>Life insurance</a:t>
            </a:r>
            <a:endParaRPr lang="en-GB" b="1" dirty="0"/>
          </a:p>
        </p:txBody>
      </p:sp>
      <p:sp>
        <p:nvSpPr>
          <p:cNvPr id="3" name="Inhaltsplatzhalter 2"/>
          <p:cNvSpPr>
            <a:spLocks noGrp="1"/>
          </p:cNvSpPr>
          <p:nvPr>
            <p:ph idx="1"/>
          </p:nvPr>
        </p:nvSpPr>
        <p:spPr>
          <a:xfrm>
            <a:off x="457200" y="1600200"/>
            <a:ext cx="8229600" cy="4853135"/>
          </a:xfrm>
        </p:spPr>
        <p:txBody>
          <a:bodyPr>
            <a:normAutofit/>
          </a:bodyPr>
          <a:lstStyle/>
          <a:p>
            <a:endParaRPr lang="en-US" sz="2500" dirty="0" smtClean="0"/>
          </a:p>
          <a:p>
            <a:r>
              <a:rPr lang="en-US" sz="2500" dirty="0" smtClean="0"/>
              <a:t>Life </a:t>
            </a:r>
            <a:r>
              <a:rPr lang="en-US" sz="2500" dirty="0"/>
              <a:t>insurance (</a:t>
            </a:r>
            <a:r>
              <a:rPr lang="en-US" sz="2500" i="1" dirty="0" err="1"/>
              <a:t>Ablebensversicherung</a:t>
            </a:r>
            <a:r>
              <a:rPr lang="en-US" sz="2500" i="1" dirty="0"/>
              <a:t>, </a:t>
            </a:r>
            <a:r>
              <a:rPr lang="en-US" sz="2500" i="1" dirty="0" err="1"/>
              <a:t>Lebensversicherung</a:t>
            </a:r>
            <a:r>
              <a:rPr lang="en-US" sz="2500" i="1" dirty="0"/>
              <a:t>) </a:t>
            </a:r>
            <a:r>
              <a:rPr lang="en-US" sz="2500" dirty="0" smtClean="0"/>
              <a:t>protects </a:t>
            </a:r>
            <a:r>
              <a:rPr lang="en-US" sz="2500" dirty="0"/>
              <a:t>the family </a:t>
            </a:r>
            <a:r>
              <a:rPr lang="en-US" sz="2500" dirty="0" smtClean="0"/>
              <a:t>if insured dies.</a:t>
            </a:r>
          </a:p>
          <a:p>
            <a:endParaRPr lang="en-US" dirty="0"/>
          </a:p>
          <a:p>
            <a:endParaRPr lang="en-US" dirty="0" smtClean="0"/>
          </a:p>
        </p:txBody>
      </p:sp>
    </p:spTree>
    <p:extLst>
      <p:ext uri="{BB962C8B-B14F-4D97-AF65-F5344CB8AC3E}">
        <p14:creationId xmlns:p14="http://schemas.microsoft.com/office/powerpoint/2010/main" val="1193958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te">
  <a:themeElements>
    <a:clrScheme name="Benutzerdefiniert 3">
      <a:dk1>
        <a:sysClr val="windowText" lastClr="000000"/>
      </a:dk1>
      <a:lt1>
        <a:sysClr val="window" lastClr="FFFFFF"/>
      </a:lt1>
      <a:dk2>
        <a:srgbClr val="455F51"/>
      </a:dk2>
      <a:lt2>
        <a:srgbClr val="E3DED1"/>
      </a:lt2>
      <a:accent1>
        <a:srgbClr val="549E39"/>
      </a:accent1>
      <a:accent2>
        <a:srgbClr val="0CADE0"/>
      </a:accent2>
      <a:accent3>
        <a:srgbClr val="46CBF5"/>
      </a:accent3>
      <a:accent4>
        <a:srgbClr val="029676"/>
      </a:accent4>
      <a:accent5>
        <a:srgbClr val="4AB5C4"/>
      </a:accent5>
      <a:accent6>
        <a:srgbClr val="0989B1"/>
      </a:accent6>
      <a:hlink>
        <a:srgbClr val="6B9F25"/>
      </a:hlink>
      <a:folHlink>
        <a:srgbClr val="BA6906"/>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1730</Words>
  <Application>Microsoft Office PowerPoint</Application>
  <PresentationFormat>Bildschirmpräsentation (4:3)</PresentationFormat>
  <Paragraphs>223</Paragraphs>
  <Slides>30</Slides>
  <Notes>28</Notes>
  <HiddenSlides>0</HiddenSlides>
  <MMClips>0</MMClips>
  <ScaleCrop>false</ScaleCrop>
  <HeadingPairs>
    <vt:vector size="4" baseType="variant">
      <vt:variant>
        <vt:lpstr>Design</vt:lpstr>
      </vt:variant>
      <vt:variant>
        <vt:i4>2</vt:i4>
      </vt:variant>
      <vt:variant>
        <vt:lpstr>Folientitel</vt:lpstr>
      </vt:variant>
      <vt:variant>
        <vt:i4>30</vt:i4>
      </vt:variant>
    </vt:vector>
  </HeadingPairs>
  <TitlesOfParts>
    <vt:vector size="32" baseType="lpstr">
      <vt:lpstr>Larissa</vt:lpstr>
      <vt:lpstr>Facette</vt:lpstr>
      <vt:lpstr>INSIGHTS INTO THE AUSTRIAN INSURANCE INDUSTRY </vt:lpstr>
      <vt:lpstr> General Market Information </vt:lpstr>
      <vt:lpstr>Austrian insurance products</vt:lpstr>
      <vt:lpstr>PowerPoint-Präsentation</vt:lpstr>
      <vt:lpstr>Social insurance (Sozialversicherung)</vt:lpstr>
      <vt:lpstr>Supplementary health insurance </vt:lpstr>
      <vt:lpstr>PowerPoint-Präsentation</vt:lpstr>
      <vt:lpstr>Accident insurance</vt:lpstr>
      <vt:lpstr>Life insurance</vt:lpstr>
      <vt:lpstr>PowerPoint-Präsentation</vt:lpstr>
      <vt:lpstr> Old-age insurance </vt:lpstr>
      <vt:lpstr> Old-age insurance </vt:lpstr>
      <vt:lpstr> Old-age insurance </vt:lpstr>
      <vt:lpstr>Concepts in life insurance</vt:lpstr>
      <vt:lpstr>Concepts in life insurance</vt:lpstr>
      <vt:lpstr>PowerPoint-Präsentation</vt:lpstr>
      <vt:lpstr>  Property insurance:  Renters’ and homeowners’ insurance  </vt:lpstr>
      <vt:lpstr> Renters’ and homeowners’ insurance </vt:lpstr>
      <vt:lpstr> Renters’ and homeowners’ insurance </vt:lpstr>
      <vt:lpstr> Asset  insurance: Liability insurance </vt:lpstr>
      <vt:lpstr>Motor vehicle insurance</vt:lpstr>
      <vt:lpstr>Motor vehicle insurance</vt:lpstr>
      <vt:lpstr>Legal expenses insurance (Rechtsschutzversicherung)</vt:lpstr>
      <vt:lpstr>Insurance for companies</vt:lpstr>
      <vt:lpstr> Insurance for companies </vt:lpstr>
      <vt:lpstr>Business operations liability coverage (Betriebshaftpflichtversicherung)</vt:lpstr>
      <vt:lpstr> Transport insurance </vt:lpstr>
      <vt:lpstr>Technical insurance</vt:lpstr>
      <vt:lpstr>Reinsurance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INSIGHTS INTO THE AUSTRIAN INSURANCE INDUSTRY Trisha Kovacic-Young Young Translations LLC, Vienna, Austria</dc:title>
  <dc:creator>Trisha Kovacic-Young</dc:creator>
  <cp:lastModifiedBy>Trisha Kovacic-Young</cp:lastModifiedBy>
  <cp:revision>146</cp:revision>
  <cp:lastPrinted>2014-10-27T17:06:40Z</cp:lastPrinted>
  <dcterms:created xsi:type="dcterms:W3CDTF">2014-09-07T22:45:29Z</dcterms:created>
  <dcterms:modified xsi:type="dcterms:W3CDTF">2014-11-11T04:22:53Z</dcterms:modified>
</cp:coreProperties>
</file>