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312" r:id="rId3"/>
    <p:sldId id="313" r:id="rId4"/>
    <p:sldId id="291" r:id="rId5"/>
    <p:sldId id="307" r:id="rId6"/>
    <p:sldId id="292" r:id="rId7"/>
    <p:sldId id="314" r:id="rId8"/>
    <p:sldId id="315" r:id="rId9"/>
    <p:sldId id="293" r:id="rId10"/>
    <p:sldId id="337" r:id="rId11"/>
    <p:sldId id="316" r:id="rId12"/>
    <p:sldId id="318" r:id="rId13"/>
    <p:sldId id="334" r:id="rId14"/>
    <p:sldId id="333" r:id="rId15"/>
    <p:sldId id="339" r:id="rId16"/>
    <p:sldId id="294" r:id="rId17"/>
    <p:sldId id="295" r:id="rId18"/>
    <p:sldId id="340" r:id="rId19"/>
    <p:sldId id="319" r:id="rId20"/>
    <p:sldId id="283" r:id="rId21"/>
    <p:sldId id="336" r:id="rId22"/>
    <p:sldId id="343" r:id="rId23"/>
    <p:sldId id="284" r:id="rId24"/>
    <p:sldId id="322" r:id="rId25"/>
    <p:sldId id="324" r:id="rId26"/>
    <p:sldId id="325" r:id="rId27"/>
    <p:sldId id="326" r:id="rId28"/>
    <p:sldId id="327" r:id="rId29"/>
    <p:sldId id="328" r:id="rId30"/>
    <p:sldId id="329" r:id="rId31"/>
    <p:sldId id="341" r:id="rId32"/>
    <p:sldId id="296" r:id="rId33"/>
    <p:sldId id="309" r:id="rId34"/>
    <p:sldId id="297" r:id="rId35"/>
    <p:sldId id="310" r:id="rId36"/>
    <p:sldId id="299" r:id="rId37"/>
    <p:sldId id="301" r:id="rId38"/>
    <p:sldId id="298" r:id="rId39"/>
    <p:sldId id="342" r:id="rId40"/>
    <p:sldId id="300" r:id="rId41"/>
    <p:sldId id="335" r:id="rId42"/>
    <p:sldId id="306" r:id="rId43"/>
    <p:sldId id="302" r:id="rId44"/>
    <p:sldId id="308" r:id="rId45"/>
    <p:sldId id="330" r:id="rId46"/>
    <p:sldId id="290" r:id="rId47"/>
    <p:sldId id="303" r:id="rId48"/>
    <p:sldId id="344" r:id="rId49"/>
    <p:sldId id="345" r:id="rId50"/>
    <p:sldId id="347" r:id="rId51"/>
    <p:sldId id="348" r:id="rId52"/>
    <p:sldId id="351" r:id="rId53"/>
    <p:sldId id="349" r:id="rId54"/>
    <p:sldId id="350" r:id="rId55"/>
    <p:sldId id="305" r:id="rId5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initials="SDS" lastIdx="12" clrIdx="0">
    <p:extLst>
      <p:ext uri="{19B8F6BF-5375-455C-9EA6-DF929625EA0E}">
        <p15:presenceInfo xmlns:p15="http://schemas.microsoft.com/office/powerpoint/2012/main" userId="Stepha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69157" autoAdjust="0"/>
  </p:normalViewPr>
  <p:slideViewPr>
    <p:cSldViewPr showGuides="1">
      <p:cViewPr varScale="1">
        <p:scale>
          <a:sx n="87" d="100"/>
          <a:sy n="87" d="100"/>
        </p:scale>
        <p:origin x="1350" y="96"/>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10/31/2018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10/31/2018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a:p>
        </p:txBody>
      </p:sp>
    </p:spTree>
    <p:extLst>
      <p:ext uri="{BB962C8B-B14F-4D97-AF65-F5344CB8AC3E}">
        <p14:creationId xmlns:p14="http://schemas.microsoft.com/office/powerpoint/2010/main" val="361960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10</a:t>
            </a:fld>
            <a:endParaRPr lang="en-US"/>
          </a:p>
        </p:txBody>
      </p:sp>
    </p:spTree>
    <p:extLst>
      <p:ext uri="{BB962C8B-B14F-4D97-AF65-F5344CB8AC3E}">
        <p14:creationId xmlns:p14="http://schemas.microsoft.com/office/powerpoint/2010/main" val="287703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11</a:t>
            </a:fld>
            <a:endParaRPr lang="en-US"/>
          </a:p>
        </p:txBody>
      </p:sp>
    </p:spTree>
    <p:extLst>
      <p:ext uri="{BB962C8B-B14F-4D97-AF65-F5344CB8AC3E}">
        <p14:creationId xmlns:p14="http://schemas.microsoft.com/office/powerpoint/2010/main" val="318748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12</a:t>
            </a:fld>
            <a:endParaRPr lang="en-US"/>
          </a:p>
        </p:txBody>
      </p:sp>
    </p:spTree>
    <p:extLst>
      <p:ext uri="{BB962C8B-B14F-4D97-AF65-F5344CB8AC3E}">
        <p14:creationId xmlns:p14="http://schemas.microsoft.com/office/powerpoint/2010/main" val="312387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a:p>
        </p:txBody>
      </p:sp>
    </p:spTree>
    <p:extLst>
      <p:ext uri="{BB962C8B-B14F-4D97-AF65-F5344CB8AC3E}">
        <p14:creationId xmlns:p14="http://schemas.microsoft.com/office/powerpoint/2010/main" val="300785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a:p>
        </p:txBody>
      </p:sp>
    </p:spTree>
    <p:extLst>
      <p:ext uri="{BB962C8B-B14F-4D97-AF65-F5344CB8AC3E}">
        <p14:creationId xmlns:p14="http://schemas.microsoft.com/office/powerpoint/2010/main" val="175365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15</a:t>
            </a:fld>
            <a:endParaRPr lang="en-US"/>
          </a:p>
        </p:txBody>
      </p:sp>
    </p:spTree>
    <p:extLst>
      <p:ext uri="{BB962C8B-B14F-4D97-AF65-F5344CB8AC3E}">
        <p14:creationId xmlns:p14="http://schemas.microsoft.com/office/powerpoint/2010/main" val="118244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16</a:t>
            </a:fld>
            <a:endParaRPr lang="en-US"/>
          </a:p>
        </p:txBody>
      </p:sp>
    </p:spTree>
    <p:extLst>
      <p:ext uri="{BB962C8B-B14F-4D97-AF65-F5344CB8AC3E}">
        <p14:creationId xmlns:p14="http://schemas.microsoft.com/office/powerpoint/2010/main" val="193971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17</a:t>
            </a:fld>
            <a:endParaRPr lang="en-US"/>
          </a:p>
        </p:txBody>
      </p:sp>
    </p:spTree>
    <p:extLst>
      <p:ext uri="{BB962C8B-B14F-4D97-AF65-F5344CB8AC3E}">
        <p14:creationId xmlns:p14="http://schemas.microsoft.com/office/powerpoint/2010/main" val="1007213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18</a:t>
            </a:fld>
            <a:endParaRPr lang="en-US"/>
          </a:p>
        </p:txBody>
      </p:sp>
    </p:spTree>
    <p:extLst>
      <p:ext uri="{BB962C8B-B14F-4D97-AF65-F5344CB8AC3E}">
        <p14:creationId xmlns:p14="http://schemas.microsoft.com/office/powerpoint/2010/main" val="72013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19</a:t>
            </a:fld>
            <a:endParaRPr lang="en-US"/>
          </a:p>
        </p:txBody>
      </p:sp>
    </p:spTree>
    <p:extLst>
      <p:ext uri="{BB962C8B-B14F-4D97-AF65-F5344CB8AC3E}">
        <p14:creationId xmlns:p14="http://schemas.microsoft.com/office/powerpoint/2010/main" val="24858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2</a:t>
            </a:fld>
            <a:endParaRPr lang="en-US"/>
          </a:p>
        </p:txBody>
      </p:sp>
    </p:spTree>
    <p:extLst>
      <p:ext uri="{BB962C8B-B14F-4D97-AF65-F5344CB8AC3E}">
        <p14:creationId xmlns:p14="http://schemas.microsoft.com/office/powerpoint/2010/main" val="4209157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20</a:t>
            </a:fld>
            <a:endParaRPr lang="en-US"/>
          </a:p>
        </p:txBody>
      </p:sp>
    </p:spTree>
    <p:extLst>
      <p:ext uri="{BB962C8B-B14F-4D97-AF65-F5344CB8AC3E}">
        <p14:creationId xmlns:p14="http://schemas.microsoft.com/office/powerpoint/2010/main" val="1309973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21</a:t>
            </a:fld>
            <a:endParaRPr lang="en-US"/>
          </a:p>
        </p:txBody>
      </p:sp>
    </p:spTree>
    <p:extLst>
      <p:ext uri="{BB962C8B-B14F-4D97-AF65-F5344CB8AC3E}">
        <p14:creationId xmlns:p14="http://schemas.microsoft.com/office/powerpoint/2010/main" val="144659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22</a:t>
            </a:fld>
            <a:endParaRPr lang="en-US"/>
          </a:p>
        </p:txBody>
      </p:sp>
    </p:spTree>
    <p:extLst>
      <p:ext uri="{BB962C8B-B14F-4D97-AF65-F5344CB8AC3E}">
        <p14:creationId xmlns:p14="http://schemas.microsoft.com/office/powerpoint/2010/main" val="84385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23</a:t>
            </a:fld>
            <a:endParaRPr lang="en-US"/>
          </a:p>
        </p:txBody>
      </p:sp>
    </p:spTree>
    <p:extLst>
      <p:ext uri="{BB962C8B-B14F-4D97-AF65-F5344CB8AC3E}">
        <p14:creationId xmlns:p14="http://schemas.microsoft.com/office/powerpoint/2010/main" val="46329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CNIL anonymizes more than Google Analytics and WordPress IP address anonymization functions</a:t>
            </a:r>
          </a:p>
          <a:p>
            <a:r>
              <a:rPr lang="en-US" noProof="0" dirty="0"/>
              <a:t>Google Analytics alternative solution for the French market: </a:t>
            </a:r>
            <a:r>
              <a:rPr lang="en-US" noProof="0" dirty="0" err="1"/>
              <a:t>Matomo</a:t>
            </a:r>
            <a:r>
              <a:rPr lang="en-US" noProof="0" dirty="0"/>
              <a:t> (formerly </a:t>
            </a:r>
            <a:r>
              <a:rPr lang="en-US" noProof="0" dirty="0" err="1"/>
              <a:t>Piwik</a:t>
            </a:r>
            <a:r>
              <a:rPr lang="en-US" noProof="0" dirty="0"/>
              <a:t>)</a:t>
            </a:r>
          </a:p>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24</a:t>
            </a:fld>
            <a:endParaRPr lang="en-US"/>
          </a:p>
        </p:txBody>
      </p:sp>
    </p:spTree>
    <p:extLst>
      <p:ext uri="{BB962C8B-B14F-4D97-AF65-F5344CB8AC3E}">
        <p14:creationId xmlns:p14="http://schemas.microsoft.com/office/powerpoint/2010/main" val="4199325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25</a:t>
            </a:fld>
            <a:endParaRPr lang="en-US"/>
          </a:p>
        </p:txBody>
      </p:sp>
    </p:spTree>
    <p:extLst>
      <p:ext uri="{BB962C8B-B14F-4D97-AF65-F5344CB8AC3E}">
        <p14:creationId xmlns:p14="http://schemas.microsoft.com/office/powerpoint/2010/main" val="749352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26</a:t>
            </a:fld>
            <a:endParaRPr lang="en-US"/>
          </a:p>
        </p:txBody>
      </p:sp>
    </p:spTree>
    <p:extLst>
      <p:ext uri="{BB962C8B-B14F-4D97-AF65-F5344CB8AC3E}">
        <p14:creationId xmlns:p14="http://schemas.microsoft.com/office/powerpoint/2010/main" val="320162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27</a:t>
            </a:fld>
            <a:endParaRPr lang="en-US"/>
          </a:p>
        </p:txBody>
      </p:sp>
    </p:spTree>
    <p:extLst>
      <p:ext uri="{BB962C8B-B14F-4D97-AF65-F5344CB8AC3E}">
        <p14:creationId xmlns:p14="http://schemas.microsoft.com/office/powerpoint/2010/main" val="2789333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28</a:t>
            </a:fld>
            <a:endParaRPr lang="en-US"/>
          </a:p>
        </p:txBody>
      </p:sp>
    </p:spTree>
    <p:extLst>
      <p:ext uri="{BB962C8B-B14F-4D97-AF65-F5344CB8AC3E}">
        <p14:creationId xmlns:p14="http://schemas.microsoft.com/office/powerpoint/2010/main" val="905658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29</a:t>
            </a:fld>
            <a:endParaRPr lang="en-US"/>
          </a:p>
        </p:txBody>
      </p:sp>
    </p:spTree>
    <p:extLst>
      <p:ext uri="{BB962C8B-B14F-4D97-AF65-F5344CB8AC3E}">
        <p14:creationId xmlns:p14="http://schemas.microsoft.com/office/powerpoint/2010/main" val="265257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3</a:t>
            </a:fld>
            <a:endParaRPr lang="en-US"/>
          </a:p>
        </p:txBody>
      </p:sp>
    </p:spTree>
    <p:extLst>
      <p:ext uri="{BB962C8B-B14F-4D97-AF65-F5344CB8AC3E}">
        <p14:creationId xmlns:p14="http://schemas.microsoft.com/office/powerpoint/2010/main" val="1153952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30</a:t>
            </a:fld>
            <a:endParaRPr lang="en-US"/>
          </a:p>
        </p:txBody>
      </p:sp>
    </p:spTree>
    <p:extLst>
      <p:ext uri="{BB962C8B-B14F-4D97-AF65-F5344CB8AC3E}">
        <p14:creationId xmlns:p14="http://schemas.microsoft.com/office/powerpoint/2010/main" val="7056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31</a:t>
            </a:fld>
            <a:endParaRPr lang="en-US"/>
          </a:p>
        </p:txBody>
      </p:sp>
    </p:spTree>
    <p:extLst>
      <p:ext uri="{BB962C8B-B14F-4D97-AF65-F5344CB8AC3E}">
        <p14:creationId xmlns:p14="http://schemas.microsoft.com/office/powerpoint/2010/main" val="1465696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6BB98AFB-CB0D-4DFE-87B9-B4B0D0DE73CD}" type="slidenum">
              <a:rPr lang="en-US" smtClean="0"/>
              <a:t>32</a:t>
            </a:fld>
            <a:endParaRPr lang="en-US"/>
          </a:p>
        </p:txBody>
      </p:sp>
    </p:spTree>
    <p:extLst>
      <p:ext uri="{BB962C8B-B14F-4D97-AF65-F5344CB8AC3E}">
        <p14:creationId xmlns:p14="http://schemas.microsoft.com/office/powerpoint/2010/main" val="1574451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33</a:t>
            </a:fld>
            <a:endParaRPr lang="en-US"/>
          </a:p>
        </p:txBody>
      </p:sp>
    </p:spTree>
    <p:extLst>
      <p:ext uri="{BB962C8B-B14F-4D97-AF65-F5344CB8AC3E}">
        <p14:creationId xmlns:p14="http://schemas.microsoft.com/office/powerpoint/2010/main" val="2851037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34</a:t>
            </a:fld>
            <a:endParaRPr lang="en-US"/>
          </a:p>
        </p:txBody>
      </p:sp>
    </p:spTree>
    <p:extLst>
      <p:ext uri="{BB962C8B-B14F-4D97-AF65-F5344CB8AC3E}">
        <p14:creationId xmlns:p14="http://schemas.microsoft.com/office/powerpoint/2010/main" val="1942633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35</a:t>
            </a:fld>
            <a:endParaRPr lang="en-US"/>
          </a:p>
        </p:txBody>
      </p:sp>
    </p:spTree>
    <p:extLst>
      <p:ext uri="{BB962C8B-B14F-4D97-AF65-F5344CB8AC3E}">
        <p14:creationId xmlns:p14="http://schemas.microsoft.com/office/powerpoint/2010/main" val="1507466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36</a:t>
            </a:fld>
            <a:endParaRPr lang="en-US"/>
          </a:p>
        </p:txBody>
      </p:sp>
    </p:spTree>
    <p:extLst>
      <p:ext uri="{BB962C8B-B14F-4D97-AF65-F5344CB8AC3E}">
        <p14:creationId xmlns:p14="http://schemas.microsoft.com/office/powerpoint/2010/main" val="2054935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38</a:t>
            </a:fld>
            <a:endParaRPr lang="en-US"/>
          </a:p>
        </p:txBody>
      </p:sp>
    </p:spTree>
    <p:extLst>
      <p:ext uri="{BB962C8B-B14F-4D97-AF65-F5344CB8AC3E}">
        <p14:creationId xmlns:p14="http://schemas.microsoft.com/office/powerpoint/2010/main" val="289397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39</a:t>
            </a:fld>
            <a:endParaRPr lang="en-US"/>
          </a:p>
        </p:txBody>
      </p:sp>
    </p:spTree>
    <p:extLst>
      <p:ext uri="{BB962C8B-B14F-4D97-AF65-F5344CB8AC3E}">
        <p14:creationId xmlns:p14="http://schemas.microsoft.com/office/powerpoint/2010/main" val="2737385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Data Processing Agreements: check regularly if template available on your relevant Data Protection Authority’s website</a:t>
            </a:r>
          </a:p>
        </p:txBody>
      </p:sp>
      <p:sp>
        <p:nvSpPr>
          <p:cNvPr id="4" name="Slide Number Placeholder 3"/>
          <p:cNvSpPr>
            <a:spLocks noGrp="1"/>
          </p:cNvSpPr>
          <p:nvPr>
            <p:ph type="sldNum" sz="quarter" idx="10"/>
          </p:nvPr>
        </p:nvSpPr>
        <p:spPr/>
        <p:txBody>
          <a:bodyPr/>
          <a:lstStyle/>
          <a:p>
            <a:fld id="{6BB98AFB-CB0D-4DFE-87B9-B4B0D0DE73CD}" type="slidenum">
              <a:rPr lang="en-US" smtClean="0"/>
              <a:t>40</a:t>
            </a:fld>
            <a:endParaRPr lang="en-US"/>
          </a:p>
        </p:txBody>
      </p:sp>
    </p:spTree>
    <p:extLst>
      <p:ext uri="{BB962C8B-B14F-4D97-AF65-F5344CB8AC3E}">
        <p14:creationId xmlns:p14="http://schemas.microsoft.com/office/powerpoint/2010/main" val="201054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a:t>
            </a:fld>
            <a:endParaRPr lang="en-US"/>
          </a:p>
        </p:txBody>
      </p:sp>
    </p:spTree>
    <p:extLst>
      <p:ext uri="{BB962C8B-B14F-4D97-AF65-F5344CB8AC3E}">
        <p14:creationId xmlns:p14="http://schemas.microsoft.com/office/powerpoint/2010/main" val="2464537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Privacy shield = mechanism designed by the U.S. Department of Commerce and the European Commission to comply with data protection requirements</a:t>
            </a:r>
          </a:p>
          <a:p>
            <a:r>
              <a:rPr lang="en-US" noProof="0" dirty="0"/>
              <a:t>Strictly speaking, only applicable to data controllers, but many cases where big companies use it as data processor (+ data processing agreements)</a:t>
            </a:r>
          </a:p>
          <a:p>
            <a:endParaRPr lang="en-US" noProof="0" dirty="0"/>
          </a:p>
          <a:p>
            <a:pPr fontAlgn="t"/>
            <a:r>
              <a:rPr lang="en-US" sz="1200" b="0" i="0" u="none" strike="noStrike" kern="1200" noProof="0" dirty="0">
                <a:solidFill>
                  <a:schemeClr val="tx1"/>
                </a:solidFill>
                <a:effectLst/>
                <a:latin typeface="+mn-lt"/>
                <a:ea typeface="+mn-ea"/>
                <a:cs typeface="+mn-cs"/>
              </a:rPr>
              <a:t>July 2018 – News: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effectLst/>
                <a:latin typeface="+mn-lt"/>
                <a:ea typeface="+mn-ea"/>
                <a:cs typeface="+mn-cs"/>
              </a:rPr>
              <a:t>Personal data protection provided by EU-US deal is inadequate – Facebook-Cambridge Analytica data breach revealed lack of protection</a:t>
            </a:r>
          </a:p>
          <a:p>
            <a:pPr fontAlgn="t"/>
            <a:r>
              <a:rPr lang="en-US" sz="1200" b="0" i="0" u="none" strike="noStrike" kern="1200" noProof="0" dirty="0">
                <a:solidFill>
                  <a:schemeClr val="tx1"/>
                </a:solidFill>
                <a:effectLst/>
                <a:latin typeface="+mn-lt"/>
                <a:ea typeface="+mn-ea"/>
                <a:cs typeface="+mn-cs"/>
              </a:rPr>
              <a:t>MEPs say deal must be suspended if US fails to comply in full by 1 September 2018</a:t>
            </a:r>
          </a:p>
          <a:p>
            <a:pPr fontAlgn="ctr"/>
            <a:r>
              <a:rPr lang="en-US" sz="1200" b="0" i="0" u="none" strike="noStrike" kern="1200" noProof="0" dirty="0">
                <a:solidFill>
                  <a:schemeClr val="tx1"/>
                </a:solidFill>
                <a:effectLst/>
                <a:latin typeface="+mn-lt"/>
                <a:ea typeface="+mn-ea"/>
                <a:cs typeface="+mn-cs"/>
              </a:rPr>
              <a:t>MEPs call on the EU Commission to suspend the EU-US Privacy Shield as it fails to provide enough data protection for EU citizens. To be followed… + new trend in US privacy law</a:t>
            </a:r>
          </a:p>
          <a:p>
            <a:endParaRPr lang="fr-BE" dirty="0"/>
          </a:p>
          <a:p>
            <a:endParaRPr lang="fr-BE"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41</a:t>
            </a:fld>
            <a:endParaRPr lang="en-US"/>
          </a:p>
        </p:txBody>
      </p:sp>
    </p:spTree>
    <p:extLst>
      <p:ext uri="{BB962C8B-B14F-4D97-AF65-F5344CB8AC3E}">
        <p14:creationId xmlns:p14="http://schemas.microsoft.com/office/powerpoint/2010/main" val="3007808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42</a:t>
            </a:fld>
            <a:endParaRPr lang="en-US"/>
          </a:p>
        </p:txBody>
      </p:sp>
    </p:spTree>
    <p:extLst>
      <p:ext uri="{BB962C8B-B14F-4D97-AF65-F5344CB8AC3E}">
        <p14:creationId xmlns:p14="http://schemas.microsoft.com/office/powerpoint/2010/main" val="1743715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43</a:t>
            </a:fld>
            <a:endParaRPr lang="en-US"/>
          </a:p>
        </p:txBody>
      </p:sp>
    </p:spTree>
    <p:extLst>
      <p:ext uri="{BB962C8B-B14F-4D97-AF65-F5344CB8AC3E}">
        <p14:creationId xmlns:p14="http://schemas.microsoft.com/office/powerpoint/2010/main" val="580766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BE"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44</a:t>
            </a:fld>
            <a:endParaRPr lang="en-US"/>
          </a:p>
        </p:txBody>
      </p:sp>
    </p:spTree>
    <p:extLst>
      <p:ext uri="{BB962C8B-B14F-4D97-AF65-F5344CB8AC3E}">
        <p14:creationId xmlns:p14="http://schemas.microsoft.com/office/powerpoint/2010/main" val="216799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162920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6</a:t>
            </a:fld>
            <a:endParaRPr lang="en-US"/>
          </a:p>
        </p:txBody>
      </p:sp>
    </p:spTree>
    <p:extLst>
      <p:ext uri="{BB962C8B-B14F-4D97-AF65-F5344CB8AC3E}">
        <p14:creationId xmlns:p14="http://schemas.microsoft.com/office/powerpoint/2010/main" val="16959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7</a:t>
            </a:fld>
            <a:endParaRPr lang="en-US"/>
          </a:p>
        </p:txBody>
      </p:sp>
    </p:spTree>
    <p:extLst>
      <p:ext uri="{BB962C8B-B14F-4D97-AF65-F5344CB8AC3E}">
        <p14:creationId xmlns:p14="http://schemas.microsoft.com/office/powerpoint/2010/main" val="195468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6BB98AFB-CB0D-4DFE-87B9-B4B0D0DE73CD}" type="slidenum">
              <a:rPr lang="en-US" smtClean="0"/>
              <a:t>8</a:t>
            </a:fld>
            <a:endParaRPr lang="en-US"/>
          </a:p>
        </p:txBody>
      </p:sp>
    </p:spTree>
    <p:extLst>
      <p:ext uri="{BB962C8B-B14F-4D97-AF65-F5344CB8AC3E}">
        <p14:creationId xmlns:p14="http://schemas.microsoft.com/office/powerpoint/2010/main" val="73389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a:p>
        </p:txBody>
      </p:sp>
    </p:spTree>
    <p:extLst>
      <p:ext uri="{BB962C8B-B14F-4D97-AF65-F5344CB8AC3E}">
        <p14:creationId xmlns:p14="http://schemas.microsoft.com/office/powerpoint/2010/main" val="112471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10/31/2018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10/31/2018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10/31/2018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10/31/2018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10/31/2018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10/31/2018</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10/31/2018</a:t>
            </a:fld>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10/31/2018</a:t>
            </a:fld>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10/31/2018</a:t>
            </a:fld>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10/31/2018</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10/31/2018</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longtontranslatio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www.quidlingualega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astpas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carbonite.com/" TargetMode="External"/><Relationship Id="rId4" Type="http://schemas.openxmlformats.org/officeDocument/2006/relationships/hyperlink" Target="https://signal.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cmag.com/article2/0,2817,2372364,00.as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c.europa.eu/info/law/law-topic/data-protection/data-transfers-outside-eu/adequacy-protection-personal-data-non-eu-countries_en#dataprotectionincountriesoutsidethee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co.org.uk/for-organisations/report-a-breach/"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npd.public.lu/en/legislation/droit-europ/union-europeenne/rgpd.html" TargetMode="External"/><Relationship Id="rId2" Type="http://schemas.openxmlformats.org/officeDocument/2006/relationships/hyperlink" Target="https://eur-lex.europa.eu/legal-content/EN/TXT/PDF/?uri=CELEX:32016R0679&amp;from=FR" TargetMode="External"/><Relationship Id="rId1" Type="http://schemas.openxmlformats.org/officeDocument/2006/relationships/slideLayout" Target="../slideLayouts/slideLayout2.xml"/><Relationship Id="rId5" Type="http://schemas.openxmlformats.org/officeDocument/2006/relationships/hyperlink" Target="http://ec.europa.eu/newsroom/article29/news.cfm?item_type=1360" TargetMode="External"/><Relationship Id="rId4" Type="http://schemas.openxmlformats.org/officeDocument/2006/relationships/hyperlink" Target="http://www.atanet.org/resources/ITI_Guide_to_GDPR.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ico.org.uk/media/for-organisations/documents/2172936/gdpr-documentation-processor-template.xlsx" TargetMode="External"/><Relationship Id="rId2" Type="http://schemas.openxmlformats.org/officeDocument/2006/relationships/hyperlink" Target="https://ico.org.uk/media/for-organisations/documents/2172937/gdpr-documentation-controller-template.xls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weepie-plugins.com/cookie-allow/" TargetMode="External"/><Relationship Id="rId2" Type="http://schemas.openxmlformats.org/officeDocument/2006/relationships/hyperlink" Target="http://ec.europa.eu/newsroom/article29/item-detail.cfm?item_id=622227" TargetMode="External"/><Relationship Id="rId1" Type="http://schemas.openxmlformats.org/officeDocument/2006/relationships/slideLayout" Target="../slideLayouts/slideLayout2.xml"/><Relationship Id="rId5" Type="http://schemas.openxmlformats.org/officeDocument/2006/relationships/hyperlink" Target="http://ec.europa.eu/ipg/basics/legal/cookies/index_en.htm" TargetMode="External"/><Relationship Id="rId4" Type="http://schemas.openxmlformats.org/officeDocument/2006/relationships/hyperlink" Target="https://opt-out.ferank.eu/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nist.gov/document-3764" TargetMode="External"/><Relationship Id="rId7" Type="http://schemas.openxmlformats.org/officeDocument/2006/relationships/hyperlink" Target="https://products.office.com/en/business/compare-more-office-365-for-business-plans" TargetMode="External"/><Relationship Id="rId2" Type="http://schemas.openxmlformats.org/officeDocument/2006/relationships/hyperlink" Target="http://wsbdc.org/wp-content/uploads/2017/03/Sm-Bus-Cybersecurity-Workbook-opt.pdf" TargetMode="External"/><Relationship Id="rId1" Type="http://schemas.openxmlformats.org/officeDocument/2006/relationships/slideLayout" Target="../slideLayouts/slideLayout2.xml"/><Relationship Id="rId6" Type="http://schemas.openxmlformats.org/officeDocument/2006/relationships/hyperlink" Target="https://wetransfer.com/plus?trk=Splashpage_v40_yellow" TargetMode="External"/><Relationship Id="rId5" Type="http://schemas.openxmlformats.org/officeDocument/2006/relationships/hyperlink" Target="https://www.7-zip.org/download.html" TargetMode="External"/><Relationship Id="rId4" Type="http://schemas.openxmlformats.org/officeDocument/2006/relationships/hyperlink" Target="https://www.pcmag.com/article2/0,2817,2372364,00.asp"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nil.fr/sites/default/files/atoms/files/rgpd-guide_sous-traitant-cnil_en.pdf" TargetMode="External"/><Relationship Id="rId2" Type="http://schemas.openxmlformats.org/officeDocument/2006/relationships/hyperlink" Target="https://edpb.europa.eu/about-edpb/board/members_en" TargetMode="External"/><Relationship Id="rId1" Type="http://schemas.openxmlformats.org/officeDocument/2006/relationships/slideLayout" Target="../slideLayouts/slideLayout2.xml"/><Relationship Id="rId4" Type="http://schemas.openxmlformats.org/officeDocument/2006/relationships/hyperlink" Target="https://www.dlapiper.com/~/media/files/insights/publications/2017/08/example_data_protection_addendum.doc"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multifarious.filkin.com/tag/regex-tutorial/" TargetMode="External"/><Relationship Id="rId2" Type="http://schemas.openxmlformats.org/officeDocument/2006/relationships/hyperlink" Target="https://www.regular-expressions.info/" TargetMode="External"/><Relationship Id="rId1" Type="http://schemas.openxmlformats.org/officeDocument/2006/relationships/slideLayout" Target="../slideLayouts/slideLayout2.xml"/><Relationship Id="rId4" Type="http://schemas.openxmlformats.org/officeDocument/2006/relationships/hyperlink" Target="https://multifarious.filkin.com/2018/05/27/data-protecti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privacyshield.gov/welcome" TargetMode="External"/><Relationship Id="rId2" Type="http://schemas.openxmlformats.org/officeDocument/2006/relationships/hyperlink" Target="https://ec.europa.eu/info/law/law-topic/data-protection/data-transfers-outside-eu/adequacy-protection-personal-data-non-eu-countries_en" TargetMode="External"/><Relationship Id="rId1" Type="http://schemas.openxmlformats.org/officeDocument/2006/relationships/slideLayout" Target="../slideLayouts/slideLayout2.xml"/><Relationship Id="rId6" Type="http://schemas.openxmlformats.org/officeDocument/2006/relationships/hyperlink" Target="https://appstore.sdl.com/language/app/sdlxliff-anonymizer/580/" TargetMode="External"/><Relationship Id="rId5" Type="http://schemas.openxmlformats.org/officeDocument/2006/relationships/hyperlink" Target="https://www.cnil.fr/sites/default/files/typo/document/FAQ_Clauses_de_responsable_a_sous-traitant_EN.pdf" TargetMode="External"/><Relationship Id="rId4" Type="http://schemas.openxmlformats.org/officeDocument/2006/relationships/hyperlink" Target="https://ec.europa.eu/info/law/law-topic/data-protection/data-transfers-outside-eu/model-contracts-transfer-personal-data-third-countries_en"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edpb.europa.eu/about-edpb/board/members_e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10744198" cy="2514601"/>
          </a:xfrm>
        </p:spPr>
        <p:txBody>
          <a:bodyPr>
            <a:normAutofit fontScale="90000"/>
          </a:bodyPr>
          <a:lstStyle/>
          <a:p>
            <a:pPr algn="ctr"/>
            <a:r>
              <a:rPr lang="en-US" sz="4400" dirty="0"/>
              <a:t>The General Data Protection Regulation in the European Union</a:t>
            </a:r>
            <a:br>
              <a:rPr lang="en-US" sz="4400" dirty="0"/>
            </a:br>
            <a:br>
              <a:rPr lang="en-US" sz="4400" dirty="0"/>
            </a:br>
            <a:r>
              <a:rPr lang="en-US" sz="4000" dirty="0"/>
              <a:t>How It Applies to Freelance Translators Worldwide</a:t>
            </a:r>
            <a:endParaRPr lang="en-US" dirty="0"/>
          </a:p>
        </p:txBody>
      </p:sp>
      <p:sp>
        <p:nvSpPr>
          <p:cNvPr id="3" name="Subtitle 2"/>
          <p:cNvSpPr>
            <a:spLocks noGrp="1"/>
          </p:cNvSpPr>
          <p:nvPr>
            <p:ph type="subTitle" idx="1"/>
          </p:nvPr>
        </p:nvSpPr>
        <p:spPr>
          <a:xfrm>
            <a:off x="1029061" y="4157221"/>
            <a:ext cx="3503252" cy="2133600"/>
          </a:xfrm>
        </p:spPr>
        <p:txBody>
          <a:bodyPr/>
          <a:lstStyle/>
          <a:p>
            <a:r>
              <a:rPr lang="en-US" dirty="0"/>
              <a:t>Monique Longton</a:t>
            </a:r>
          </a:p>
          <a:p>
            <a:r>
              <a:rPr lang="en-US" sz="1800" dirty="0"/>
              <a:t>monique@longtontranslation.com</a:t>
            </a:r>
          </a:p>
          <a:p>
            <a:r>
              <a:rPr lang="fr-FR" sz="1800" dirty="0">
                <a:hlinkClick r:id="rId3"/>
              </a:rPr>
              <a:t>w</a:t>
            </a:r>
            <a:r>
              <a:rPr lang="en-US" sz="1800" dirty="0">
                <a:hlinkClick r:id="rId3"/>
              </a:rPr>
              <a:t>ww.longtontranslation.com</a:t>
            </a:r>
            <a:endParaRPr lang="en-US" sz="1800" dirty="0"/>
          </a:p>
          <a:p>
            <a:endParaRPr lang="fr-FR" dirty="0"/>
          </a:p>
          <a:p>
            <a:endParaRPr lang="fr-FR" dirty="0"/>
          </a:p>
          <a:p>
            <a:endParaRPr lang="fr-FR" dirty="0"/>
          </a:p>
          <a:p>
            <a:endParaRPr lang="en-US" dirty="0"/>
          </a:p>
        </p:txBody>
      </p:sp>
      <p:sp>
        <p:nvSpPr>
          <p:cNvPr id="4" name="Subtitle 2">
            <a:extLst>
              <a:ext uri="{FF2B5EF4-FFF2-40B4-BE49-F238E27FC236}">
                <a16:creationId xmlns:a16="http://schemas.microsoft.com/office/drawing/2014/main" id="{6417133B-2C03-461E-89E9-CCC3430D877A}"/>
              </a:ext>
            </a:extLst>
          </p:cNvPr>
          <p:cNvSpPr txBox="1">
            <a:spLocks/>
          </p:cNvSpPr>
          <p:nvPr/>
        </p:nvSpPr>
        <p:spPr>
          <a:xfrm>
            <a:off x="4879286" y="4132392"/>
            <a:ext cx="3810000" cy="1397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en-US" dirty="0"/>
              <a:t>Audrey Pouligny</a:t>
            </a:r>
          </a:p>
          <a:p>
            <a:r>
              <a:rPr lang="fr-FR" sz="1800" dirty="0"/>
              <a:t>a</a:t>
            </a:r>
            <a:r>
              <a:rPr lang="en-US" sz="1800" dirty="0"/>
              <a:t>udrey@quidlingualegal.com</a:t>
            </a:r>
          </a:p>
          <a:p>
            <a:r>
              <a:rPr lang="fr-FR" sz="1800" dirty="0">
                <a:hlinkClick r:id="rId4"/>
              </a:rPr>
              <a:t>w</a:t>
            </a:r>
            <a:r>
              <a:rPr lang="en-US" sz="1800" dirty="0">
                <a:hlinkClick r:id="rId4"/>
              </a:rPr>
              <a:t>ww.quidlingualegal.com</a:t>
            </a:r>
            <a:endParaRPr lang="en-US" sz="1800" dirty="0"/>
          </a:p>
          <a:p>
            <a:endParaRPr lang="en-US" sz="1800" dirty="0"/>
          </a:p>
          <a:p>
            <a:endParaRPr lang="en-US" sz="1800" dirty="0"/>
          </a:p>
        </p:txBody>
      </p:sp>
      <p:pic>
        <p:nvPicPr>
          <p:cNvPr id="6" name="Picture 5">
            <a:extLst>
              <a:ext uri="{FF2B5EF4-FFF2-40B4-BE49-F238E27FC236}">
                <a16:creationId xmlns:a16="http://schemas.microsoft.com/office/drawing/2014/main" id="{5C372AE3-D1DC-40A4-8817-E4628D996179}"/>
              </a:ext>
            </a:extLst>
          </p:cNvPr>
          <p:cNvPicPr>
            <a:picLocks noChangeAspect="1"/>
          </p:cNvPicPr>
          <p:nvPr/>
        </p:nvPicPr>
        <p:blipFill>
          <a:blip r:embed="rId5"/>
          <a:stretch>
            <a:fillRect/>
          </a:stretch>
        </p:blipFill>
        <p:spPr>
          <a:xfrm>
            <a:off x="5408612" y="5181600"/>
            <a:ext cx="1752600" cy="1526161"/>
          </a:xfrm>
          <a:prstGeom prst="rect">
            <a:avLst/>
          </a:prstGeom>
        </p:spPr>
      </p:pic>
      <p:pic>
        <p:nvPicPr>
          <p:cNvPr id="1026" name="Picture 2" descr="https://lh3.googleusercontent.com/h3QJZYt3taawYgU6tlejkGAb2bKr8rA8I5qTMeeVyiSyrZv4gGzvWi4bzXmnMFgcrKYlkbw_25aYXAaO3hmNPzoz8h6dTiVo4mX4bDGF8XrE8W8htyL6-K2I6A7ixeC5BnkqBSy1alPQO50H4A">
            <a:extLst>
              <a:ext uri="{FF2B5EF4-FFF2-40B4-BE49-F238E27FC236}">
                <a16:creationId xmlns:a16="http://schemas.microsoft.com/office/drawing/2014/main" id="{2FEA06BF-77D6-472E-BF70-4220723F5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612" y="5562600"/>
            <a:ext cx="2676525"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AE1F238-172A-43B1-8657-3B4D9A9FD1C7}"/>
              </a:ext>
            </a:extLst>
          </p:cNvPr>
          <p:cNvSpPr/>
          <p:nvPr/>
        </p:nvSpPr>
        <p:spPr>
          <a:xfrm>
            <a:off x="848758" y="6517040"/>
            <a:ext cx="9360454" cy="338554"/>
          </a:xfrm>
          <a:prstGeom prst="rect">
            <a:avLst/>
          </a:prstGeom>
        </p:spPr>
        <p:txBody>
          <a:bodyPr wrap="square">
            <a:spAutoFit/>
          </a:bodyPr>
          <a:lstStyle/>
          <a:p>
            <a:r>
              <a:rPr lang="en-US" sz="1600" dirty="0">
                <a:solidFill>
                  <a:srgbClr val="0070C0"/>
                </a:solidFill>
                <a:latin typeface="PT Sans"/>
              </a:rPr>
              <a:t>© Copyright   2018  | Monique Longton, Longton Linguistic Services | All Rights Reserved</a:t>
            </a:r>
            <a:endParaRPr lang="en-US" sz="1600" dirty="0">
              <a:solidFill>
                <a:srgbClr val="0070C0"/>
              </a:solidFill>
            </a:endParaRP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9498" y="533400"/>
            <a:ext cx="8686801" cy="762000"/>
          </a:xfrm>
        </p:spPr>
        <p:txBody>
          <a:bodyPr/>
          <a:lstStyle/>
          <a:p>
            <a:r>
              <a:rPr lang="en-US" dirty="0"/>
              <a:t>Session Outline</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9497" y="1524000"/>
            <a:ext cx="9977916" cy="4953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GDPR Scope, Principles and Obligations </a:t>
            </a:r>
          </a:p>
          <a:p>
            <a:r>
              <a:rPr lang="en-US" dirty="0"/>
              <a:t>Step 1: Let’s take a look at what we do </a:t>
            </a:r>
          </a:p>
          <a:p>
            <a:r>
              <a:rPr lang="en-US" dirty="0"/>
              <a:t>Step 2: Let’s get organized (register) </a:t>
            </a:r>
          </a:p>
          <a:p>
            <a:r>
              <a:rPr lang="en-US" dirty="0"/>
              <a:t>Step 3: Let’s prepare our tools to meet our obligations </a:t>
            </a:r>
          </a:p>
          <a:p>
            <a:r>
              <a:rPr lang="en-US" dirty="0"/>
              <a:t>Step 4: Let’s secure our data</a:t>
            </a:r>
          </a:p>
          <a:p>
            <a:r>
              <a:rPr lang="en-US" dirty="0"/>
              <a:t>Step 5: Let’s translate</a:t>
            </a:r>
          </a:p>
          <a:p>
            <a:r>
              <a:rPr lang="en-US" dirty="0"/>
              <a:t>Step 6: Let’s invoice our clients and pay our suppliers</a:t>
            </a:r>
          </a:p>
          <a:p>
            <a:r>
              <a:rPr lang="en-US" dirty="0"/>
              <a:t>Other Topics</a:t>
            </a:r>
          </a:p>
        </p:txBody>
      </p:sp>
      <p:sp>
        <p:nvSpPr>
          <p:cNvPr id="2" name="Arrow: Right 1">
            <a:extLst>
              <a:ext uri="{FF2B5EF4-FFF2-40B4-BE49-F238E27FC236}">
                <a16:creationId xmlns:a16="http://schemas.microsoft.com/office/drawing/2014/main" id="{1182EB90-3C87-4693-8047-F4D8CE30B122}"/>
              </a:ext>
            </a:extLst>
          </p:cNvPr>
          <p:cNvSpPr/>
          <p:nvPr/>
        </p:nvSpPr>
        <p:spPr>
          <a:xfrm>
            <a:off x="163004" y="198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9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689" y="228600"/>
            <a:ext cx="8686801" cy="1066800"/>
          </a:xfrm>
        </p:spPr>
        <p:txBody>
          <a:bodyPr>
            <a:normAutofit/>
          </a:bodyPr>
          <a:lstStyle/>
          <a:p>
            <a:r>
              <a:rPr lang="en-US" b="0" dirty="0"/>
              <a:t>Step 1 - Let’s take a look at what we do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9" y="1676400"/>
            <a:ext cx="9372123" cy="3962400"/>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sz="2600" dirty="0"/>
              <a:t>It’s time to audit our businesses! </a:t>
            </a:r>
          </a:p>
          <a:p>
            <a:pPr marL="45720" indent="0">
              <a:buNone/>
            </a:pPr>
            <a:br>
              <a:rPr lang="en-US" sz="2600" dirty="0"/>
            </a:br>
            <a:r>
              <a:rPr lang="en-US" sz="2600" dirty="0"/>
              <a:t>The translation business life cycle - as simple as writing down what we need and what we do. </a:t>
            </a:r>
          </a:p>
          <a:p>
            <a:pPr marL="45720" indent="0">
              <a:buNone/>
            </a:pPr>
            <a:br>
              <a:rPr lang="en-US" sz="2600" dirty="0"/>
            </a:br>
            <a:r>
              <a:rPr lang="en-US" sz="2600" dirty="0"/>
              <a:t>The goal: having a </a:t>
            </a:r>
            <a:r>
              <a:rPr lang="en-US" sz="2600" u="sng" dirty="0"/>
              <a:t>picture in mind </a:t>
            </a:r>
            <a:r>
              <a:rPr lang="en-US" sz="2600" dirty="0"/>
              <a:t>to </a:t>
            </a:r>
            <a:r>
              <a:rPr lang="en-US" sz="2600" u="sng" dirty="0"/>
              <a:t>create your register</a:t>
            </a:r>
            <a:r>
              <a:rPr lang="en-US" sz="2600" dirty="0"/>
              <a:t> (one of the key tools for GDPR compliance) and </a:t>
            </a:r>
            <a:r>
              <a:rPr lang="en-US" sz="2600" u="sng" dirty="0"/>
              <a:t>set up your legal documentation</a:t>
            </a:r>
            <a:r>
              <a:rPr lang="en-US" sz="2600" dirty="0"/>
              <a:t>. </a:t>
            </a:r>
          </a:p>
          <a:p>
            <a:pPr marL="45720" indent="0">
              <a:buNone/>
            </a:pPr>
            <a:br>
              <a:rPr lang="en-US" dirty="0"/>
            </a:br>
            <a:br>
              <a:rPr lang="en-US" dirty="0"/>
            </a:br>
            <a:endParaRPr lang="en-US" dirty="0"/>
          </a:p>
        </p:txBody>
      </p:sp>
    </p:spTree>
    <p:extLst>
      <p:ext uri="{BB962C8B-B14F-4D97-AF65-F5344CB8AC3E}">
        <p14:creationId xmlns:p14="http://schemas.microsoft.com/office/powerpoint/2010/main" val="5844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457200"/>
            <a:ext cx="9404825" cy="685800"/>
          </a:xfrm>
        </p:spPr>
        <p:txBody>
          <a:bodyPr>
            <a:normAutofit/>
          </a:bodyPr>
          <a:lstStyle/>
          <a:p>
            <a:r>
              <a:rPr lang="en-US" b="0" dirty="0"/>
              <a:t>Step 1 - Let’s take a look at what we do (cont.)</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446212" y="1381539"/>
            <a:ext cx="9524523" cy="48768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fontAlgn="base"/>
            <a:r>
              <a:rPr lang="en-US" sz="2400" dirty="0"/>
              <a:t>We have a website</a:t>
            </a:r>
          </a:p>
          <a:p>
            <a:pPr lvl="1" fontAlgn="base"/>
            <a:r>
              <a:rPr lang="en-US" sz="2000" dirty="0"/>
              <a:t>Contact form?</a:t>
            </a:r>
          </a:p>
          <a:p>
            <a:pPr lvl="1" fontAlgn="base"/>
            <a:r>
              <a:rPr lang="en-US" sz="2000" dirty="0"/>
              <a:t>Web analytics tool?</a:t>
            </a:r>
          </a:p>
          <a:p>
            <a:pPr fontAlgn="base"/>
            <a:r>
              <a:rPr lang="en-US" sz="2400" dirty="0"/>
              <a:t>We send emails to our clients to keep them informed </a:t>
            </a:r>
          </a:p>
          <a:p>
            <a:pPr fontAlgn="base"/>
            <a:r>
              <a:rPr lang="en-US" sz="2400" dirty="0"/>
              <a:t>We exchange files</a:t>
            </a:r>
          </a:p>
          <a:p>
            <a:pPr fontAlgn="base"/>
            <a:r>
              <a:rPr lang="en-US" sz="2400" dirty="0"/>
              <a:t>We send warm emails to qualified leads</a:t>
            </a:r>
          </a:p>
          <a:p>
            <a:pPr fontAlgn="base"/>
            <a:r>
              <a:rPr lang="en-US" sz="2400" dirty="0"/>
              <a:t>We translate and add segments to our TMs</a:t>
            </a:r>
          </a:p>
          <a:p>
            <a:pPr fontAlgn="base"/>
            <a:r>
              <a:rPr lang="en-US" sz="2400" dirty="0"/>
              <a:t>We save our projects and need them for our repeat clients </a:t>
            </a:r>
          </a:p>
          <a:p>
            <a:pPr fontAlgn="base"/>
            <a:r>
              <a:rPr lang="en-US" sz="2400" dirty="0"/>
              <a:t>We send invoices to our clients and pay our suppliers </a:t>
            </a:r>
          </a:p>
          <a:p>
            <a:pPr marL="45720" indent="0">
              <a:buNone/>
            </a:pPr>
            <a:br>
              <a:rPr lang="en-US" sz="2400" dirty="0"/>
            </a:br>
            <a:endParaRPr lang="en-US" sz="2400" dirty="0"/>
          </a:p>
        </p:txBody>
      </p:sp>
    </p:spTree>
    <p:extLst>
      <p:ext uri="{BB962C8B-B14F-4D97-AF65-F5344CB8AC3E}">
        <p14:creationId xmlns:p14="http://schemas.microsoft.com/office/powerpoint/2010/main" val="37357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7C7E-F2C8-4C78-ACDD-FC776055EC15}"/>
              </a:ext>
            </a:extLst>
          </p:cNvPr>
          <p:cNvSpPr>
            <a:spLocks noGrp="1"/>
          </p:cNvSpPr>
          <p:nvPr>
            <p:ph type="title"/>
          </p:nvPr>
        </p:nvSpPr>
        <p:spPr>
          <a:xfrm>
            <a:off x="1065212" y="381000"/>
            <a:ext cx="9372600" cy="1066800"/>
          </a:xfrm>
        </p:spPr>
        <p:txBody>
          <a:bodyPr/>
          <a:lstStyle/>
          <a:p>
            <a:r>
              <a:rPr lang="en-US" b="0" dirty="0"/>
              <a:t>Step 1 - Let’s take a look at what we do (cont.) – Our legal documents</a:t>
            </a:r>
            <a:endParaRPr lang="en-US" dirty="0"/>
          </a:p>
        </p:txBody>
      </p:sp>
      <p:sp>
        <p:nvSpPr>
          <p:cNvPr id="3" name="Content Placeholder 2">
            <a:extLst>
              <a:ext uri="{FF2B5EF4-FFF2-40B4-BE49-F238E27FC236}">
                <a16:creationId xmlns:a16="http://schemas.microsoft.com/office/drawing/2014/main" id="{8B421F07-5EC7-46E7-849E-84A59794DBAA}"/>
              </a:ext>
            </a:extLst>
          </p:cNvPr>
          <p:cNvSpPr>
            <a:spLocks noGrp="1"/>
          </p:cNvSpPr>
          <p:nvPr>
            <p:ph idx="1"/>
          </p:nvPr>
        </p:nvSpPr>
        <p:spPr>
          <a:xfrm>
            <a:off x="1065212" y="1620078"/>
            <a:ext cx="9829800" cy="4628322"/>
          </a:xfrm>
        </p:spPr>
        <p:txBody>
          <a:bodyPr>
            <a:noAutofit/>
          </a:bodyPr>
          <a:lstStyle/>
          <a:p>
            <a:r>
              <a:rPr lang="en-US" sz="2400" dirty="0"/>
              <a:t>We use service providers:</a:t>
            </a:r>
          </a:p>
          <a:p>
            <a:pPr lvl="1"/>
            <a:r>
              <a:rPr lang="en-US" sz="2000" dirty="0"/>
              <a:t>Email services</a:t>
            </a:r>
          </a:p>
          <a:p>
            <a:pPr lvl="1"/>
            <a:r>
              <a:rPr lang="fr-BE" sz="2000" dirty="0"/>
              <a:t>Software to exchange files</a:t>
            </a:r>
            <a:endParaRPr lang="en-US" sz="2000" dirty="0"/>
          </a:p>
          <a:p>
            <a:pPr lvl="1"/>
            <a:r>
              <a:rPr lang="en-US" sz="2000" dirty="0"/>
              <a:t>SaaS in the cloud (e.g. backup system?)</a:t>
            </a:r>
          </a:p>
          <a:p>
            <a:pPr lvl="1"/>
            <a:r>
              <a:rPr lang="en-US" sz="2000" dirty="0"/>
              <a:t>Hosting environment</a:t>
            </a:r>
          </a:p>
          <a:p>
            <a:pPr lvl="1"/>
            <a:r>
              <a:rPr lang="en-US" sz="2000" dirty="0"/>
              <a:t>Billing system</a:t>
            </a:r>
          </a:p>
          <a:p>
            <a:pPr lvl="1"/>
            <a:r>
              <a:rPr lang="en-US" sz="2000" dirty="0"/>
              <a:t>…</a:t>
            </a:r>
          </a:p>
          <a:p>
            <a:pPr lvl="1"/>
            <a:r>
              <a:rPr lang="en-US" sz="2000" dirty="0">
                <a:solidFill>
                  <a:srgbClr val="FF0000"/>
                </a:solidFill>
              </a:rPr>
              <a:t>Every time you use a service provider to process personal data, you need appropriate safeguards to make sure the service provider will only process the data for the purposes you need, nothing else:</a:t>
            </a:r>
          </a:p>
          <a:p>
            <a:pPr lvl="2"/>
            <a:r>
              <a:rPr lang="en-US" sz="1800" dirty="0">
                <a:solidFill>
                  <a:srgbClr val="FF0000"/>
                </a:solidFill>
              </a:rPr>
              <a:t>Check if your service provider’s general terms of use contain a data processing agreement</a:t>
            </a:r>
          </a:p>
          <a:p>
            <a:pPr lvl="2"/>
            <a:r>
              <a:rPr lang="en-US" sz="1800" dirty="0">
                <a:solidFill>
                  <a:srgbClr val="FF0000"/>
                </a:solidFill>
              </a:rPr>
              <a:t>In case of doubt, check your data processing agreement with your lawyer</a:t>
            </a:r>
          </a:p>
        </p:txBody>
      </p:sp>
    </p:spTree>
    <p:extLst>
      <p:ext uri="{BB962C8B-B14F-4D97-AF65-F5344CB8AC3E}">
        <p14:creationId xmlns:p14="http://schemas.microsoft.com/office/powerpoint/2010/main" val="142419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9A0F-2C86-4ADB-A8E4-9ABD07CE1D56}"/>
              </a:ext>
            </a:extLst>
          </p:cNvPr>
          <p:cNvSpPr>
            <a:spLocks noGrp="1"/>
          </p:cNvSpPr>
          <p:nvPr>
            <p:ph type="title"/>
          </p:nvPr>
        </p:nvSpPr>
        <p:spPr>
          <a:xfrm>
            <a:off x="1065212" y="533400"/>
            <a:ext cx="9677400" cy="1066800"/>
          </a:xfrm>
        </p:spPr>
        <p:txBody>
          <a:bodyPr/>
          <a:lstStyle/>
          <a:p>
            <a:r>
              <a:rPr lang="en-US" b="0" dirty="0"/>
              <a:t>Step 1 – Let’s take a look at what we do (cont.) – Our website</a:t>
            </a:r>
            <a:endParaRPr lang="en-US" dirty="0"/>
          </a:p>
        </p:txBody>
      </p:sp>
      <p:sp>
        <p:nvSpPr>
          <p:cNvPr id="3" name="Content Placeholder 2">
            <a:extLst>
              <a:ext uri="{FF2B5EF4-FFF2-40B4-BE49-F238E27FC236}">
                <a16:creationId xmlns:a16="http://schemas.microsoft.com/office/drawing/2014/main" id="{46049AD0-BA84-4E7D-B0AF-A9035A21B9D3}"/>
              </a:ext>
            </a:extLst>
          </p:cNvPr>
          <p:cNvSpPr>
            <a:spLocks noGrp="1"/>
          </p:cNvSpPr>
          <p:nvPr>
            <p:ph idx="1"/>
          </p:nvPr>
        </p:nvSpPr>
        <p:spPr>
          <a:xfrm>
            <a:off x="455612" y="1620078"/>
            <a:ext cx="9296401" cy="4191000"/>
          </a:xfrm>
        </p:spPr>
        <p:txBody>
          <a:bodyPr/>
          <a:lstStyle/>
          <a:p>
            <a:r>
              <a:rPr lang="en-US" sz="2800" dirty="0"/>
              <a:t>Does your website collect personal data?</a:t>
            </a:r>
          </a:p>
          <a:p>
            <a:pPr lvl="1"/>
            <a:r>
              <a:rPr lang="en-US" sz="2400" dirty="0"/>
              <a:t>Contact form – copies on your hosting environment?</a:t>
            </a:r>
          </a:p>
          <a:p>
            <a:pPr lvl="1"/>
            <a:r>
              <a:rPr lang="en-US" sz="2400" dirty="0"/>
              <a:t>Cookies?</a:t>
            </a:r>
          </a:p>
          <a:p>
            <a:pPr lvl="2"/>
            <a:r>
              <a:rPr lang="fr-BE" sz="2200" dirty="0"/>
              <a:t>E</a:t>
            </a:r>
            <a:r>
              <a:rPr lang="en-US" sz="2200" dirty="0" err="1"/>
              <a:t>xpiration</a:t>
            </a:r>
            <a:r>
              <a:rPr lang="en-US" sz="2200" dirty="0"/>
              <a:t> time?</a:t>
            </a:r>
          </a:p>
          <a:p>
            <a:pPr lvl="2"/>
            <a:r>
              <a:rPr lang="fr-BE" sz="2200" dirty="0"/>
              <a:t>N</a:t>
            </a:r>
            <a:r>
              <a:rPr lang="en-US" sz="2200" dirty="0" err="1"/>
              <a:t>ame</a:t>
            </a:r>
            <a:r>
              <a:rPr lang="en-US" sz="2200" dirty="0"/>
              <a:t>?</a:t>
            </a:r>
          </a:p>
          <a:p>
            <a:pPr lvl="2"/>
            <a:r>
              <a:rPr lang="fr-BE" sz="2200" dirty="0" err="1"/>
              <a:t>Functional</a:t>
            </a:r>
            <a:r>
              <a:rPr lang="en-US" sz="2200" dirty="0"/>
              <a:t>/Analytics </a:t>
            </a:r>
          </a:p>
          <a:p>
            <a:pPr marL="594360" lvl="2" indent="0">
              <a:buNone/>
            </a:pPr>
            <a:r>
              <a:rPr lang="en-US" sz="2200" dirty="0"/>
              <a:t>cookie?</a:t>
            </a:r>
          </a:p>
          <a:p>
            <a:pPr lvl="1"/>
            <a:r>
              <a:rPr lang="fr-BE" sz="2400" dirty="0"/>
              <a:t>IP </a:t>
            </a:r>
            <a:r>
              <a:rPr lang="fr-BE" sz="2400" dirty="0" err="1"/>
              <a:t>addresses</a:t>
            </a:r>
            <a:r>
              <a:rPr lang="fr-BE" sz="2400" dirty="0"/>
              <a:t> in </a:t>
            </a:r>
          </a:p>
          <a:p>
            <a:pPr marL="548640" lvl="2" indent="0">
              <a:buNone/>
            </a:pPr>
            <a:r>
              <a:rPr lang="fr-BE" sz="2200" dirty="0"/>
              <a:t>Analytics </a:t>
            </a:r>
            <a:r>
              <a:rPr lang="fr-BE" sz="2200" dirty="0" err="1"/>
              <a:t>tool</a:t>
            </a:r>
            <a:r>
              <a:rPr lang="fr-BE" sz="2200" dirty="0"/>
              <a:t>?</a:t>
            </a:r>
            <a:endParaRPr lang="en-US" sz="2200" dirty="0"/>
          </a:p>
          <a:p>
            <a:endParaRPr lang="en-US" dirty="0"/>
          </a:p>
        </p:txBody>
      </p:sp>
      <p:pic>
        <p:nvPicPr>
          <p:cNvPr id="5" name="Picture 4">
            <a:extLst>
              <a:ext uri="{FF2B5EF4-FFF2-40B4-BE49-F238E27FC236}">
                <a16:creationId xmlns:a16="http://schemas.microsoft.com/office/drawing/2014/main" id="{D5529EBE-FF7C-41B0-A6AA-A57C97FAD9A4}"/>
              </a:ext>
            </a:extLst>
          </p:cNvPr>
          <p:cNvPicPr>
            <a:picLocks noChangeAspect="1"/>
          </p:cNvPicPr>
          <p:nvPr/>
        </p:nvPicPr>
        <p:blipFill>
          <a:blip r:embed="rId3"/>
          <a:stretch>
            <a:fillRect/>
          </a:stretch>
        </p:blipFill>
        <p:spPr>
          <a:xfrm>
            <a:off x="4341812" y="2883515"/>
            <a:ext cx="6780212" cy="3441085"/>
          </a:xfrm>
          <a:prstGeom prst="rect">
            <a:avLst/>
          </a:prstGeom>
        </p:spPr>
      </p:pic>
    </p:spTree>
    <p:extLst>
      <p:ext uri="{BB962C8B-B14F-4D97-AF65-F5344CB8AC3E}">
        <p14:creationId xmlns:p14="http://schemas.microsoft.com/office/powerpoint/2010/main" val="39093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9498" y="533400"/>
            <a:ext cx="8686801" cy="762000"/>
          </a:xfrm>
        </p:spPr>
        <p:txBody>
          <a:bodyPr/>
          <a:lstStyle/>
          <a:p>
            <a:r>
              <a:rPr lang="en-US" dirty="0"/>
              <a:t>Session Outline</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9497" y="1524000"/>
            <a:ext cx="9977916" cy="4953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GDPR Scope, Principles and Obligations </a:t>
            </a:r>
          </a:p>
          <a:p>
            <a:r>
              <a:rPr lang="en-US" dirty="0"/>
              <a:t>Step 1: Let’s take a look at what we do </a:t>
            </a:r>
          </a:p>
          <a:p>
            <a:r>
              <a:rPr lang="en-US" dirty="0"/>
              <a:t>Step 2: Let’s get organized (register) </a:t>
            </a:r>
          </a:p>
          <a:p>
            <a:r>
              <a:rPr lang="en-US" dirty="0"/>
              <a:t>Step 3: Let’s prepare our tools to meet our obligations </a:t>
            </a:r>
          </a:p>
          <a:p>
            <a:r>
              <a:rPr lang="en-US" dirty="0"/>
              <a:t>Step 4: Let’s secure our data </a:t>
            </a:r>
          </a:p>
          <a:p>
            <a:r>
              <a:rPr lang="en-US" dirty="0"/>
              <a:t>Step 5: Let’s translate</a:t>
            </a:r>
          </a:p>
          <a:p>
            <a:r>
              <a:rPr lang="en-US" dirty="0"/>
              <a:t>Step 6: Let’s invoice our clients and pay our suppliers</a:t>
            </a:r>
          </a:p>
          <a:p>
            <a:r>
              <a:rPr lang="en-US" dirty="0"/>
              <a:t>Other Topics</a:t>
            </a:r>
          </a:p>
        </p:txBody>
      </p:sp>
      <p:sp>
        <p:nvSpPr>
          <p:cNvPr id="2" name="Arrow: Right 1">
            <a:extLst>
              <a:ext uri="{FF2B5EF4-FFF2-40B4-BE49-F238E27FC236}">
                <a16:creationId xmlns:a16="http://schemas.microsoft.com/office/drawing/2014/main" id="{1182EB90-3C87-4693-8047-F4D8CE30B122}"/>
              </a:ext>
            </a:extLst>
          </p:cNvPr>
          <p:cNvSpPr/>
          <p:nvPr/>
        </p:nvSpPr>
        <p:spPr>
          <a:xfrm>
            <a:off x="110837" y="2438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2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5B56-8208-4783-B13A-04F82913CE20}"/>
              </a:ext>
            </a:extLst>
          </p:cNvPr>
          <p:cNvSpPr>
            <a:spLocks noGrp="1"/>
          </p:cNvSpPr>
          <p:nvPr>
            <p:ph type="title"/>
          </p:nvPr>
        </p:nvSpPr>
        <p:spPr>
          <a:xfrm>
            <a:off x="455612" y="228600"/>
            <a:ext cx="10439400" cy="1066800"/>
          </a:xfrm>
        </p:spPr>
        <p:txBody>
          <a:bodyPr/>
          <a:lstStyle/>
          <a:p>
            <a:r>
              <a:rPr lang="en-US" b="0" dirty="0"/>
              <a:t>Step 2 – Let’s list our files and organize our data - Create a register</a:t>
            </a:r>
            <a:endParaRPr lang="en-US" dirty="0"/>
          </a:p>
        </p:txBody>
      </p:sp>
      <p:sp>
        <p:nvSpPr>
          <p:cNvPr id="3" name="Content Placeholder 2">
            <a:extLst>
              <a:ext uri="{FF2B5EF4-FFF2-40B4-BE49-F238E27FC236}">
                <a16:creationId xmlns:a16="http://schemas.microsoft.com/office/drawing/2014/main" id="{FC90EADC-B916-4CBF-8F78-D64B958971F8}"/>
              </a:ext>
            </a:extLst>
          </p:cNvPr>
          <p:cNvSpPr>
            <a:spLocks noGrp="1"/>
          </p:cNvSpPr>
          <p:nvPr>
            <p:ph idx="1"/>
          </p:nvPr>
        </p:nvSpPr>
        <p:spPr>
          <a:xfrm>
            <a:off x="684212" y="1295400"/>
            <a:ext cx="10439400" cy="5105400"/>
          </a:xfrm>
        </p:spPr>
        <p:txBody>
          <a:bodyPr>
            <a:noAutofit/>
          </a:bodyPr>
          <a:lstStyle/>
          <a:p>
            <a:r>
              <a:rPr lang="en-US" dirty="0"/>
              <a:t>1. Where is our data?</a:t>
            </a:r>
          </a:p>
          <a:p>
            <a:pPr lvl="1"/>
            <a:r>
              <a:rPr lang="en-US" dirty="0"/>
              <a:t>Local electronic storage (computer, local discs, USB device/key…) </a:t>
            </a:r>
          </a:p>
          <a:p>
            <a:pPr lvl="1"/>
            <a:r>
              <a:rPr lang="en-US" dirty="0"/>
              <a:t>Online storage</a:t>
            </a:r>
          </a:p>
          <a:p>
            <a:pPr lvl="2"/>
            <a:r>
              <a:rPr lang="en-US" dirty="0"/>
              <a:t>Website: Copies of email requests submitted though your website contact form</a:t>
            </a:r>
          </a:p>
          <a:p>
            <a:pPr lvl="2"/>
            <a:r>
              <a:rPr lang="en-US" dirty="0"/>
              <a:t>Cloud </a:t>
            </a:r>
          </a:p>
          <a:p>
            <a:pPr lvl="2"/>
            <a:r>
              <a:rPr lang="en-US" dirty="0"/>
              <a:t>Online backup systems</a:t>
            </a:r>
          </a:p>
          <a:p>
            <a:pPr lvl="2"/>
            <a:r>
              <a:rPr lang="en-US" dirty="0"/>
              <a:t>Email boxes</a:t>
            </a:r>
          </a:p>
          <a:p>
            <a:pPr lvl="2"/>
            <a:r>
              <a:rPr lang="en-US" dirty="0"/>
              <a:t>Cookies: IP addresses collected by your website</a:t>
            </a:r>
          </a:p>
          <a:p>
            <a:pPr lvl="1"/>
            <a:r>
              <a:rPr lang="en-US" dirty="0"/>
              <a:t>Paper documents (business cards anyone?)</a:t>
            </a:r>
          </a:p>
          <a:p>
            <a:r>
              <a:rPr lang="en-US" dirty="0"/>
              <a:t>2. Let’s delete/destroy all data we no longer need! </a:t>
            </a:r>
          </a:p>
          <a:p>
            <a:pPr lvl="1"/>
            <a:r>
              <a:rPr lang="en-US" dirty="0"/>
              <a:t>Mandatory retention period? </a:t>
            </a:r>
          </a:p>
          <a:p>
            <a:r>
              <a:rPr lang="en-US" dirty="0"/>
              <a:t>3. Create a register with the data you need to keep (</a:t>
            </a:r>
            <a:r>
              <a:rPr lang="en-US" dirty="0" err="1"/>
              <a:t>GDPR</a:t>
            </a:r>
            <a:r>
              <a:rPr lang="en-US" dirty="0"/>
              <a:t>, Art. 30)</a:t>
            </a:r>
          </a:p>
        </p:txBody>
      </p:sp>
    </p:spTree>
    <p:extLst>
      <p:ext uri="{BB962C8B-B14F-4D97-AF65-F5344CB8AC3E}">
        <p14:creationId xmlns:p14="http://schemas.microsoft.com/office/powerpoint/2010/main" val="70153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B10B-0BCE-4BA0-B08B-1149E91F4602}"/>
              </a:ext>
            </a:extLst>
          </p:cNvPr>
          <p:cNvSpPr>
            <a:spLocks noGrp="1"/>
          </p:cNvSpPr>
          <p:nvPr>
            <p:ph type="title"/>
          </p:nvPr>
        </p:nvSpPr>
        <p:spPr>
          <a:xfrm>
            <a:off x="1065212" y="533400"/>
            <a:ext cx="9677400" cy="1066800"/>
          </a:xfrm>
        </p:spPr>
        <p:txBody>
          <a:bodyPr/>
          <a:lstStyle/>
          <a:p>
            <a:r>
              <a:rPr lang="en-US" b="0" dirty="0"/>
              <a:t>Step 2 – Let’s list our files and organize our data - Create a register (cont.)</a:t>
            </a:r>
            <a:endParaRPr lang="en-US" dirty="0"/>
          </a:p>
        </p:txBody>
      </p:sp>
      <p:sp>
        <p:nvSpPr>
          <p:cNvPr id="3" name="Content Placeholder 2">
            <a:extLst>
              <a:ext uri="{FF2B5EF4-FFF2-40B4-BE49-F238E27FC236}">
                <a16:creationId xmlns:a16="http://schemas.microsoft.com/office/drawing/2014/main" id="{504F20D5-8D1A-42F4-87CA-F454B222BB45}"/>
              </a:ext>
            </a:extLst>
          </p:cNvPr>
          <p:cNvSpPr>
            <a:spLocks noGrp="1"/>
          </p:cNvSpPr>
          <p:nvPr>
            <p:ph idx="1"/>
          </p:nvPr>
        </p:nvSpPr>
        <p:spPr>
          <a:xfrm>
            <a:off x="1065212" y="1828800"/>
            <a:ext cx="8686801" cy="4191000"/>
          </a:xfrm>
        </p:spPr>
        <p:txBody>
          <a:bodyPr/>
          <a:lstStyle/>
          <a:p>
            <a:r>
              <a:rPr lang="en-US" dirty="0"/>
              <a:t>Template for Controllers (GDPR, art. 30):</a:t>
            </a:r>
          </a:p>
          <a:p>
            <a:endParaRPr lang="fr-BE" dirty="0"/>
          </a:p>
          <a:p>
            <a:endParaRPr lang="en-US" dirty="0"/>
          </a:p>
          <a:p>
            <a:endParaRPr lang="en-US" dirty="0"/>
          </a:p>
          <a:p>
            <a:r>
              <a:rPr lang="en-US" dirty="0"/>
              <a:t>Template for Processors:</a:t>
            </a:r>
          </a:p>
          <a:p>
            <a:endParaRPr lang="en-US" dirty="0"/>
          </a:p>
        </p:txBody>
      </p:sp>
      <p:pic>
        <p:nvPicPr>
          <p:cNvPr id="8" name="Picture 7">
            <a:extLst>
              <a:ext uri="{FF2B5EF4-FFF2-40B4-BE49-F238E27FC236}">
                <a16:creationId xmlns:a16="http://schemas.microsoft.com/office/drawing/2014/main" id="{88833916-A59F-4535-B1AC-341AB1449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2" y="2387044"/>
            <a:ext cx="11129961" cy="1295400"/>
          </a:xfrm>
          <a:prstGeom prst="rect">
            <a:avLst/>
          </a:prstGeom>
          <a:noFill/>
          <a:ln>
            <a:noFill/>
          </a:ln>
        </p:spPr>
      </p:pic>
      <p:pic>
        <p:nvPicPr>
          <p:cNvPr id="9" name="Picture 8">
            <a:extLst>
              <a:ext uri="{FF2B5EF4-FFF2-40B4-BE49-F238E27FC236}">
                <a16:creationId xmlns:a16="http://schemas.microsoft.com/office/drawing/2014/main" id="{BA0EE69B-F72E-4CCA-A54B-F29CDCBEE6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12" y="4412971"/>
            <a:ext cx="10972800" cy="1835430"/>
          </a:xfrm>
          <a:prstGeom prst="rect">
            <a:avLst/>
          </a:prstGeom>
          <a:noFill/>
          <a:ln>
            <a:noFill/>
          </a:ln>
        </p:spPr>
      </p:pic>
    </p:spTree>
    <p:extLst>
      <p:ext uri="{BB962C8B-B14F-4D97-AF65-F5344CB8AC3E}">
        <p14:creationId xmlns:p14="http://schemas.microsoft.com/office/powerpoint/2010/main" val="297332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9498" y="533400"/>
            <a:ext cx="8686801" cy="762000"/>
          </a:xfrm>
        </p:spPr>
        <p:txBody>
          <a:bodyPr/>
          <a:lstStyle/>
          <a:p>
            <a:r>
              <a:rPr lang="en-US" dirty="0"/>
              <a:t>Session Outline</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9497" y="1524000"/>
            <a:ext cx="9977916" cy="4953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GDPR Scope, Principles and Obligations </a:t>
            </a:r>
          </a:p>
          <a:p>
            <a:r>
              <a:rPr lang="en-US" dirty="0"/>
              <a:t>Step 1: Let’s take a look at what we do </a:t>
            </a:r>
          </a:p>
          <a:p>
            <a:r>
              <a:rPr lang="en-US" dirty="0"/>
              <a:t>Step 2: Let’s get organized (register) </a:t>
            </a:r>
          </a:p>
          <a:p>
            <a:r>
              <a:rPr lang="en-US" dirty="0"/>
              <a:t>Step 3: Let’s prepare our tools to meet our obligations</a:t>
            </a:r>
          </a:p>
          <a:p>
            <a:r>
              <a:rPr lang="en-US" dirty="0"/>
              <a:t>Step 4: Let’s secure our data </a:t>
            </a:r>
          </a:p>
          <a:p>
            <a:r>
              <a:rPr lang="en-US" dirty="0"/>
              <a:t>Step 5: Let’s translate</a:t>
            </a:r>
          </a:p>
          <a:p>
            <a:r>
              <a:rPr lang="en-US" dirty="0"/>
              <a:t>Step 6: Let’s invoice our clients and pay our suppliers</a:t>
            </a:r>
          </a:p>
          <a:p>
            <a:r>
              <a:rPr lang="en-US" dirty="0"/>
              <a:t>Other Topics</a:t>
            </a:r>
          </a:p>
        </p:txBody>
      </p:sp>
      <p:sp>
        <p:nvSpPr>
          <p:cNvPr id="2" name="Arrow: Right 1">
            <a:extLst>
              <a:ext uri="{FF2B5EF4-FFF2-40B4-BE49-F238E27FC236}">
                <a16:creationId xmlns:a16="http://schemas.microsoft.com/office/drawing/2014/main" id="{1182EB90-3C87-4693-8047-F4D8CE30B122}"/>
              </a:ext>
            </a:extLst>
          </p:cNvPr>
          <p:cNvSpPr/>
          <p:nvPr/>
        </p:nvSpPr>
        <p:spPr>
          <a:xfrm>
            <a:off x="91089" y="2944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4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457200"/>
            <a:ext cx="8686801" cy="1295400"/>
          </a:xfrm>
        </p:spPr>
        <p:txBody>
          <a:bodyPr>
            <a:normAutofit fontScale="90000"/>
          </a:bodyPr>
          <a:lstStyle/>
          <a:p>
            <a:r>
              <a:rPr lang="en-US" b="0" dirty="0"/>
              <a:t>Step 3 – Your tools</a:t>
            </a:r>
            <a:br>
              <a:rPr lang="en-US" b="0" dirty="0"/>
            </a:br>
            <a:br>
              <a:rPr lang="en-US" b="0" dirty="0"/>
            </a:br>
            <a:r>
              <a:rPr lang="en-US" sz="3100" b="0" dirty="0"/>
              <a:t>Your website - your “master tool” for GDPR compliance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123258" y="1981200"/>
            <a:ext cx="8686801" cy="17526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fontAlgn="base"/>
            <a:r>
              <a:rPr lang="en-US" sz="2400" dirty="0"/>
              <a:t>A privacy policy </a:t>
            </a:r>
          </a:p>
          <a:p>
            <a:pPr fontAlgn="base"/>
            <a:r>
              <a:rPr lang="fr-BE" sz="2400" dirty="0" err="1"/>
              <a:t>Your</a:t>
            </a:r>
            <a:r>
              <a:rPr lang="fr-BE" sz="2400" dirty="0"/>
              <a:t> contact </a:t>
            </a:r>
            <a:r>
              <a:rPr lang="fr-BE" sz="2400" dirty="0" err="1"/>
              <a:t>form</a:t>
            </a:r>
            <a:endParaRPr lang="en-US" sz="2400" dirty="0"/>
          </a:p>
          <a:p>
            <a:pPr fontAlgn="base"/>
            <a:r>
              <a:rPr lang="en-US" sz="2400" dirty="0"/>
              <a:t>A cookie policy </a:t>
            </a:r>
          </a:p>
          <a:p>
            <a:pPr fontAlgn="base"/>
            <a:r>
              <a:rPr lang="en-US" sz="2400" dirty="0"/>
              <a:t>A cookie banner</a:t>
            </a:r>
          </a:p>
          <a:p>
            <a:pPr marL="45720" indent="0">
              <a:buNone/>
            </a:pPr>
            <a:br>
              <a:rPr lang="en-US" sz="1200" dirty="0"/>
            </a:br>
            <a:endParaRPr lang="en-US" sz="1200" dirty="0"/>
          </a:p>
        </p:txBody>
      </p:sp>
      <p:sp>
        <p:nvSpPr>
          <p:cNvPr id="4" name="Title 12">
            <a:extLst>
              <a:ext uri="{FF2B5EF4-FFF2-40B4-BE49-F238E27FC236}">
                <a16:creationId xmlns:a16="http://schemas.microsoft.com/office/drawing/2014/main" id="{94EDA054-1410-4B14-A0D2-B0C35EAB76BE}"/>
              </a:ext>
            </a:extLst>
          </p:cNvPr>
          <p:cNvSpPr txBox="1">
            <a:spLocks/>
          </p:cNvSpPr>
          <p:nvPr/>
        </p:nvSpPr>
        <p:spPr>
          <a:xfrm>
            <a:off x="1151802" y="3718560"/>
            <a:ext cx="8686801" cy="952500"/>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br>
              <a:rPr lang="en-US" sz="3200" b="0" dirty="0"/>
            </a:br>
            <a:br>
              <a:rPr lang="en-US" sz="3200" b="0" dirty="0"/>
            </a:br>
            <a:r>
              <a:rPr lang="en-US" b="0" dirty="0"/>
              <a:t>Your internal documents for GDPR compliance </a:t>
            </a:r>
          </a:p>
        </p:txBody>
      </p:sp>
      <p:sp>
        <p:nvSpPr>
          <p:cNvPr id="5" name="Content Placeholder 13">
            <a:extLst>
              <a:ext uri="{FF2B5EF4-FFF2-40B4-BE49-F238E27FC236}">
                <a16:creationId xmlns:a16="http://schemas.microsoft.com/office/drawing/2014/main" id="{8E17C025-1030-4DB7-AE47-2A57BBAAD3CE}"/>
              </a:ext>
            </a:extLst>
          </p:cNvPr>
          <p:cNvSpPr txBox="1">
            <a:spLocks/>
          </p:cNvSpPr>
          <p:nvPr/>
        </p:nvSpPr>
        <p:spPr>
          <a:xfrm>
            <a:off x="1144861" y="4800600"/>
            <a:ext cx="10457554" cy="11430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fontAlgn="base">
              <a:lnSpc>
                <a:spcPct val="70000"/>
              </a:lnSpc>
              <a:buNone/>
            </a:pPr>
            <a:r>
              <a:rPr lang="en-US" sz="2400" dirty="0"/>
              <a:t>Data processing agreements (SaaS, email providers, hosting company, other linguists…)</a:t>
            </a:r>
          </a:p>
          <a:p>
            <a:pPr marL="45720" indent="0">
              <a:buNone/>
            </a:pPr>
            <a:br>
              <a:rPr lang="en-US" sz="2400" dirty="0"/>
            </a:br>
            <a:endParaRPr lang="en-US" sz="2400" dirty="0"/>
          </a:p>
        </p:txBody>
      </p:sp>
    </p:spTree>
    <p:extLst>
      <p:ext uri="{BB962C8B-B14F-4D97-AF65-F5344CB8AC3E}">
        <p14:creationId xmlns:p14="http://schemas.microsoft.com/office/powerpoint/2010/main" val="18881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685800"/>
            <a:ext cx="8686801" cy="1066800"/>
          </a:xfrm>
        </p:spPr>
        <p:txBody>
          <a:bodyPr/>
          <a:lstStyle/>
          <a:p>
            <a:r>
              <a:rPr lang="en-US" dirty="0"/>
              <a:t>Disclaimer</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38025" y="2286000"/>
            <a:ext cx="8686801" cy="3581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sz="2800" dirty="0"/>
              <a:t>I am not an attorney. </a:t>
            </a:r>
          </a:p>
          <a:p>
            <a:endParaRPr lang="en-US" sz="2800" dirty="0"/>
          </a:p>
          <a:p>
            <a:r>
              <a:rPr lang="en-US" sz="2800" dirty="0"/>
              <a:t>I do not provide legal advice. </a:t>
            </a:r>
          </a:p>
          <a:p>
            <a:endParaRPr lang="en-US" sz="2800" dirty="0"/>
          </a:p>
          <a:p>
            <a:r>
              <a:rPr lang="en-US" sz="2800" dirty="0"/>
              <a:t>I am here in capacity as a business owner.</a:t>
            </a:r>
            <a:br>
              <a:rPr lang="en-US" sz="2800" dirty="0"/>
            </a:br>
            <a:endParaRPr lang="en-US" sz="2800" dirty="0"/>
          </a:p>
        </p:txBody>
      </p:sp>
    </p:spTree>
    <p:extLst>
      <p:ext uri="{BB962C8B-B14F-4D97-AF65-F5344CB8AC3E}">
        <p14:creationId xmlns:p14="http://schemas.microsoft.com/office/powerpoint/2010/main" val="38605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457200"/>
            <a:ext cx="9709625" cy="1295400"/>
          </a:xfrm>
        </p:spPr>
        <p:txBody>
          <a:bodyPr>
            <a:normAutofit fontScale="90000"/>
          </a:bodyPr>
          <a:lstStyle/>
          <a:p>
            <a:r>
              <a:rPr lang="en-US" b="0" dirty="0"/>
              <a:t>Step 3 – Your tools</a:t>
            </a:r>
            <a:br>
              <a:rPr lang="en-US" b="0" dirty="0"/>
            </a:br>
            <a:br>
              <a:rPr lang="en-US" b="0" dirty="0"/>
            </a:br>
            <a:r>
              <a:rPr lang="en-US" sz="3100" b="0" dirty="0"/>
              <a:t>Your website - your “master tool” for </a:t>
            </a:r>
            <a:r>
              <a:rPr lang="en-US" sz="3100" b="0" dirty="0" err="1"/>
              <a:t>GDPR</a:t>
            </a:r>
            <a:r>
              <a:rPr lang="en-US" sz="3100" b="0" dirty="0"/>
              <a:t> compliance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8" y="1936689"/>
            <a:ext cx="8686801"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dirty="0"/>
              <a:t>A privacy policy and a cookie policy available on your website: </a:t>
            </a:r>
          </a:p>
          <a:p>
            <a:pPr marL="45720" indent="0">
              <a:buNone/>
            </a:pPr>
            <a:endParaRPr lang="en-US" dirty="0"/>
          </a:p>
          <a:p>
            <a:pPr marL="45720" indent="0">
              <a:buNone/>
            </a:pPr>
            <a:br>
              <a:rPr lang="en-US" dirty="0"/>
            </a:br>
            <a:endParaRPr lang="en-US" dirty="0"/>
          </a:p>
        </p:txBody>
      </p:sp>
      <p:pic>
        <p:nvPicPr>
          <p:cNvPr id="1026" name="Picture 2" descr="https://lh5.googleusercontent.com/5tbwb99JWP6So2bhaHZD_mDZ7XW0b2u3n8Zy1zoYKdpz5cEOd7yW50s9y52wVNb7iZRpFMwN9TXDIxFn3Ino_YwvDFJUhVLpxeH3eARHcS4iJ01hxUcDrsD4-BnFCjMv1lxaassK">
            <a:extLst>
              <a:ext uri="{FF2B5EF4-FFF2-40B4-BE49-F238E27FC236}">
                <a16:creationId xmlns:a16="http://schemas.microsoft.com/office/drawing/2014/main" id="{A5BF0CCF-B1F2-46DA-9A02-E8C5C0551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46" y="2294535"/>
            <a:ext cx="9594272" cy="13530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8CB1C44-06F5-4E15-9E22-839F56DD4FB6}"/>
              </a:ext>
            </a:extLst>
          </p:cNvPr>
          <p:cNvSpPr/>
          <p:nvPr/>
        </p:nvSpPr>
        <p:spPr>
          <a:xfrm>
            <a:off x="901940" y="4066380"/>
            <a:ext cx="9304284" cy="2346796"/>
          </a:xfrm>
          <a:prstGeom prst="rect">
            <a:avLst/>
          </a:prstGeom>
        </p:spPr>
        <p:txBody>
          <a:bodyPr wrap="square">
            <a:spAutoFit/>
          </a:bodyPr>
          <a:lstStyle/>
          <a:p>
            <a:pPr>
              <a:spcAft>
                <a:spcPts val="300"/>
              </a:spcAft>
            </a:pPr>
            <a:r>
              <a:rPr lang="en-US" sz="2400" u="sng" dirty="0">
                <a:solidFill>
                  <a:srgbClr val="222222"/>
                </a:solidFill>
                <a:latin typeface="Arial" panose="020B0604020202020204" pitchFamily="34" charset="0"/>
              </a:rPr>
              <a:t>How to go about it? </a:t>
            </a:r>
            <a:endParaRPr lang="en-US" sz="2400" u="sng" dirty="0"/>
          </a:p>
          <a:p>
            <a:pPr fontAlgn="base">
              <a:buFont typeface="Arial" panose="020B0604020202020204" pitchFamily="34" charset="0"/>
              <a:buChar char="•"/>
            </a:pPr>
            <a:r>
              <a:rPr lang="en-US" sz="2400" dirty="0">
                <a:solidFill>
                  <a:srgbClr val="222222"/>
                </a:solidFill>
                <a:latin typeface="Arial" panose="020B0604020202020204" pitchFamily="34" charset="0"/>
              </a:rPr>
              <a:t>Cookie Policy: EU templates available</a:t>
            </a:r>
            <a:endParaRPr lang="en-US" sz="2400" dirty="0"/>
          </a:p>
          <a:p>
            <a:pPr fontAlgn="base">
              <a:buFont typeface="Arial" panose="020B0604020202020204" pitchFamily="34" charset="0"/>
              <a:buChar char="•"/>
            </a:pPr>
            <a:r>
              <a:rPr lang="en-US" sz="2400" dirty="0"/>
              <a:t>Privacy Policy: unfortunately</a:t>
            </a:r>
            <a:r>
              <a:rPr lang="en-US" sz="2400" dirty="0">
                <a:solidFill>
                  <a:srgbClr val="222222"/>
                </a:solidFill>
                <a:latin typeface="Arial" panose="020B0604020202020204" pitchFamily="34" charset="0"/>
              </a:rPr>
              <a:t>, there is no official template available.</a:t>
            </a:r>
          </a:p>
          <a:p>
            <a:pPr fontAlgn="base">
              <a:spcAft>
                <a:spcPts val="300"/>
              </a:spcAft>
              <a:buFont typeface="Arial" panose="020B0604020202020204" pitchFamily="34" charset="0"/>
              <a:buChar char="•"/>
            </a:pPr>
            <a:r>
              <a:rPr lang="en-US" sz="2400" dirty="0">
                <a:solidFill>
                  <a:srgbClr val="222222"/>
                </a:solidFill>
                <a:latin typeface="Arial" panose="020B0604020202020204" pitchFamily="34" charset="0"/>
              </a:rPr>
              <a:t>Talk to your local attorney! If outside the EU, ideally an attorney who works in partnership with an EU attorney of your targeted country. </a:t>
            </a:r>
          </a:p>
        </p:txBody>
      </p:sp>
      <p:pic>
        <p:nvPicPr>
          <p:cNvPr id="5" name="Picture 4">
            <a:extLst>
              <a:ext uri="{FF2B5EF4-FFF2-40B4-BE49-F238E27FC236}">
                <a16:creationId xmlns:a16="http://schemas.microsoft.com/office/drawing/2014/main" id="{051A9961-FB85-41C7-9087-80013F55A860}"/>
              </a:ext>
            </a:extLst>
          </p:cNvPr>
          <p:cNvPicPr>
            <a:picLocks noChangeAspect="1"/>
          </p:cNvPicPr>
          <p:nvPr/>
        </p:nvPicPr>
        <p:blipFill>
          <a:blip r:embed="rId4"/>
          <a:stretch>
            <a:fillRect/>
          </a:stretch>
        </p:blipFill>
        <p:spPr>
          <a:xfrm>
            <a:off x="901940" y="3471241"/>
            <a:ext cx="7020905" cy="485843"/>
          </a:xfrm>
          <a:prstGeom prst="rect">
            <a:avLst/>
          </a:prstGeom>
        </p:spPr>
      </p:pic>
    </p:spTree>
    <p:extLst>
      <p:ext uri="{BB962C8B-B14F-4D97-AF65-F5344CB8AC3E}">
        <p14:creationId xmlns:p14="http://schemas.microsoft.com/office/powerpoint/2010/main" val="344255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4D73-F446-4479-92A8-0588E2CA9653}"/>
              </a:ext>
            </a:extLst>
          </p:cNvPr>
          <p:cNvSpPr>
            <a:spLocks noGrp="1"/>
          </p:cNvSpPr>
          <p:nvPr>
            <p:ph type="title"/>
          </p:nvPr>
        </p:nvSpPr>
        <p:spPr>
          <a:xfrm>
            <a:off x="412069" y="620486"/>
            <a:ext cx="10972800" cy="1066800"/>
          </a:xfrm>
        </p:spPr>
        <p:txBody>
          <a:bodyPr>
            <a:normAutofit fontScale="90000"/>
          </a:bodyPr>
          <a:lstStyle/>
          <a:p>
            <a:r>
              <a:rPr lang="en-US" dirty="0"/>
              <a:t>Step 3 – Your tools</a:t>
            </a:r>
            <a:br>
              <a:rPr lang="en-US" dirty="0"/>
            </a:br>
            <a:br>
              <a:rPr lang="en-US" dirty="0"/>
            </a:br>
            <a:r>
              <a:rPr lang="en-US" dirty="0"/>
              <a:t>Your website - your “master tool” for GDPR compliance (Cont.)</a:t>
            </a:r>
            <a:br>
              <a:rPr lang="en-US" dirty="0"/>
            </a:br>
            <a:endParaRPr lang="en-US" dirty="0"/>
          </a:p>
        </p:txBody>
      </p:sp>
      <p:pic>
        <p:nvPicPr>
          <p:cNvPr id="9" name="Content Placeholder 8">
            <a:extLst>
              <a:ext uri="{FF2B5EF4-FFF2-40B4-BE49-F238E27FC236}">
                <a16:creationId xmlns:a16="http://schemas.microsoft.com/office/drawing/2014/main" id="{850D26EC-7457-4DB7-9FF1-2499EEA71FA1}"/>
              </a:ext>
            </a:extLst>
          </p:cNvPr>
          <p:cNvPicPr>
            <a:picLocks noGrp="1" noChangeAspect="1"/>
          </p:cNvPicPr>
          <p:nvPr>
            <p:ph idx="1"/>
          </p:nvPr>
        </p:nvPicPr>
        <p:blipFill>
          <a:blip r:embed="rId3"/>
          <a:stretch>
            <a:fillRect/>
          </a:stretch>
        </p:blipFill>
        <p:spPr>
          <a:xfrm>
            <a:off x="5716899" y="2057400"/>
            <a:ext cx="5927345" cy="4191000"/>
          </a:xfrm>
          <a:prstGeom prst="rect">
            <a:avLst/>
          </a:prstGeom>
        </p:spPr>
      </p:pic>
      <p:sp>
        <p:nvSpPr>
          <p:cNvPr id="10" name="Text Placeholder 2">
            <a:extLst>
              <a:ext uri="{FF2B5EF4-FFF2-40B4-BE49-F238E27FC236}">
                <a16:creationId xmlns:a16="http://schemas.microsoft.com/office/drawing/2014/main" id="{9B5A9F2C-8C3B-46CF-A36F-90EE5673E1CA}"/>
              </a:ext>
            </a:extLst>
          </p:cNvPr>
          <p:cNvSpPr txBox="1">
            <a:spLocks/>
          </p:cNvSpPr>
          <p:nvPr/>
        </p:nvSpPr>
        <p:spPr>
          <a:xfrm>
            <a:off x="590889" y="1371599"/>
            <a:ext cx="10615159" cy="68580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b="1" dirty="0">
                <a:solidFill>
                  <a:srgbClr val="00B050"/>
                </a:solidFill>
              </a:rPr>
              <a:t>Privacy Policy = your most important document to meet your transparency requirement!!!</a:t>
            </a:r>
          </a:p>
        </p:txBody>
      </p:sp>
      <p:sp>
        <p:nvSpPr>
          <p:cNvPr id="5" name="Content Placeholder 13">
            <a:extLst>
              <a:ext uri="{FF2B5EF4-FFF2-40B4-BE49-F238E27FC236}">
                <a16:creationId xmlns:a16="http://schemas.microsoft.com/office/drawing/2014/main" id="{122344B0-5A40-44F2-BF6E-5608B6FCC2CF}"/>
              </a:ext>
            </a:extLst>
          </p:cNvPr>
          <p:cNvSpPr txBox="1">
            <a:spLocks/>
          </p:cNvSpPr>
          <p:nvPr/>
        </p:nvSpPr>
        <p:spPr>
          <a:xfrm>
            <a:off x="590890" y="1905000"/>
            <a:ext cx="4640728" cy="40386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fontAlgn="base"/>
            <a:r>
              <a:rPr lang="en-US" sz="2400" dirty="0">
                <a:solidFill>
                  <a:srgbClr val="FF0000"/>
                </a:solidFill>
              </a:rPr>
              <a:t>Transparency requirement: SAY WHAT YOU DO</a:t>
            </a:r>
          </a:p>
          <a:p>
            <a:pPr fontAlgn="base"/>
            <a:r>
              <a:rPr lang="en-US" sz="2400" dirty="0"/>
              <a:t>Use clear language (no legalese)</a:t>
            </a:r>
          </a:p>
          <a:p>
            <a:pPr fontAlgn="base"/>
            <a:r>
              <a:rPr lang="en-US" sz="2400" dirty="0"/>
              <a:t>Content: GDPR, Art. 13 or Transparency Guidelines, Annex</a:t>
            </a:r>
          </a:p>
          <a:p>
            <a:pPr fontAlgn="base"/>
            <a:r>
              <a:rPr lang="en-US" sz="2400" dirty="0"/>
              <a:t>Only include your activities as a controller</a:t>
            </a:r>
          </a:p>
          <a:p>
            <a:pPr fontAlgn="base"/>
            <a:r>
              <a:rPr lang="en-US" sz="2400" dirty="0"/>
              <a:t>If processing changes, update the Privacy Policy + notify users</a:t>
            </a:r>
          </a:p>
          <a:p>
            <a:pPr marL="45720" indent="0">
              <a:buNone/>
            </a:pPr>
            <a:br>
              <a:rPr lang="en-US" sz="1200" dirty="0"/>
            </a:br>
            <a:endParaRPr lang="en-US" sz="1200" dirty="0"/>
          </a:p>
        </p:txBody>
      </p:sp>
    </p:spTree>
    <p:extLst>
      <p:ext uri="{BB962C8B-B14F-4D97-AF65-F5344CB8AC3E}">
        <p14:creationId xmlns:p14="http://schemas.microsoft.com/office/powerpoint/2010/main" val="207568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4D73-F446-4479-92A8-0588E2CA9653}"/>
              </a:ext>
            </a:extLst>
          </p:cNvPr>
          <p:cNvSpPr>
            <a:spLocks noGrp="1"/>
          </p:cNvSpPr>
          <p:nvPr>
            <p:ph type="title"/>
          </p:nvPr>
        </p:nvSpPr>
        <p:spPr>
          <a:xfrm>
            <a:off x="412069" y="620486"/>
            <a:ext cx="10972800" cy="1066800"/>
          </a:xfrm>
        </p:spPr>
        <p:txBody>
          <a:bodyPr>
            <a:normAutofit fontScale="90000"/>
          </a:bodyPr>
          <a:lstStyle/>
          <a:p>
            <a:r>
              <a:rPr lang="en-US" dirty="0"/>
              <a:t>Step 3 – Your tools</a:t>
            </a:r>
            <a:br>
              <a:rPr lang="en-US" dirty="0"/>
            </a:br>
            <a:br>
              <a:rPr lang="en-US" dirty="0"/>
            </a:br>
            <a:r>
              <a:rPr lang="en-US" dirty="0"/>
              <a:t>Your website - your “master tool” for GDPR compliance (Cont.)</a:t>
            </a:r>
            <a:br>
              <a:rPr lang="en-US" dirty="0"/>
            </a:br>
            <a:endParaRPr lang="en-US" dirty="0"/>
          </a:p>
        </p:txBody>
      </p:sp>
      <p:sp>
        <p:nvSpPr>
          <p:cNvPr id="10" name="Text Placeholder 2">
            <a:extLst>
              <a:ext uri="{FF2B5EF4-FFF2-40B4-BE49-F238E27FC236}">
                <a16:creationId xmlns:a16="http://schemas.microsoft.com/office/drawing/2014/main" id="{9B5A9F2C-8C3B-46CF-A36F-90EE5673E1CA}"/>
              </a:ext>
            </a:extLst>
          </p:cNvPr>
          <p:cNvSpPr txBox="1">
            <a:spLocks/>
          </p:cNvSpPr>
          <p:nvPr/>
        </p:nvSpPr>
        <p:spPr>
          <a:xfrm>
            <a:off x="590889" y="1371599"/>
            <a:ext cx="10615159" cy="68580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dirty="0">
                <a:solidFill>
                  <a:srgbClr val="00B050"/>
                </a:solidFill>
              </a:rPr>
              <a:t>Your contact form</a:t>
            </a:r>
          </a:p>
        </p:txBody>
      </p:sp>
      <p:sp>
        <p:nvSpPr>
          <p:cNvPr id="5" name="Content Placeholder 13">
            <a:extLst>
              <a:ext uri="{FF2B5EF4-FFF2-40B4-BE49-F238E27FC236}">
                <a16:creationId xmlns:a16="http://schemas.microsoft.com/office/drawing/2014/main" id="{122344B0-5A40-44F2-BF6E-5608B6FCC2CF}"/>
              </a:ext>
            </a:extLst>
          </p:cNvPr>
          <p:cNvSpPr txBox="1">
            <a:spLocks/>
          </p:cNvSpPr>
          <p:nvPr/>
        </p:nvSpPr>
        <p:spPr>
          <a:xfrm>
            <a:off x="590890" y="2103120"/>
            <a:ext cx="2298456" cy="384048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fr-BE" dirty="0">
                <a:solidFill>
                  <a:srgbClr val="FF0000"/>
                </a:solidFill>
              </a:rPr>
              <a:t>TRANSPARENCY REQUIREMENT:</a:t>
            </a:r>
            <a:endParaRPr lang="en-US" dirty="0">
              <a:solidFill>
                <a:srgbClr val="FF0000"/>
              </a:solidFill>
            </a:endParaRPr>
          </a:p>
          <a:p>
            <a:r>
              <a:rPr lang="en-US" dirty="0"/>
              <a:t>Purpose of processing?</a:t>
            </a:r>
          </a:p>
          <a:p>
            <a:r>
              <a:rPr lang="en-US" dirty="0"/>
              <a:t>Link to Privacy Policy</a:t>
            </a:r>
            <a:br>
              <a:rPr lang="en-US" sz="1200" dirty="0"/>
            </a:br>
            <a:endParaRPr lang="en-US" sz="1200" dirty="0"/>
          </a:p>
        </p:txBody>
      </p:sp>
      <p:pic>
        <p:nvPicPr>
          <p:cNvPr id="6" name="Picture 5">
            <a:extLst>
              <a:ext uri="{FF2B5EF4-FFF2-40B4-BE49-F238E27FC236}">
                <a16:creationId xmlns:a16="http://schemas.microsoft.com/office/drawing/2014/main" id="{AD7D81ED-3913-40E7-89E3-624F64C7DC43}"/>
              </a:ext>
            </a:extLst>
          </p:cNvPr>
          <p:cNvPicPr>
            <a:picLocks noChangeAspect="1"/>
          </p:cNvPicPr>
          <p:nvPr/>
        </p:nvPicPr>
        <p:blipFill>
          <a:blip r:embed="rId3"/>
          <a:stretch>
            <a:fillRect/>
          </a:stretch>
        </p:blipFill>
        <p:spPr>
          <a:xfrm>
            <a:off x="2889346" y="1400175"/>
            <a:ext cx="7800975" cy="4619625"/>
          </a:xfrm>
          <a:prstGeom prst="rect">
            <a:avLst/>
          </a:prstGeom>
        </p:spPr>
      </p:pic>
    </p:spTree>
    <p:extLst>
      <p:ext uri="{BB962C8B-B14F-4D97-AF65-F5344CB8AC3E}">
        <p14:creationId xmlns:p14="http://schemas.microsoft.com/office/powerpoint/2010/main" val="94241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457200"/>
            <a:ext cx="9709625" cy="1295400"/>
          </a:xfrm>
        </p:spPr>
        <p:txBody>
          <a:bodyPr>
            <a:normAutofit fontScale="90000"/>
          </a:bodyPr>
          <a:lstStyle/>
          <a:p>
            <a:r>
              <a:rPr lang="en-US" b="0" dirty="0"/>
              <a:t>Step 3 – Your tools</a:t>
            </a:r>
            <a:br>
              <a:rPr lang="en-US" b="0" dirty="0"/>
            </a:br>
            <a:br>
              <a:rPr lang="en-US" b="0" dirty="0"/>
            </a:br>
            <a:r>
              <a:rPr lang="en-US" sz="3100" b="0" dirty="0"/>
              <a:t>Your website </a:t>
            </a:r>
            <a:r>
              <a:rPr lang="en-US" sz="3200" b="0" dirty="0"/>
              <a:t>– </a:t>
            </a:r>
            <a:r>
              <a:rPr lang="en-US" sz="3100" b="0" dirty="0"/>
              <a:t>your “master tool” for GDPR compliance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32987" y="2057400"/>
            <a:ext cx="8686801"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dirty="0"/>
              <a:t>A </a:t>
            </a:r>
            <a:r>
              <a:rPr lang="en-US" dirty="0">
                <a:solidFill>
                  <a:srgbClr val="00B050"/>
                </a:solidFill>
              </a:rPr>
              <a:t>cookie-banner </a:t>
            </a:r>
            <a:r>
              <a:rPr lang="en-US" dirty="0"/>
              <a:t>referencing your privacy policy: </a:t>
            </a:r>
          </a:p>
          <a:p>
            <a:pPr marL="45720" indent="0">
              <a:buNone/>
            </a:pPr>
            <a:endParaRPr lang="en-US" dirty="0"/>
          </a:p>
          <a:p>
            <a:pPr marL="45720" indent="0">
              <a:buNone/>
            </a:pPr>
            <a:br>
              <a:rPr lang="en-US" dirty="0"/>
            </a:br>
            <a:endParaRPr lang="en-US" dirty="0"/>
          </a:p>
        </p:txBody>
      </p:sp>
      <p:pic>
        <p:nvPicPr>
          <p:cNvPr id="2050" name="Picture 2" descr="https://lh6.googleusercontent.com/fQjSv_QBHfUPU8FPEWWu23HT3MGvQT1u4JdKzZ5pzH14jFtSxt1nffC95G8Gk3KoqPufnNfOBzgI7-CTBwt3BQhYWHXAu2l_SKO6qfJDZattCNkWsnYw9nS_IB6Nrj7uPx5JoVpy">
            <a:extLst>
              <a:ext uri="{FF2B5EF4-FFF2-40B4-BE49-F238E27FC236}">
                <a16:creationId xmlns:a16="http://schemas.microsoft.com/office/drawing/2014/main" id="{109C957B-5029-4A6C-924F-A45BC176A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2627691"/>
            <a:ext cx="5096610" cy="23279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EDB372-7A93-42ED-A2E4-D28E9A7F60B6}"/>
              </a:ext>
            </a:extLst>
          </p:cNvPr>
          <p:cNvPicPr>
            <a:picLocks noChangeAspect="1"/>
          </p:cNvPicPr>
          <p:nvPr/>
        </p:nvPicPr>
        <p:blipFill>
          <a:blip r:embed="rId4"/>
          <a:stretch>
            <a:fillRect/>
          </a:stretch>
        </p:blipFill>
        <p:spPr>
          <a:xfrm>
            <a:off x="6129597" y="2843908"/>
            <a:ext cx="4619625" cy="1895475"/>
          </a:xfrm>
          <a:prstGeom prst="rect">
            <a:avLst/>
          </a:prstGeom>
        </p:spPr>
      </p:pic>
    </p:spTree>
    <p:extLst>
      <p:ext uri="{BB962C8B-B14F-4D97-AF65-F5344CB8AC3E}">
        <p14:creationId xmlns:p14="http://schemas.microsoft.com/office/powerpoint/2010/main" val="7739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457200"/>
            <a:ext cx="9709625" cy="1295400"/>
          </a:xfrm>
        </p:spPr>
        <p:txBody>
          <a:bodyPr>
            <a:normAutofit fontScale="90000"/>
          </a:bodyPr>
          <a:lstStyle/>
          <a:p>
            <a:r>
              <a:rPr lang="en-US" b="0" dirty="0"/>
              <a:t>Step 3 – Your tools</a:t>
            </a:r>
            <a:br>
              <a:rPr lang="en-US" b="0" dirty="0"/>
            </a:br>
            <a:br>
              <a:rPr lang="en-US" b="0" dirty="0"/>
            </a:br>
            <a:r>
              <a:rPr lang="en-US" sz="3100" b="0" dirty="0"/>
              <a:t>Your website </a:t>
            </a:r>
            <a:r>
              <a:rPr lang="en-US" sz="3200" b="0" dirty="0"/>
              <a:t>– </a:t>
            </a:r>
            <a:r>
              <a:rPr lang="en-US" sz="3100" b="0" dirty="0"/>
              <a:t>your “master tool” for GDPR compliance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32986" y="2057400"/>
            <a:ext cx="10144759"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endParaRPr lang="en-US" dirty="0"/>
          </a:p>
        </p:txBody>
      </p:sp>
      <p:sp>
        <p:nvSpPr>
          <p:cNvPr id="2" name="Rectangle 1">
            <a:extLst>
              <a:ext uri="{FF2B5EF4-FFF2-40B4-BE49-F238E27FC236}">
                <a16:creationId xmlns:a16="http://schemas.microsoft.com/office/drawing/2014/main" id="{BBD20634-AAD5-4F79-ACCD-6A919B13CBF4}"/>
              </a:ext>
            </a:extLst>
          </p:cNvPr>
          <p:cNvSpPr/>
          <p:nvPr/>
        </p:nvSpPr>
        <p:spPr>
          <a:xfrm>
            <a:off x="912812" y="1905001"/>
            <a:ext cx="9601200" cy="3785652"/>
          </a:xfrm>
          <a:prstGeom prst="rect">
            <a:avLst/>
          </a:prstGeom>
        </p:spPr>
        <p:txBody>
          <a:bodyPr wrap="square">
            <a:spAutoFit/>
          </a:bodyPr>
          <a:lstStyle/>
          <a:p>
            <a:r>
              <a:rPr lang="en-US" sz="2400" dirty="0"/>
              <a:t>Different cookies, different purposes and objectives: </a:t>
            </a:r>
          </a:p>
          <a:p>
            <a:endParaRPr lang="en-US" sz="2400" dirty="0"/>
          </a:p>
          <a:p>
            <a:pPr marL="285750" indent="-285750">
              <a:buFontTx/>
              <a:buChar char="-"/>
            </a:pPr>
            <a:r>
              <a:rPr lang="en-US" sz="2400" dirty="0"/>
              <a:t>Functional Cookies </a:t>
            </a:r>
          </a:p>
          <a:p>
            <a:pPr marL="285750" indent="-285750">
              <a:buFontTx/>
              <a:buChar char="-"/>
            </a:pPr>
            <a:endParaRPr lang="en-US" sz="2400" dirty="0"/>
          </a:p>
          <a:p>
            <a:pPr marL="285750" indent="-285750">
              <a:buFontTx/>
              <a:buChar char="-"/>
            </a:pPr>
            <a:r>
              <a:rPr lang="en-US" sz="2400" b="1" dirty="0">
                <a:solidFill>
                  <a:srgbClr val="FF0000"/>
                </a:solidFill>
              </a:rPr>
              <a:t>Analytics/performance cookies </a:t>
            </a:r>
          </a:p>
          <a:p>
            <a:pPr marL="742950" lvl="1" indent="-285750">
              <a:buFontTx/>
              <a:buChar char="-"/>
            </a:pPr>
            <a:r>
              <a:rPr lang="en-US" sz="2400" dirty="0"/>
              <a:t>Where the « OK » button of your cookie banner comes in: under current EU cookie law, you must have your website user’s consent</a:t>
            </a:r>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p:txBody>
      </p:sp>
      <p:sp>
        <p:nvSpPr>
          <p:cNvPr id="7" name="Rectangle 6">
            <a:extLst>
              <a:ext uri="{FF2B5EF4-FFF2-40B4-BE49-F238E27FC236}">
                <a16:creationId xmlns:a16="http://schemas.microsoft.com/office/drawing/2014/main" id="{62DFF024-08AF-4981-A32B-77D25B6FC6E8}"/>
              </a:ext>
            </a:extLst>
          </p:cNvPr>
          <p:cNvSpPr/>
          <p:nvPr/>
        </p:nvSpPr>
        <p:spPr>
          <a:xfrm>
            <a:off x="912812" y="4842808"/>
            <a:ext cx="9296400" cy="1938992"/>
          </a:xfrm>
          <a:prstGeom prst="rect">
            <a:avLst/>
          </a:prstGeom>
        </p:spPr>
        <p:txBody>
          <a:bodyPr wrap="square">
            <a:spAutoFit/>
          </a:bodyPr>
          <a:lstStyle/>
          <a:p>
            <a:pPr marL="742950" lvl="1" indent="-285750">
              <a:buFontTx/>
              <a:buChar char="-"/>
            </a:pPr>
            <a:r>
              <a:rPr lang="en-US" sz="2000" b="1" dirty="0">
                <a:solidFill>
                  <a:srgbClr val="00B0F0"/>
                </a:solidFill>
              </a:rPr>
              <a:t>Otherwise, your site should not run analytics and performance cookies</a:t>
            </a:r>
          </a:p>
          <a:p>
            <a:pPr marL="742950" lvl="1" indent="-285750">
              <a:buFontTx/>
              <a:buChar char="-"/>
            </a:pPr>
            <a:endParaRPr lang="en-US" sz="2000" b="1" dirty="0">
              <a:solidFill>
                <a:srgbClr val="00B0F0"/>
              </a:solidFill>
            </a:endParaRPr>
          </a:p>
          <a:p>
            <a:pPr marL="0" lvl="1"/>
            <a:r>
              <a:rPr lang="en-US" sz="2000" dirty="0"/>
              <a:t>In any event, </a:t>
            </a:r>
            <a:r>
              <a:rPr lang="en-US" sz="2000" b="1" u="sng" dirty="0">
                <a:solidFill>
                  <a:srgbClr val="7030A0"/>
                </a:solidFill>
              </a:rPr>
              <a:t>your analytics tool should not display complete IP addresses (anonymized addresses only at most)!!! </a:t>
            </a:r>
          </a:p>
          <a:p>
            <a:endParaRPr lang="en-US" sz="2000" dirty="0"/>
          </a:p>
          <a:p>
            <a:pPr marL="285750" indent="-285750">
              <a:buFontTx/>
              <a:buChar char="-"/>
            </a:pPr>
            <a:endParaRPr lang="en-US" sz="2000" dirty="0"/>
          </a:p>
        </p:txBody>
      </p:sp>
    </p:spTree>
    <p:extLst>
      <p:ext uri="{BB962C8B-B14F-4D97-AF65-F5344CB8AC3E}">
        <p14:creationId xmlns:p14="http://schemas.microsoft.com/office/powerpoint/2010/main" val="160172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8861" y="609600"/>
            <a:ext cx="10090625" cy="1295400"/>
          </a:xfrm>
        </p:spPr>
        <p:txBody>
          <a:bodyPr>
            <a:normAutofit fontScale="90000"/>
          </a:bodyPr>
          <a:lstStyle/>
          <a:p>
            <a:r>
              <a:rPr lang="en-US" b="0" dirty="0"/>
              <a:t>Step 3 – Your tools</a:t>
            </a:r>
            <a:br>
              <a:rPr lang="en-US" b="0" dirty="0"/>
            </a:br>
            <a:br>
              <a:rPr lang="en-US" b="0" dirty="0"/>
            </a:br>
            <a:r>
              <a:rPr lang="en-US" sz="3100" b="0" dirty="0"/>
              <a:t>Your mailing marketing tool - how to inform clients and potential clients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9" y="2133600"/>
            <a:ext cx="9524523" cy="33528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a:buFontTx/>
              <a:buChar char="-"/>
            </a:pPr>
            <a:r>
              <a:rPr lang="en-US" dirty="0"/>
              <a:t>Legal basis = prior consent </a:t>
            </a:r>
          </a:p>
          <a:p>
            <a:pPr>
              <a:buFontTx/>
              <a:buChar char="-"/>
            </a:pPr>
            <a:r>
              <a:rPr lang="en-US" b="1" dirty="0">
                <a:solidFill>
                  <a:srgbClr val="FF0000"/>
                </a:solidFill>
              </a:rPr>
              <a:t>Legitimate interest – Be careful!!! </a:t>
            </a:r>
          </a:p>
          <a:p>
            <a:pPr>
              <a:buFontTx/>
              <a:buChar char="-"/>
            </a:pPr>
            <a:r>
              <a:rPr lang="en-US" dirty="0"/>
              <a:t>Clear and easy way to unsubscribe </a:t>
            </a:r>
          </a:p>
          <a:p>
            <a:pPr>
              <a:buFontTx/>
              <a:buChar char="-"/>
            </a:pPr>
            <a:endParaRPr lang="en-US" dirty="0"/>
          </a:p>
          <a:p>
            <a:pPr marL="45720" indent="0">
              <a:buNone/>
            </a:pPr>
            <a:r>
              <a:rPr lang="en-US" u="sng" dirty="0"/>
              <a:t>Email marketing tools now offer </a:t>
            </a:r>
            <a:r>
              <a:rPr lang="en-US" u="sng" dirty="0" err="1"/>
              <a:t>GDPR</a:t>
            </a:r>
            <a:r>
              <a:rPr lang="en-US" u="sng" dirty="0"/>
              <a:t> options, </a:t>
            </a:r>
            <a:r>
              <a:rPr lang="en-US" u="sng" dirty="0">
                <a:solidFill>
                  <a:srgbClr val="FF0000"/>
                </a:solidFill>
              </a:rPr>
              <a:t>but watch out!</a:t>
            </a:r>
          </a:p>
          <a:p>
            <a:pPr marL="45720" indent="0">
              <a:buNone/>
            </a:pPr>
            <a:r>
              <a:rPr lang="en-US" dirty="0"/>
              <a:t>Ex: Squarespace new marketing campaigns </a:t>
            </a:r>
          </a:p>
          <a:p>
            <a:pPr marL="45720" indent="0">
              <a:buNone/>
            </a:pPr>
            <a:r>
              <a:rPr lang="en-US" dirty="0"/>
              <a:t>      </a:t>
            </a:r>
            <a:r>
              <a:rPr lang="en-US" dirty="0" err="1"/>
              <a:t>MailChimp</a:t>
            </a:r>
            <a:r>
              <a:rPr lang="en-US" dirty="0"/>
              <a:t> </a:t>
            </a:r>
            <a:r>
              <a:rPr lang="en-US" dirty="0" err="1"/>
              <a:t>GDPR</a:t>
            </a:r>
            <a:r>
              <a:rPr lang="en-US" dirty="0"/>
              <a:t> option </a:t>
            </a:r>
            <a:br>
              <a:rPr lang="en-US" dirty="0"/>
            </a:br>
            <a:endParaRPr lang="en-US" dirty="0"/>
          </a:p>
        </p:txBody>
      </p:sp>
      <p:sp>
        <p:nvSpPr>
          <p:cNvPr id="2" name="Arrow: Right 1">
            <a:extLst>
              <a:ext uri="{FF2B5EF4-FFF2-40B4-BE49-F238E27FC236}">
                <a16:creationId xmlns:a16="http://schemas.microsoft.com/office/drawing/2014/main" id="{7E1F4E93-14D6-412A-B721-CE64D41DDEEF}"/>
              </a:ext>
            </a:extLst>
          </p:cNvPr>
          <p:cNvSpPr/>
          <p:nvPr/>
        </p:nvSpPr>
        <p:spPr>
          <a:xfrm>
            <a:off x="87281" y="4114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04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8861" y="609600"/>
            <a:ext cx="10090625" cy="1295400"/>
          </a:xfrm>
        </p:spPr>
        <p:txBody>
          <a:bodyPr>
            <a:normAutofit fontScale="90000"/>
          </a:bodyPr>
          <a:lstStyle/>
          <a:p>
            <a:r>
              <a:rPr lang="en-US" b="0" dirty="0"/>
              <a:t>Step 3 – Your tools</a:t>
            </a:r>
            <a:br>
              <a:rPr lang="en-US" b="0" dirty="0"/>
            </a:br>
            <a:br>
              <a:rPr lang="en-US" b="0" dirty="0"/>
            </a:br>
            <a:r>
              <a:rPr lang="en-US" sz="3100" b="0" dirty="0"/>
              <a:t>Your mailing marketing tool - how to inform clients and potential clients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9" y="2133600"/>
            <a:ext cx="8686801"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dirty="0"/>
              <a:t>Examples: Email marketing campaigns with Squarespace and Mailchimp</a:t>
            </a:r>
          </a:p>
          <a:p>
            <a:pPr marL="45720" indent="0">
              <a:buNone/>
            </a:pPr>
            <a:r>
              <a:rPr lang="en-US" dirty="0"/>
              <a:t> </a:t>
            </a:r>
          </a:p>
          <a:p>
            <a:pPr marL="45720" indent="0">
              <a:buNone/>
            </a:pPr>
            <a:endParaRPr lang="en-US" dirty="0"/>
          </a:p>
          <a:p>
            <a:pPr marL="45720" indent="0">
              <a:buNone/>
            </a:pPr>
            <a:br>
              <a:rPr lang="en-US" dirty="0"/>
            </a:br>
            <a:endParaRPr lang="en-US" dirty="0"/>
          </a:p>
        </p:txBody>
      </p:sp>
      <p:pic>
        <p:nvPicPr>
          <p:cNvPr id="5" name="Picture 4">
            <a:extLst>
              <a:ext uri="{FF2B5EF4-FFF2-40B4-BE49-F238E27FC236}">
                <a16:creationId xmlns:a16="http://schemas.microsoft.com/office/drawing/2014/main" id="{5CADBF81-90D1-45E8-B086-5F4F118AFACD}"/>
              </a:ext>
            </a:extLst>
          </p:cNvPr>
          <p:cNvPicPr>
            <a:picLocks noChangeAspect="1"/>
          </p:cNvPicPr>
          <p:nvPr/>
        </p:nvPicPr>
        <p:blipFill>
          <a:blip r:embed="rId3"/>
          <a:stretch>
            <a:fillRect/>
          </a:stretch>
        </p:blipFill>
        <p:spPr>
          <a:xfrm>
            <a:off x="539604" y="2743200"/>
            <a:ext cx="5306028" cy="1952890"/>
          </a:xfrm>
          <a:prstGeom prst="rect">
            <a:avLst/>
          </a:prstGeom>
        </p:spPr>
      </p:pic>
      <p:pic>
        <p:nvPicPr>
          <p:cNvPr id="7" name="Picture 6">
            <a:extLst>
              <a:ext uri="{FF2B5EF4-FFF2-40B4-BE49-F238E27FC236}">
                <a16:creationId xmlns:a16="http://schemas.microsoft.com/office/drawing/2014/main" id="{BAEDCE91-EAEE-492B-A85F-A2A7E35F086F}"/>
              </a:ext>
            </a:extLst>
          </p:cNvPr>
          <p:cNvPicPr>
            <a:picLocks noChangeAspect="1"/>
          </p:cNvPicPr>
          <p:nvPr/>
        </p:nvPicPr>
        <p:blipFill>
          <a:blip r:embed="rId4"/>
          <a:stretch>
            <a:fillRect/>
          </a:stretch>
        </p:blipFill>
        <p:spPr>
          <a:xfrm>
            <a:off x="5907907" y="4267200"/>
            <a:ext cx="5927059" cy="1952890"/>
          </a:xfrm>
          <a:prstGeom prst="rect">
            <a:avLst/>
          </a:prstGeom>
        </p:spPr>
      </p:pic>
    </p:spTree>
    <p:extLst>
      <p:ext uri="{BB962C8B-B14F-4D97-AF65-F5344CB8AC3E}">
        <p14:creationId xmlns:p14="http://schemas.microsoft.com/office/powerpoint/2010/main" val="131904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8861" y="609600"/>
            <a:ext cx="10090625" cy="1295400"/>
          </a:xfrm>
        </p:spPr>
        <p:txBody>
          <a:bodyPr>
            <a:noAutofit/>
          </a:bodyPr>
          <a:lstStyle/>
          <a:p>
            <a:r>
              <a:rPr lang="en-US" b="0" dirty="0"/>
              <a:t>Step 3 – Your tools</a:t>
            </a:r>
            <a:br>
              <a:rPr lang="en-US" b="0" dirty="0"/>
            </a:br>
            <a:br>
              <a:rPr lang="en-US" sz="3200" b="0" dirty="0"/>
            </a:br>
            <a:r>
              <a:rPr lang="en-US" sz="2800" b="0" dirty="0"/>
              <a:t>Your mailing marketing tool - how to inform clients and potential clients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9" y="2133600"/>
            <a:ext cx="8686801"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dirty="0"/>
              <a:t>Example: Email marketing campaign/creating mailing lists</a:t>
            </a:r>
          </a:p>
          <a:p>
            <a:pPr marL="45720" indent="0">
              <a:buNone/>
            </a:pPr>
            <a:r>
              <a:rPr lang="en-US" dirty="0"/>
              <a:t> </a:t>
            </a:r>
          </a:p>
          <a:p>
            <a:pPr marL="45720" indent="0">
              <a:buNone/>
            </a:pPr>
            <a:endParaRPr lang="en-US" dirty="0"/>
          </a:p>
          <a:p>
            <a:pPr marL="45720" indent="0">
              <a:buNone/>
            </a:pPr>
            <a:br>
              <a:rPr lang="en-US" dirty="0"/>
            </a:br>
            <a:endParaRPr lang="en-US" dirty="0"/>
          </a:p>
        </p:txBody>
      </p:sp>
      <p:pic>
        <p:nvPicPr>
          <p:cNvPr id="2" name="Picture 1">
            <a:extLst>
              <a:ext uri="{FF2B5EF4-FFF2-40B4-BE49-F238E27FC236}">
                <a16:creationId xmlns:a16="http://schemas.microsoft.com/office/drawing/2014/main" id="{389B166E-F770-48E8-89C9-0517337E6F39}"/>
              </a:ext>
            </a:extLst>
          </p:cNvPr>
          <p:cNvPicPr>
            <a:picLocks noChangeAspect="1"/>
          </p:cNvPicPr>
          <p:nvPr/>
        </p:nvPicPr>
        <p:blipFill>
          <a:blip r:embed="rId3"/>
          <a:stretch>
            <a:fillRect/>
          </a:stretch>
        </p:blipFill>
        <p:spPr>
          <a:xfrm>
            <a:off x="912812" y="2590800"/>
            <a:ext cx="2614821" cy="4100514"/>
          </a:xfrm>
          <a:prstGeom prst="rect">
            <a:avLst/>
          </a:prstGeom>
        </p:spPr>
      </p:pic>
      <p:pic>
        <p:nvPicPr>
          <p:cNvPr id="4" name="Picture 3">
            <a:extLst>
              <a:ext uri="{FF2B5EF4-FFF2-40B4-BE49-F238E27FC236}">
                <a16:creationId xmlns:a16="http://schemas.microsoft.com/office/drawing/2014/main" id="{CDA60649-53B5-4DD8-8E62-BF3A769FA5FA}"/>
              </a:ext>
            </a:extLst>
          </p:cNvPr>
          <p:cNvPicPr>
            <a:picLocks noChangeAspect="1"/>
          </p:cNvPicPr>
          <p:nvPr/>
        </p:nvPicPr>
        <p:blipFill>
          <a:blip r:embed="rId4"/>
          <a:stretch>
            <a:fillRect/>
          </a:stretch>
        </p:blipFill>
        <p:spPr>
          <a:xfrm>
            <a:off x="4113213" y="2590800"/>
            <a:ext cx="3352800" cy="2020277"/>
          </a:xfrm>
          <a:prstGeom prst="rect">
            <a:avLst/>
          </a:prstGeom>
        </p:spPr>
      </p:pic>
      <p:pic>
        <p:nvPicPr>
          <p:cNvPr id="5" name="Picture 4">
            <a:extLst>
              <a:ext uri="{FF2B5EF4-FFF2-40B4-BE49-F238E27FC236}">
                <a16:creationId xmlns:a16="http://schemas.microsoft.com/office/drawing/2014/main" id="{54116116-30C4-4220-B8D7-E5BE4CE49050}"/>
              </a:ext>
            </a:extLst>
          </p:cNvPr>
          <p:cNvPicPr>
            <a:picLocks noChangeAspect="1"/>
          </p:cNvPicPr>
          <p:nvPr/>
        </p:nvPicPr>
        <p:blipFill>
          <a:blip r:embed="rId5"/>
          <a:stretch>
            <a:fillRect/>
          </a:stretch>
        </p:blipFill>
        <p:spPr>
          <a:xfrm>
            <a:off x="3689920" y="4800600"/>
            <a:ext cx="4700587" cy="1614288"/>
          </a:xfrm>
          <a:prstGeom prst="rect">
            <a:avLst/>
          </a:prstGeom>
        </p:spPr>
      </p:pic>
    </p:spTree>
    <p:extLst>
      <p:ext uri="{BB962C8B-B14F-4D97-AF65-F5344CB8AC3E}">
        <p14:creationId xmlns:p14="http://schemas.microsoft.com/office/powerpoint/2010/main" val="224854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8861" y="609600"/>
            <a:ext cx="10090625" cy="1295400"/>
          </a:xfrm>
        </p:spPr>
        <p:txBody>
          <a:bodyPr>
            <a:noAutofit/>
          </a:bodyPr>
          <a:lstStyle/>
          <a:p>
            <a:r>
              <a:rPr lang="en-US" b="0" dirty="0"/>
              <a:t>Step 3 – Your tools</a:t>
            </a:r>
            <a:br>
              <a:rPr lang="en-US" b="0" dirty="0"/>
            </a:br>
            <a:br>
              <a:rPr lang="en-US" sz="3200" b="0" dirty="0"/>
            </a:br>
            <a:r>
              <a:rPr lang="en-US" sz="2800" b="0" dirty="0"/>
              <a:t>Your mailing marketing tool - how to inform clients and potential clients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293812" y="2133600"/>
            <a:ext cx="8686801" cy="3810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b="1" u="sng" dirty="0"/>
              <a:t>Scenario #1: You send an email to your regular/active clients </a:t>
            </a:r>
          </a:p>
          <a:p>
            <a:pPr marL="45720" indent="0">
              <a:buNone/>
            </a:pPr>
            <a:r>
              <a:rPr lang="en-US" dirty="0"/>
              <a:t>You should inform your clients about why they receive the message, inform them of the option to unsubscribe at any time, and provide a link to your privacy policy. </a:t>
            </a:r>
          </a:p>
          <a:p>
            <a:pPr marL="45720" indent="0">
              <a:buNone/>
            </a:pPr>
            <a:r>
              <a:rPr lang="en-US" dirty="0"/>
              <a:t>Example (</a:t>
            </a:r>
            <a:r>
              <a:rPr lang="en-US" dirty="0">
                <a:highlight>
                  <a:srgbClr val="FFFF00"/>
                </a:highlight>
              </a:rPr>
              <a:t>_____</a:t>
            </a:r>
            <a:r>
              <a:rPr lang="en-US" dirty="0"/>
              <a:t> with hyperlinks to corresponding page): </a:t>
            </a:r>
          </a:p>
          <a:p>
            <a:pPr marL="45720" indent="0">
              <a:buNone/>
            </a:pPr>
            <a:r>
              <a:rPr lang="en-US" dirty="0">
                <a:solidFill>
                  <a:srgbClr val="0070C0"/>
                </a:solidFill>
              </a:rPr>
              <a:t>"You are receiving this e-mail because we have had the opportunity to correspond in the context of translation projects. You can unsubscribe from our communications at any time by clicking on the link below: </a:t>
            </a:r>
            <a:r>
              <a:rPr lang="en-US" dirty="0">
                <a:solidFill>
                  <a:srgbClr val="0070C0"/>
                </a:solidFill>
                <a:highlight>
                  <a:srgbClr val="FFFF00"/>
                </a:highlight>
              </a:rPr>
              <a:t>click here</a:t>
            </a:r>
            <a:r>
              <a:rPr lang="en-US" dirty="0">
                <a:solidFill>
                  <a:srgbClr val="0070C0"/>
                </a:solidFill>
              </a:rPr>
              <a:t>.</a:t>
            </a:r>
          </a:p>
          <a:p>
            <a:pPr marL="45720" indent="0">
              <a:buNone/>
            </a:pPr>
            <a:r>
              <a:rPr lang="en-US" dirty="0">
                <a:solidFill>
                  <a:srgbClr val="0070C0"/>
                </a:solidFill>
              </a:rPr>
              <a:t>For more information, you can consult our </a:t>
            </a:r>
            <a:r>
              <a:rPr lang="en-US" dirty="0">
                <a:solidFill>
                  <a:srgbClr val="0070C0"/>
                </a:solidFill>
                <a:highlight>
                  <a:srgbClr val="FFFF00"/>
                </a:highlight>
              </a:rPr>
              <a:t>privacy policy </a:t>
            </a:r>
            <a:r>
              <a:rPr lang="en-US" dirty="0">
                <a:solidFill>
                  <a:srgbClr val="0070C0"/>
                </a:solidFill>
              </a:rPr>
              <a:t>»</a:t>
            </a:r>
            <a:br>
              <a:rPr lang="en-US" dirty="0"/>
            </a:br>
            <a:endParaRPr lang="en-US" dirty="0"/>
          </a:p>
        </p:txBody>
      </p:sp>
    </p:spTree>
    <p:extLst>
      <p:ext uri="{BB962C8B-B14F-4D97-AF65-F5344CB8AC3E}">
        <p14:creationId xmlns:p14="http://schemas.microsoft.com/office/powerpoint/2010/main" val="13577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8861" y="609600"/>
            <a:ext cx="10090625" cy="1295400"/>
          </a:xfrm>
        </p:spPr>
        <p:txBody>
          <a:bodyPr>
            <a:noAutofit/>
          </a:bodyPr>
          <a:lstStyle/>
          <a:p>
            <a:r>
              <a:rPr lang="en-US" b="0" dirty="0"/>
              <a:t>Step 3 – Your tools</a:t>
            </a:r>
            <a:br>
              <a:rPr lang="en-US" b="0" dirty="0"/>
            </a:br>
            <a:br>
              <a:rPr lang="en-US" sz="3200" b="0" dirty="0"/>
            </a:br>
            <a:r>
              <a:rPr lang="en-US" sz="2800" b="0" dirty="0"/>
              <a:t>Your mailing marketing tool - how to inform clients and potential clients (cont.)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293812" y="2209800"/>
            <a:ext cx="8686801" cy="3810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b="1" u="sng" dirty="0"/>
              <a:t>Scenario #2: You send an email to prospective clients </a:t>
            </a:r>
          </a:p>
          <a:p>
            <a:pPr marL="45720" indent="0">
              <a:buNone/>
            </a:pPr>
            <a:r>
              <a:rPr lang="en-US" dirty="0"/>
              <a:t>You can send emails to prospective clients if they have expressed a </a:t>
            </a:r>
            <a:r>
              <a:rPr lang="en-US" b="1" u="sng" dirty="0">
                <a:solidFill>
                  <a:srgbClr val="FF0000"/>
                </a:solidFill>
              </a:rPr>
              <a:t>specific need</a:t>
            </a:r>
            <a:r>
              <a:rPr lang="en-US" u="sng" dirty="0">
                <a:solidFill>
                  <a:srgbClr val="FF0000"/>
                </a:solidFill>
              </a:rPr>
              <a:t> </a:t>
            </a:r>
            <a:r>
              <a:rPr lang="en-US" dirty="0"/>
              <a:t>for translation services and if you make a </a:t>
            </a:r>
            <a:r>
              <a:rPr lang="en-US" b="1" u="sng" dirty="0">
                <a:solidFill>
                  <a:srgbClr val="FF0000"/>
                </a:solidFill>
              </a:rPr>
              <a:t>commercial offer</a:t>
            </a:r>
            <a:r>
              <a:rPr lang="en-US" dirty="0"/>
              <a:t>. </a:t>
            </a:r>
          </a:p>
          <a:p>
            <a:pPr marL="45720" indent="0">
              <a:buNone/>
            </a:pPr>
            <a:r>
              <a:rPr lang="en-US" dirty="0"/>
              <a:t>Example (</a:t>
            </a:r>
            <a:r>
              <a:rPr lang="en-US" dirty="0">
                <a:highlight>
                  <a:srgbClr val="FFFF00"/>
                </a:highlight>
              </a:rPr>
              <a:t>_____</a:t>
            </a:r>
            <a:r>
              <a:rPr lang="en-US" dirty="0"/>
              <a:t> with hyperlinks to corresponding page): </a:t>
            </a:r>
          </a:p>
          <a:p>
            <a:pPr marL="45720" indent="0">
              <a:buNone/>
            </a:pPr>
            <a:r>
              <a:rPr lang="en-US" dirty="0">
                <a:solidFill>
                  <a:srgbClr val="0070C0"/>
                </a:solidFill>
              </a:rPr>
              <a:t>" You are receiving this e-mail because your firm has posted an announcement on </a:t>
            </a:r>
            <a:r>
              <a:rPr lang="en-US" dirty="0">
                <a:solidFill>
                  <a:srgbClr val="0070C0"/>
                </a:solidFill>
                <a:highlight>
                  <a:srgbClr val="FFFF00"/>
                </a:highlight>
              </a:rPr>
              <a:t>_____</a:t>
            </a:r>
            <a:r>
              <a:rPr lang="en-US" dirty="0">
                <a:solidFill>
                  <a:srgbClr val="0070C0"/>
                </a:solidFill>
              </a:rPr>
              <a:t> (website name or magazine column name) expressing a need for translation services. You can unsubscribe from our communications at any time by clicking on the link below: </a:t>
            </a:r>
            <a:r>
              <a:rPr lang="en-US" dirty="0">
                <a:solidFill>
                  <a:srgbClr val="0070C0"/>
                </a:solidFill>
                <a:highlight>
                  <a:srgbClr val="FFFF00"/>
                </a:highlight>
              </a:rPr>
              <a:t>click here</a:t>
            </a:r>
            <a:r>
              <a:rPr lang="en-US" dirty="0">
                <a:solidFill>
                  <a:srgbClr val="0070C0"/>
                </a:solidFill>
              </a:rPr>
              <a:t>. </a:t>
            </a:r>
          </a:p>
          <a:p>
            <a:pPr marL="45720" indent="0">
              <a:buNone/>
            </a:pPr>
            <a:r>
              <a:rPr lang="en-US" dirty="0">
                <a:solidFill>
                  <a:srgbClr val="0070C0"/>
                </a:solidFill>
              </a:rPr>
              <a:t>For more information, you can consult our </a:t>
            </a:r>
            <a:r>
              <a:rPr lang="en-US" dirty="0">
                <a:solidFill>
                  <a:srgbClr val="0070C0"/>
                </a:solidFill>
                <a:highlight>
                  <a:srgbClr val="FFFF00"/>
                </a:highlight>
              </a:rPr>
              <a:t>privacy policy </a:t>
            </a:r>
            <a:r>
              <a:rPr lang="en-US" dirty="0">
                <a:solidFill>
                  <a:srgbClr val="0070C0"/>
                </a:solidFill>
              </a:rPr>
              <a:t>»</a:t>
            </a:r>
            <a:br>
              <a:rPr lang="en-US" dirty="0"/>
            </a:br>
            <a:endParaRPr lang="en-US" dirty="0"/>
          </a:p>
        </p:txBody>
      </p:sp>
    </p:spTree>
    <p:extLst>
      <p:ext uri="{BB962C8B-B14F-4D97-AF65-F5344CB8AC3E}">
        <p14:creationId xmlns:p14="http://schemas.microsoft.com/office/powerpoint/2010/main" val="7683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9498" y="533400"/>
            <a:ext cx="8686801" cy="762000"/>
          </a:xfrm>
        </p:spPr>
        <p:txBody>
          <a:bodyPr/>
          <a:lstStyle/>
          <a:p>
            <a:r>
              <a:rPr lang="en-US" dirty="0"/>
              <a:t>Session Outline</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9497" y="1524000"/>
            <a:ext cx="9977916" cy="4953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GDPR Scope, Principles and Obligations </a:t>
            </a:r>
          </a:p>
          <a:p>
            <a:r>
              <a:rPr lang="en-US" dirty="0"/>
              <a:t>Step 1: Let’s take a look at what we do </a:t>
            </a:r>
          </a:p>
          <a:p>
            <a:r>
              <a:rPr lang="en-US" dirty="0"/>
              <a:t>Step 2: Let’s get organized (register) </a:t>
            </a:r>
          </a:p>
          <a:p>
            <a:r>
              <a:rPr lang="en-US" dirty="0"/>
              <a:t>Step 3: Let’s prepare our tools to meet our obligations (our websites, our mailing marketing campaigns, our translation workflow, our invoicing processes)</a:t>
            </a:r>
          </a:p>
          <a:p>
            <a:r>
              <a:rPr lang="en-US" dirty="0"/>
              <a:t>Step 4: Let’s secure our data</a:t>
            </a:r>
          </a:p>
          <a:p>
            <a:r>
              <a:rPr lang="en-US" dirty="0"/>
              <a:t>Step 5: Let’s translate</a:t>
            </a:r>
          </a:p>
          <a:p>
            <a:r>
              <a:rPr lang="en-US" dirty="0"/>
              <a:t>Step 6: Let’s invoice our clients and pay our suppliers</a:t>
            </a:r>
          </a:p>
          <a:p>
            <a:r>
              <a:rPr lang="en-US" dirty="0"/>
              <a:t>Other Topics</a:t>
            </a:r>
          </a:p>
        </p:txBody>
      </p:sp>
      <p:sp>
        <p:nvSpPr>
          <p:cNvPr id="2" name="Arrow: Right 1">
            <a:extLst>
              <a:ext uri="{FF2B5EF4-FFF2-40B4-BE49-F238E27FC236}">
                <a16:creationId xmlns:a16="http://schemas.microsoft.com/office/drawing/2014/main" id="{1182EB90-3C87-4693-8047-F4D8CE30B122}"/>
              </a:ext>
            </a:extLst>
          </p:cNvPr>
          <p:cNvSpPr/>
          <p:nvPr/>
        </p:nvSpPr>
        <p:spPr>
          <a:xfrm>
            <a:off x="163004" y="1524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09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8861" y="609600"/>
            <a:ext cx="10090625" cy="1295400"/>
          </a:xfrm>
        </p:spPr>
        <p:txBody>
          <a:bodyPr>
            <a:normAutofit fontScale="90000"/>
          </a:bodyPr>
          <a:lstStyle/>
          <a:p>
            <a:r>
              <a:rPr lang="en-US" b="0" dirty="0"/>
              <a:t>Step 3 – Your tools</a:t>
            </a:r>
            <a:br>
              <a:rPr lang="en-US" b="0" dirty="0"/>
            </a:br>
            <a:br>
              <a:rPr lang="en-US" sz="3100" b="0" dirty="0"/>
            </a:br>
            <a:r>
              <a:rPr lang="en-US" sz="2700" b="0" dirty="0"/>
              <a:t>Your mailing marketing tool - how to inform clients and potential clients (cont.)</a:t>
            </a:r>
            <a:endParaRPr lang="en-US" sz="2800" dirty="0">
              <a:highlight>
                <a:srgbClr val="FFFF00"/>
              </a:highlight>
            </a:endParaRP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9" y="2133600"/>
            <a:ext cx="8686801"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dirty="0"/>
              <a:t>Example: Email marketing campaign/</a:t>
            </a:r>
            <a:r>
              <a:rPr lang="en-US" u="sng" dirty="0"/>
              <a:t>quick and easy way to unsubscribe!</a:t>
            </a:r>
          </a:p>
          <a:p>
            <a:pPr marL="45720" indent="0">
              <a:buNone/>
            </a:pPr>
            <a:r>
              <a:rPr lang="en-US" dirty="0"/>
              <a:t> </a:t>
            </a:r>
          </a:p>
          <a:p>
            <a:pPr marL="45720" indent="0">
              <a:buNone/>
            </a:pPr>
            <a:endParaRPr lang="en-US" dirty="0"/>
          </a:p>
          <a:p>
            <a:pPr marL="45720" indent="0">
              <a:buNone/>
            </a:pPr>
            <a:br>
              <a:rPr lang="en-US" dirty="0"/>
            </a:br>
            <a:endParaRPr lang="en-US" dirty="0"/>
          </a:p>
        </p:txBody>
      </p:sp>
      <p:pic>
        <p:nvPicPr>
          <p:cNvPr id="3" name="Picture 2">
            <a:extLst>
              <a:ext uri="{FF2B5EF4-FFF2-40B4-BE49-F238E27FC236}">
                <a16:creationId xmlns:a16="http://schemas.microsoft.com/office/drawing/2014/main" id="{3346FB5B-EA3B-41C4-9456-972B35D7E170}"/>
              </a:ext>
            </a:extLst>
          </p:cNvPr>
          <p:cNvPicPr>
            <a:picLocks noChangeAspect="1"/>
          </p:cNvPicPr>
          <p:nvPr/>
        </p:nvPicPr>
        <p:blipFill>
          <a:blip r:embed="rId3"/>
          <a:stretch>
            <a:fillRect/>
          </a:stretch>
        </p:blipFill>
        <p:spPr>
          <a:xfrm>
            <a:off x="6656554" y="3429000"/>
            <a:ext cx="4514850" cy="2286000"/>
          </a:xfrm>
          <a:prstGeom prst="rect">
            <a:avLst/>
          </a:prstGeom>
        </p:spPr>
      </p:pic>
      <p:pic>
        <p:nvPicPr>
          <p:cNvPr id="11" name="Picture 10">
            <a:extLst>
              <a:ext uri="{FF2B5EF4-FFF2-40B4-BE49-F238E27FC236}">
                <a16:creationId xmlns:a16="http://schemas.microsoft.com/office/drawing/2014/main" id="{5386A595-CB2A-479F-9FDF-3A90147E656E}"/>
              </a:ext>
            </a:extLst>
          </p:cNvPr>
          <p:cNvPicPr>
            <a:picLocks noChangeAspect="1"/>
          </p:cNvPicPr>
          <p:nvPr/>
        </p:nvPicPr>
        <p:blipFill>
          <a:blip r:embed="rId4"/>
          <a:stretch>
            <a:fillRect/>
          </a:stretch>
        </p:blipFill>
        <p:spPr>
          <a:xfrm>
            <a:off x="1017421" y="2743200"/>
            <a:ext cx="2133600" cy="3794962"/>
          </a:xfrm>
          <a:prstGeom prst="rect">
            <a:avLst/>
          </a:prstGeom>
        </p:spPr>
      </p:pic>
      <p:pic>
        <p:nvPicPr>
          <p:cNvPr id="14" name="Picture 13">
            <a:extLst>
              <a:ext uri="{FF2B5EF4-FFF2-40B4-BE49-F238E27FC236}">
                <a16:creationId xmlns:a16="http://schemas.microsoft.com/office/drawing/2014/main" id="{69D0A897-7237-4D65-9CD3-A9E5D442E58B}"/>
              </a:ext>
            </a:extLst>
          </p:cNvPr>
          <p:cNvPicPr>
            <a:picLocks noChangeAspect="1"/>
          </p:cNvPicPr>
          <p:nvPr/>
        </p:nvPicPr>
        <p:blipFill>
          <a:blip r:embed="rId5"/>
          <a:stretch>
            <a:fillRect/>
          </a:stretch>
        </p:blipFill>
        <p:spPr>
          <a:xfrm>
            <a:off x="3899122" y="2689961"/>
            <a:ext cx="2193463" cy="3901440"/>
          </a:xfrm>
          <a:prstGeom prst="rect">
            <a:avLst/>
          </a:prstGeom>
        </p:spPr>
      </p:pic>
    </p:spTree>
    <p:extLst>
      <p:ext uri="{BB962C8B-B14F-4D97-AF65-F5344CB8AC3E}">
        <p14:creationId xmlns:p14="http://schemas.microsoft.com/office/powerpoint/2010/main" val="62517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9498" y="533400"/>
            <a:ext cx="8686801" cy="762000"/>
          </a:xfrm>
        </p:spPr>
        <p:txBody>
          <a:bodyPr/>
          <a:lstStyle/>
          <a:p>
            <a:r>
              <a:rPr lang="en-US" dirty="0"/>
              <a:t>Session Outline</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9497" y="1524000"/>
            <a:ext cx="9977916" cy="4953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GDPR Scope, Principles and Obligations </a:t>
            </a:r>
          </a:p>
          <a:p>
            <a:r>
              <a:rPr lang="en-US" dirty="0"/>
              <a:t>Step 1: Let’s take a look at what we do </a:t>
            </a:r>
          </a:p>
          <a:p>
            <a:r>
              <a:rPr lang="en-US" dirty="0"/>
              <a:t>Step 2: Let’s get organized (register) </a:t>
            </a:r>
          </a:p>
          <a:p>
            <a:r>
              <a:rPr lang="en-US" dirty="0"/>
              <a:t>Step 3: Let’s prepare our tools to meet our obligations</a:t>
            </a:r>
          </a:p>
          <a:p>
            <a:r>
              <a:rPr lang="en-US" dirty="0"/>
              <a:t>Step 4: Let’s secure our data </a:t>
            </a:r>
          </a:p>
          <a:p>
            <a:r>
              <a:rPr lang="en-US" dirty="0"/>
              <a:t>Step 5: Let’s translate</a:t>
            </a:r>
          </a:p>
          <a:p>
            <a:r>
              <a:rPr lang="en-US" dirty="0"/>
              <a:t>Step 6: Let’s invoice our clients and pay our suppliers</a:t>
            </a:r>
          </a:p>
          <a:p>
            <a:r>
              <a:rPr lang="en-US" dirty="0"/>
              <a:t>Other Topics</a:t>
            </a:r>
          </a:p>
        </p:txBody>
      </p:sp>
      <p:sp>
        <p:nvSpPr>
          <p:cNvPr id="2" name="Arrow: Right 1">
            <a:extLst>
              <a:ext uri="{FF2B5EF4-FFF2-40B4-BE49-F238E27FC236}">
                <a16:creationId xmlns:a16="http://schemas.microsoft.com/office/drawing/2014/main" id="{1182EB90-3C87-4693-8047-F4D8CE30B122}"/>
              </a:ext>
            </a:extLst>
          </p:cNvPr>
          <p:cNvSpPr/>
          <p:nvPr/>
        </p:nvSpPr>
        <p:spPr>
          <a:xfrm>
            <a:off x="152272" y="35158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1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E830-D6D6-4CF6-B92A-94F1BF92B7D7}"/>
              </a:ext>
            </a:extLst>
          </p:cNvPr>
          <p:cNvSpPr>
            <a:spLocks noGrp="1"/>
          </p:cNvSpPr>
          <p:nvPr>
            <p:ph type="title"/>
          </p:nvPr>
        </p:nvSpPr>
        <p:spPr/>
        <p:txBody>
          <a:bodyPr/>
          <a:lstStyle/>
          <a:p>
            <a:r>
              <a:rPr lang="en-US" b="0" dirty="0"/>
              <a:t>Step 4 – Let’s secure our data</a:t>
            </a:r>
            <a:endParaRPr lang="en-US" dirty="0"/>
          </a:p>
        </p:txBody>
      </p:sp>
      <p:sp>
        <p:nvSpPr>
          <p:cNvPr id="3" name="Content Placeholder 2">
            <a:extLst>
              <a:ext uri="{FF2B5EF4-FFF2-40B4-BE49-F238E27FC236}">
                <a16:creationId xmlns:a16="http://schemas.microsoft.com/office/drawing/2014/main" id="{AD1DF971-8B9A-4F59-BF0A-FCA0D29B3E7E}"/>
              </a:ext>
            </a:extLst>
          </p:cNvPr>
          <p:cNvSpPr>
            <a:spLocks noGrp="1"/>
          </p:cNvSpPr>
          <p:nvPr>
            <p:ph idx="1"/>
          </p:nvPr>
        </p:nvSpPr>
        <p:spPr>
          <a:xfrm>
            <a:off x="1065212" y="1828800"/>
            <a:ext cx="5638799" cy="4495800"/>
          </a:xfrm>
        </p:spPr>
        <p:txBody>
          <a:bodyPr>
            <a:normAutofit lnSpcReduction="10000"/>
          </a:bodyPr>
          <a:lstStyle/>
          <a:p>
            <a:pPr marL="45720" indent="0">
              <a:buNone/>
            </a:pPr>
            <a:r>
              <a:rPr lang="en-US" sz="3200" dirty="0" err="1"/>
              <a:t>GDPR</a:t>
            </a:r>
            <a:r>
              <a:rPr lang="en-US" sz="3200" dirty="0"/>
              <a:t> requirements:</a:t>
            </a:r>
          </a:p>
          <a:p>
            <a:r>
              <a:rPr lang="en-US" dirty="0"/>
              <a:t>Process personal data </a:t>
            </a:r>
            <a:r>
              <a:rPr lang="en-US" b="1" dirty="0"/>
              <a:t>in a manner that ensures appropriate security of the personal data </a:t>
            </a:r>
            <a:r>
              <a:rPr lang="en-US" dirty="0"/>
              <a:t>(</a:t>
            </a:r>
            <a:r>
              <a:rPr lang="en-US" dirty="0" err="1"/>
              <a:t>GDPR</a:t>
            </a:r>
            <a:r>
              <a:rPr lang="en-US" dirty="0"/>
              <a:t>, Art. 5)</a:t>
            </a:r>
          </a:p>
          <a:p>
            <a:r>
              <a:rPr lang="en-US" dirty="0"/>
              <a:t>Data Protection by design and by default (</a:t>
            </a:r>
            <a:r>
              <a:rPr lang="en-US" dirty="0" err="1"/>
              <a:t>GDPR</a:t>
            </a:r>
            <a:r>
              <a:rPr lang="en-US" dirty="0"/>
              <a:t>, Art. 25)</a:t>
            </a:r>
          </a:p>
          <a:p>
            <a:pPr marL="45720" indent="0">
              <a:buNone/>
            </a:pPr>
            <a:r>
              <a:rPr lang="en-US" sz="3200" dirty="0"/>
              <a:t>How to do it?</a:t>
            </a:r>
          </a:p>
          <a:p>
            <a:r>
              <a:rPr lang="en-US" dirty="0"/>
              <a:t>Define a Security Framework (GDPR, Art. 32.1.d)</a:t>
            </a:r>
          </a:p>
          <a:p>
            <a:r>
              <a:rPr lang="en-US" dirty="0"/>
              <a:t>Follow (your) national/international standards (ISO IEC 27001:13)</a:t>
            </a:r>
          </a:p>
        </p:txBody>
      </p:sp>
      <p:pic>
        <p:nvPicPr>
          <p:cNvPr id="4" name="Picture 3">
            <a:extLst>
              <a:ext uri="{FF2B5EF4-FFF2-40B4-BE49-F238E27FC236}">
                <a16:creationId xmlns:a16="http://schemas.microsoft.com/office/drawing/2014/main" id="{98D4479D-B792-446C-B10B-0DA456F0EF71}"/>
              </a:ext>
            </a:extLst>
          </p:cNvPr>
          <p:cNvPicPr>
            <a:picLocks noChangeAspect="1"/>
          </p:cNvPicPr>
          <p:nvPr/>
        </p:nvPicPr>
        <p:blipFill>
          <a:blip r:embed="rId3"/>
          <a:stretch>
            <a:fillRect/>
          </a:stretch>
        </p:blipFill>
        <p:spPr>
          <a:xfrm>
            <a:off x="6475413" y="2031320"/>
            <a:ext cx="3766287" cy="4298723"/>
          </a:xfrm>
          <a:prstGeom prst="rect">
            <a:avLst/>
          </a:prstGeom>
        </p:spPr>
      </p:pic>
    </p:spTree>
    <p:extLst>
      <p:ext uri="{BB962C8B-B14F-4D97-AF65-F5344CB8AC3E}">
        <p14:creationId xmlns:p14="http://schemas.microsoft.com/office/powerpoint/2010/main" val="3158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9DA7-A8DC-4066-BAC7-4DFD72F217E0}"/>
              </a:ext>
            </a:extLst>
          </p:cNvPr>
          <p:cNvSpPr>
            <a:spLocks noGrp="1"/>
          </p:cNvSpPr>
          <p:nvPr>
            <p:ph type="title"/>
          </p:nvPr>
        </p:nvSpPr>
        <p:spPr>
          <a:xfrm>
            <a:off x="1065212" y="304800"/>
            <a:ext cx="8686801" cy="685800"/>
          </a:xfrm>
        </p:spPr>
        <p:txBody>
          <a:bodyPr/>
          <a:lstStyle/>
          <a:p>
            <a:r>
              <a:rPr lang="en-US" b="0" dirty="0"/>
              <a:t>Step 4 – Let’s secure our data (cont.)</a:t>
            </a:r>
            <a:endParaRPr lang="en-US" dirty="0"/>
          </a:p>
        </p:txBody>
      </p:sp>
      <p:sp>
        <p:nvSpPr>
          <p:cNvPr id="3" name="Content Placeholder 2">
            <a:extLst>
              <a:ext uri="{FF2B5EF4-FFF2-40B4-BE49-F238E27FC236}">
                <a16:creationId xmlns:a16="http://schemas.microsoft.com/office/drawing/2014/main" id="{B44DA774-B9E7-443F-BDE3-1D220627CB00}"/>
              </a:ext>
            </a:extLst>
          </p:cNvPr>
          <p:cNvSpPr>
            <a:spLocks noGrp="1"/>
          </p:cNvSpPr>
          <p:nvPr>
            <p:ph idx="1"/>
          </p:nvPr>
        </p:nvSpPr>
        <p:spPr>
          <a:xfrm>
            <a:off x="760412" y="990600"/>
            <a:ext cx="9753600" cy="5105400"/>
          </a:xfrm>
        </p:spPr>
        <p:txBody>
          <a:bodyPr>
            <a:normAutofit fontScale="85000" lnSpcReduction="10000"/>
          </a:bodyPr>
          <a:lstStyle/>
          <a:p>
            <a:r>
              <a:rPr lang="en-US" b="1" dirty="0"/>
              <a:t>Short Term Plan</a:t>
            </a:r>
            <a:r>
              <a:rPr lang="en-US" dirty="0"/>
              <a:t> (as soon as you leave this room/the conference): stick to the golden rules:</a:t>
            </a:r>
          </a:p>
          <a:p>
            <a:pPr lvl="1"/>
            <a:r>
              <a:rPr lang="en-US" dirty="0">
                <a:solidFill>
                  <a:srgbClr val="FF0000"/>
                </a:solidFill>
              </a:rPr>
              <a:t>Never ever</a:t>
            </a:r>
            <a:r>
              <a:rPr lang="en-US" dirty="0"/>
              <a:t> click a hyperlink or open an attached file you do not trust within an email</a:t>
            </a:r>
          </a:p>
          <a:p>
            <a:pPr lvl="1"/>
            <a:r>
              <a:rPr lang="en-US" dirty="0"/>
              <a:t>Make sure all your devices are protected against unauthorized access (phone, laptop, desktop, modem…)</a:t>
            </a:r>
          </a:p>
          <a:p>
            <a:pPr lvl="2"/>
            <a:r>
              <a:rPr lang="en-US" dirty="0"/>
              <a:t>Use strong passwords</a:t>
            </a:r>
          </a:p>
          <a:p>
            <a:pPr lvl="2"/>
            <a:r>
              <a:rPr lang="en-US" dirty="0"/>
              <a:t>Encrypt any sensitive or personal data… anything that is important to you!</a:t>
            </a:r>
          </a:p>
          <a:p>
            <a:pPr lvl="2"/>
            <a:r>
              <a:rPr lang="en-US" dirty="0"/>
              <a:t>Don’t keep your passwords on your device (check </a:t>
            </a:r>
            <a:r>
              <a:rPr lang="en-US" dirty="0">
                <a:hlinkClick r:id="rId3"/>
              </a:rPr>
              <a:t>www.lastpass.com</a:t>
            </a:r>
            <a:r>
              <a:rPr lang="en-US" dirty="0"/>
              <a:t>)</a:t>
            </a:r>
          </a:p>
          <a:p>
            <a:pPr lvl="1"/>
            <a:endParaRPr lang="en-US" dirty="0"/>
          </a:p>
          <a:p>
            <a:pPr lvl="1"/>
            <a:r>
              <a:rPr lang="en-US" dirty="0"/>
              <a:t>Set your devices to apply security patches automatically</a:t>
            </a:r>
          </a:p>
          <a:p>
            <a:pPr lvl="1"/>
            <a:r>
              <a:rPr lang="en-US" dirty="0"/>
              <a:t>Use an antivirus software at all times on all devices</a:t>
            </a:r>
          </a:p>
          <a:p>
            <a:pPr lvl="1"/>
            <a:r>
              <a:rPr lang="en-US" dirty="0"/>
              <a:t>Only keep the data you absolutely need on your working computer</a:t>
            </a:r>
          </a:p>
          <a:p>
            <a:pPr lvl="1"/>
            <a:r>
              <a:rPr lang="en-US" dirty="0">
                <a:solidFill>
                  <a:srgbClr val="FF0000"/>
                </a:solidFill>
              </a:rPr>
              <a:t>Never ever </a:t>
            </a:r>
            <a:r>
              <a:rPr lang="en-US" dirty="0" err="1">
                <a:solidFill>
                  <a:srgbClr val="FF0000"/>
                </a:solidFill>
              </a:rPr>
              <a:t>ever</a:t>
            </a:r>
            <a:r>
              <a:rPr lang="en-US" dirty="0"/>
              <a:t>… send sensitive information over email, text message or any unsecure platform (check </a:t>
            </a:r>
            <a:r>
              <a:rPr lang="en-US" sz="1600" dirty="0">
                <a:hlinkClick r:id="rId4"/>
              </a:rPr>
              <a:t>https://signal.org/</a:t>
            </a:r>
            <a:r>
              <a:rPr lang="en-US" dirty="0"/>
              <a:t>)</a:t>
            </a:r>
          </a:p>
          <a:p>
            <a:pPr lvl="1"/>
            <a:r>
              <a:rPr lang="en-US" dirty="0"/>
              <a:t>Don’t use the </a:t>
            </a:r>
            <a:r>
              <a:rPr lang="en-US" dirty="0" err="1"/>
              <a:t>WiFi</a:t>
            </a:r>
            <a:r>
              <a:rPr lang="en-US" dirty="0"/>
              <a:t> in public places</a:t>
            </a:r>
          </a:p>
          <a:p>
            <a:pPr lvl="1"/>
            <a:r>
              <a:rPr lang="en-US" dirty="0"/>
              <a:t>Back up your data:</a:t>
            </a:r>
          </a:p>
          <a:p>
            <a:pPr lvl="2"/>
            <a:r>
              <a:rPr lang="en-US" dirty="0"/>
              <a:t>Cloud (check </a:t>
            </a:r>
            <a:r>
              <a:rPr lang="en-US" dirty="0">
                <a:hlinkClick r:id="rId5"/>
              </a:rPr>
              <a:t>www.carbonite.com</a:t>
            </a:r>
            <a:r>
              <a:rPr lang="en-US" dirty="0"/>
              <a:t>) </a:t>
            </a:r>
          </a:p>
          <a:p>
            <a:pPr lvl="2"/>
            <a:r>
              <a:rPr lang="en-US" dirty="0"/>
              <a:t>Local: use at least two separate devices</a:t>
            </a:r>
          </a:p>
          <a:p>
            <a:pPr lvl="1"/>
            <a:r>
              <a:rPr lang="en-US" dirty="0"/>
              <a:t>Keep up with the security news</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6363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208B-D42C-403E-875F-CC3F7B91504A}"/>
              </a:ext>
            </a:extLst>
          </p:cNvPr>
          <p:cNvSpPr>
            <a:spLocks noGrp="1"/>
          </p:cNvSpPr>
          <p:nvPr>
            <p:ph type="title"/>
          </p:nvPr>
        </p:nvSpPr>
        <p:spPr>
          <a:xfrm>
            <a:off x="1065212" y="533400"/>
            <a:ext cx="8686801" cy="762000"/>
          </a:xfrm>
        </p:spPr>
        <p:txBody>
          <a:bodyPr/>
          <a:lstStyle/>
          <a:p>
            <a:r>
              <a:rPr lang="en-US" b="0" dirty="0"/>
              <a:t>Step 4 – Let’s secure our data (cont.)</a:t>
            </a:r>
            <a:endParaRPr lang="en-US" dirty="0"/>
          </a:p>
        </p:txBody>
      </p:sp>
      <p:sp>
        <p:nvSpPr>
          <p:cNvPr id="3" name="Content Placeholder 2">
            <a:extLst>
              <a:ext uri="{FF2B5EF4-FFF2-40B4-BE49-F238E27FC236}">
                <a16:creationId xmlns:a16="http://schemas.microsoft.com/office/drawing/2014/main" id="{C1AE2DC1-2880-4A1A-83F3-0A2DC9796E6F}"/>
              </a:ext>
            </a:extLst>
          </p:cNvPr>
          <p:cNvSpPr>
            <a:spLocks noGrp="1"/>
          </p:cNvSpPr>
          <p:nvPr>
            <p:ph idx="1"/>
          </p:nvPr>
        </p:nvSpPr>
        <p:spPr>
          <a:xfrm>
            <a:off x="1065212" y="1295400"/>
            <a:ext cx="8686801" cy="4191000"/>
          </a:xfrm>
        </p:spPr>
        <p:txBody>
          <a:bodyPr>
            <a:normAutofit/>
          </a:bodyPr>
          <a:lstStyle/>
          <a:p>
            <a:r>
              <a:rPr lang="en-US" dirty="0"/>
              <a:t>LONG TERM PLAN: set up your Cybersecurity Plan</a:t>
            </a:r>
          </a:p>
        </p:txBody>
      </p:sp>
      <p:graphicFrame>
        <p:nvGraphicFramePr>
          <p:cNvPr id="5" name="Table 4">
            <a:extLst>
              <a:ext uri="{FF2B5EF4-FFF2-40B4-BE49-F238E27FC236}">
                <a16:creationId xmlns:a16="http://schemas.microsoft.com/office/drawing/2014/main" id="{A96757C6-3EE1-45B3-BE5B-A343308A51AC}"/>
              </a:ext>
            </a:extLst>
          </p:cNvPr>
          <p:cNvGraphicFramePr>
            <a:graphicFrameLocks noGrp="1"/>
          </p:cNvGraphicFramePr>
          <p:nvPr>
            <p:extLst>
              <p:ext uri="{D42A27DB-BD31-4B8C-83A1-F6EECF244321}">
                <p14:modId xmlns:p14="http://schemas.microsoft.com/office/powerpoint/2010/main" val="4009370406"/>
              </p:ext>
            </p:extLst>
          </p:nvPr>
        </p:nvGraphicFramePr>
        <p:xfrm>
          <a:off x="1345667" y="2057400"/>
          <a:ext cx="8406345" cy="3810000"/>
        </p:xfrm>
        <a:graphic>
          <a:graphicData uri="http://schemas.openxmlformats.org/drawingml/2006/table">
            <a:tbl>
              <a:tblPr firstRow="1" bandRow="1">
                <a:tableStyleId>{5C22544A-7EE6-4342-B048-85BDC9FD1C3A}</a:tableStyleId>
              </a:tblPr>
              <a:tblGrid>
                <a:gridCol w="1075154">
                  <a:extLst>
                    <a:ext uri="{9D8B030D-6E8A-4147-A177-3AD203B41FA5}">
                      <a16:colId xmlns:a16="http://schemas.microsoft.com/office/drawing/2014/main" val="19520972"/>
                    </a:ext>
                  </a:extLst>
                </a:gridCol>
                <a:gridCol w="1497770">
                  <a:extLst>
                    <a:ext uri="{9D8B030D-6E8A-4147-A177-3AD203B41FA5}">
                      <a16:colId xmlns:a16="http://schemas.microsoft.com/office/drawing/2014/main" val="2168282421"/>
                    </a:ext>
                  </a:extLst>
                </a:gridCol>
                <a:gridCol w="5833421">
                  <a:extLst>
                    <a:ext uri="{9D8B030D-6E8A-4147-A177-3AD203B41FA5}">
                      <a16:colId xmlns:a16="http://schemas.microsoft.com/office/drawing/2014/main" val="3245524976"/>
                    </a:ext>
                  </a:extLst>
                </a:gridCol>
              </a:tblGrid>
              <a:tr h="427892">
                <a:tc>
                  <a:txBody>
                    <a:bodyPr/>
                    <a:lstStyle/>
                    <a:p>
                      <a:r>
                        <a:rPr lang="fr-BE" b="1" dirty="0"/>
                        <a:t>Nr.</a:t>
                      </a:r>
                      <a:endParaRPr lang="en-US" b="1" dirty="0"/>
                    </a:p>
                  </a:txBody>
                  <a:tcPr>
                    <a:solidFill>
                      <a:schemeClr val="bg2">
                        <a:lumMod val="90000"/>
                      </a:schemeClr>
                    </a:solidFill>
                  </a:tcPr>
                </a:tc>
                <a:tc>
                  <a:txBody>
                    <a:bodyPr/>
                    <a:lstStyle/>
                    <a:p>
                      <a:r>
                        <a:rPr lang="fr-BE" b="1" dirty="0" err="1"/>
                        <a:t>Step</a:t>
                      </a:r>
                      <a:endParaRPr lang="en-US" b="1" dirty="0"/>
                    </a:p>
                  </a:txBody>
                  <a:tcPr>
                    <a:solidFill>
                      <a:schemeClr val="bg2">
                        <a:lumMod val="90000"/>
                      </a:schemeClr>
                    </a:solidFill>
                  </a:tcPr>
                </a:tc>
                <a:tc>
                  <a:txBody>
                    <a:bodyPr/>
                    <a:lstStyle/>
                    <a:p>
                      <a:r>
                        <a:rPr lang="fr-BE" b="1" dirty="0"/>
                        <a:t> Description</a:t>
                      </a:r>
                      <a:endParaRPr lang="en-US" b="1" dirty="0"/>
                    </a:p>
                  </a:txBody>
                  <a:tcPr>
                    <a:solidFill>
                      <a:schemeClr val="bg2">
                        <a:lumMod val="90000"/>
                      </a:schemeClr>
                    </a:solidFill>
                  </a:tcPr>
                </a:tc>
                <a:extLst>
                  <a:ext uri="{0D108BD9-81ED-4DB2-BD59-A6C34878D82A}">
                    <a16:rowId xmlns:a16="http://schemas.microsoft.com/office/drawing/2014/main" val="2964512832"/>
                  </a:ext>
                </a:extLst>
              </a:tr>
              <a:tr h="738554">
                <a:tc>
                  <a:txBody>
                    <a:bodyPr/>
                    <a:lstStyle/>
                    <a:p>
                      <a:r>
                        <a:rPr lang="fr-BE" dirty="0" err="1"/>
                        <a:t>Step</a:t>
                      </a:r>
                      <a:r>
                        <a:rPr lang="fr-BE" dirty="0"/>
                        <a:t> 1</a:t>
                      </a:r>
                      <a:endParaRPr lang="en-US" dirty="0"/>
                    </a:p>
                  </a:txBody>
                  <a:tcPr>
                    <a:solidFill>
                      <a:srgbClr val="0070C0"/>
                    </a:solidFill>
                  </a:tcPr>
                </a:tc>
                <a:tc>
                  <a:txBody>
                    <a:bodyPr/>
                    <a:lstStyle/>
                    <a:p>
                      <a:r>
                        <a:rPr lang="fr-BE" dirty="0"/>
                        <a:t>IDENTIFY</a:t>
                      </a:r>
                      <a:endParaRPr lang="en-US" dirty="0"/>
                    </a:p>
                  </a:txBody>
                  <a:tcPr>
                    <a:solidFill>
                      <a:srgbClr val="0070C0"/>
                    </a:solidFill>
                  </a:tcPr>
                </a:tc>
                <a:tc>
                  <a:txBody>
                    <a:bodyPr/>
                    <a:lstStyle/>
                    <a:p>
                      <a:r>
                        <a:rPr lang="en-US" noProof="0" dirty="0"/>
                        <a:t>Identify your organization's members as well as the hardware, the software and the data that need protection</a:t>
                      </a:r>
                    </a:p>
                  </a:txBody>
                  <a:tcPr>
                    <a:solidFill>
                      <a:schemeClr val="bg1"/>
                    </a:solidFill>
                  </a:tcPr>
                </a:tc>
                <a:extLst>
                  <a:ext uri="{0D108BD9-81ED-4DB2-BD59-A6C34878D82A}">
                    <a16:rowId xmlns:a16="http://schemas.microsoft.com/office/drawing/2014/main" val="3000480343"/>
                  </a:ext>
                </a:extLst>
              </a:tr>
              <a:tr h="738554">
                <a:tc>
                  <a:txBody>
                    <a:bodyPr/>
                    <a:lstStyle/>
                    <a:p>
                      <a:r>
                        <a:rPr lang="fr-BE" dirty="0" err="1"/>
                        <a:t>Step</a:t>
                      </a:r>
                      <a:r>
                        <a:rPr lang="fr-BE" dirty="0"/>
                        <a:t> 2</a:t>
                      </a:r>
                      <a:endParaRPr lang="en-US" dirty="0"/>
                    </a:p>
                  </a:txBody>
                  <a:tcPr>
                    <a:solidFill>
                      <a:schemeClr val="accent6"/>
                    </a:solidFill>
                  </a:tcPr>
                </a:tc>
                <a:tc>
                  <a:txBody>
                    <a:bodyPr/>
                    <a:lstStyle/>
                    <a:p>
                      <a:r>
                        <a:rPr lang="fr-BE" dirty="0"/>
                        <a:t>PROTECT</a:t>
                      </a:r>
                      <a:endParaRPr lang="en-US" dirty="0"/>
                    </a:p>
                  </a:txBody>
                  <a:tcPr>
                    <a:solidFill>
                      <a:schemeClr val="accent6"/>
                    </a:solidFill>
                  </a:tcPr>
                </a:tc>
                <a:tc>
                  <a:txBody>
                    <a:bodyPr/>
                    <a:lstStyle/>
                    <a:p>
                      <a:r>
                        <a:rPr lang="en-US" noProof="0" dirty="0"/>
                        <a:t>List every means you have to protect all items identified in step 1</a:t>
                      </a:r>
                    </a:p>
                  </a:txBody>
                  <a:tcPr>
                    <a:solidFill>
                      <a:schemeClr val="bg1"/>
                    </a:solidFill>
                  </a:tcPr>
                </a:tc>
                <a:extLst>
                  <a:ext uri="{0D108BD9-81ED-4DB2-BD59-A6C34878D82A}">
                    <a16:rowId xmlns:a16="http://schemas.microsoft.com/office/drawing/2014/main" val="3236647646"/>
                  </a:ext>
                </a:extLst>
              </a:tr>
              <a:tr h="427892">
                <a:tc>
                  <a:txBody>
                    <a:bodyPr/>
                    <a:lstStyle/>
                    <a:p>
                      <a:r>
                        <a:rPr lang="fr-BE" dirty="0" err="1"/>
                        <a:t>Step</a:t>
                      </a:r>
                      <a:r>
                        <a:rPr lang="fr-BE" dirty="0"/>
                        <a:t> 3</a:t>
                      </a:r>
                      <a:endParaRPr lang="en-US" dirty="0"/>
                    </a:p>
                  </a:txBody>
                  <a:tcPr>
                    <a:solidFill>
                      <a:srgbClr val="FFFF00"/>
                    </a:solidFill>
                  </a:tcPr>
                </a:tc>
                <a:tc>
                  <a:txBody>
                    <a:bodyPr/>
                    <a:lstStyle/>
                    <a:p>
                      <a:r>
                        <a:rPr lang="fr-BE" dirty="0"/>
                        <a:t>DETECT</a:t>
                      </a:r>
                      <a:endParaRPr lang="en-US" dirty="0"/>
                    </a:p>
                  </a:txBody>
                  <a:tcPr>
                    <a:solidFill>
                      <a:srgbClr val="FFFF00"/>
                    </a:solidFill>
                  </a:tcPr>
                </a:tc>
                <a:tc>
                  <a:txBody>
                    <a:bodyPr/>
                    <a:lstStyle/>
                    <a:p>
                      <a:r>
                        <a:rPr lang="en-US" noProof="0"/>
                        <a:t>Be able to recognize if something is going wrong</a:t>
                      </a:r>
                    </a:p>
                  </a:txBody>
                  <a:tcPr>
                    <a:solidFill>
                      <a:schemeClr val="bg1"/>
                    </a:solidFill>
                  </a:tcPr>
                </a:tc>
                <a:extLst>
                  <a:ext uri="{0D108BD9-81ED-4DB2-BD59-A6C34878D82A}">
                    <a16:rowId xmlns:a16="http://schemas.microsoft.com/office/drawing/2014/main" val="3213653048"/>
                  </a:ext>
                </a:extLst>
              </a:tr>
              <a:tr h="738554">
                <a:tc>
                  <a:txBody>
                    <a:bodyPr/>
                    <a:lstStyle/>
                    <a:p>
                      <a:r>
                        <a:rPr lang="fr-BE" dirty="0" err="1"/>
                        <a:t>Step</a:t>
                      </a:r>
                      <a:r>
                        <a:rPr lang="fr-BE" dirty="0"/>
                        <a:t> 4</a:t>
                      </a:r>
                      <a:endParaRPr lang="en-US" dirty="0"/>
                    </a:p>
                  </a:txBody>
                  <a:tcPr>
                    <a:solidFill>
                      <a:srgbClr val="FF0000"/>
                    </a:solidFill>
                  </a:tcPr>
                </a:tc>
                <a:tc>
                  <a:txBody>
                    <a:bodyPr/>
                    <a:lstStyle/>
                    <a:p>
                      <a:r>
                        <a:rPr lang="fr-BE" dirty="0"/>
                        <a:t>RESPOND</a:t>
                      </a:r>
                      <a:endParaRPr lang="en-US" dirty="0"/>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Create an incident response plan and know who to call for help</a:t>
                      </a:r>
                    </a:p>
                  </a:txBody>
                  <a:tcPr>
                    <a:solidFill>
                      <a:schemeClr val="bg1"/>
                    </a:solidFill>
                  </a:tcPr>
                </a:tc>
                <a:extLst>
                  <a:ext uri="{0D108BD9-81ED-4DB2-BD59-A6C34878D82A}">
                    <a16:rowId xmlns:a16="http://schemas.microsoft.com/office/drawing/2014/main" val="287897178"/>
                  </a:ext>
                </a:extLst>
              </a:tr>
              <a:tr h="738554">
                <a:tc>
                  <a:txBody>
                    <a:bodyPr/>
                    <a:lstStyle/>
                    <a:p>
                      <a:r>
                        <a:rPr lang="fr-BE" dirty="0" err="1"/>
                        <a:t>Step</a:t>
                      </a:r>
                      <a:r>
                        <a:rPr lang="fr-BE" dirty="0"/>
                        <a:t> 5</a:t>
                      </a:r>
                      <a:endParaRPr lang="en-US" dirty="0"/>
                    </a:p>
                  </a:txBody>
                  <a:tcPr>
                    <a:solidFill>
                      <a:srgbClr val="00B050"/>
                    </a:solidFill>
                  </a:tcPr>
                </a:tc>
                <a:tc>
                  <a:txBody>
                    <a:bodyPr/>
                    <a:lstStyle/>
                    <a:p>
                      <a:r>
                        <a:rPr lang="fr-BE" dirty="0"/>
                        <a:t>RECOVER</a:t>
                      </a:r>
                      <a:endParaRPr lang="en-US" dirty="0"/>
                    </a:p>
                  </a:txBody>
                  <a:tcPr>
                    <a:solidFill>
                      <a:srgbClr val="00B050"/>
                    </a:solidFill>
                  </a:tcPr>
                </a:tc>
                <a:tc>
                  <a:txBody>
                    <a:bodyPr/>
                    <a:lstStyle/>
                    <a:p>
                      <a:r>
                        <a:rPr lang="en-US" noProof="0" dirty="0"/>
                        <a:t>Be able to get your business back to normal after a breach or other incident</a:t>
                      </a:r>
                    </a:p>
                  </a:txBody>
                  <a:tcPr>
                    <a:solidFill>
                      <a:schemeClr val="bg1"/>
                    </a:solidFill>
                  </a:tcPr>
                </a:tc>
                <a:extLst>
                  <a:ext uri="{0D108BD9-81ED-4DB2-BD59-A6C34878D82A}">
                    <a16:rowId xmlns:a16="http://schemas.microsoft.com/office/drawing/2014/main" val="2741798638"/>
                  </a:ext>
                </a:extLst>
              </a:tr>
            </a:tbl>
          </a:graphicData>
        </a:graphic>
      </p:graphicFrame>
    </p:spTree>
    <p:extLst>
      <p:ext uri="{BB962C8B-B14F-4D97-AF65-F5344CB8AC3E}">
        <p14:creationId xmlns:p14="http://schemas.microsoft.com/office/powerpoint/2010/main" val="215822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6DFD-A2CA-42C0-B37F-E331FB289DA8}"/>
              </a:ext>
            </a:extLst>
          </p:cNvPr>
          <p:cNvSpPr>
            <a:spLocks noGrp="1"/>
          </p:cNvSpPr>
          <p:nvPr>
            <p:ph type="title"/>
          </p:nvPr>
        </p:nvSpPr>
        <p:spPr>
          <a:xfrm>
            <a:off x="1065212" y="533400"/>
            <a:ext cx="8686801" cy="685800"/>
          </a:xfrm>
        </p:spPr>
        <p:txBody>
          <a:bodyPr/>
          <a:lstStyle/>
          <a:p>
            <a:r>
              <a:rPr lang="en-US" b="0" dirty="0"/>
              <a:t>Step 4 – Let’s secure our data (cont.)</a:t>
            </a:r>
            <a:endParaRPr lang="en-US" dirty="0"/>
          </a:p>
        </p:txBody>
      </p:sp>
      <p:sp>
        <p:nvSpPr>
          <p:cNvPr id="5" name="Content Placeholder 2">
            <a:extLst>
              <a:ext uri="{FF2B5EF4-FFF2-40B4-BE49-F238E27FC236}">
                <a16:creationId xmlns:a16="http://schemas.microsoft.com/office/drawing/2014/main" id="{4E862789-2A9E-47C7-815A-F697B8D59F06}"/>
              </a:ext>
            </a:extLst>
          </p:cNvPr>
          <p:cNvSpPr txBox="1">
            <a:spLocks/>
          </p:cNvSpPr>
          <p:nvPr/>
        </p:nvSpPr>
        <p:spPr>
          <a:xfrm>
            <a:off x="1065212" y="1239078"/>
            <a:ext cx="10668000" cy="4724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Complete the NIST framework spreadsheet first (see toolbox at end of presentation)</a:t>
            </a:r>
          </a:p>
          <a:p>
            <a:pPr marL="594360" lvl="2" indent="0">
              <a:buFont typeface="Arial" pitchFamily="34" charset="0"/>
              <a:buNone/>
            </a:pPr>
            <a:endParaRPr lang="en-US" dirty="0"/>
          </a:p>
        </p:txBody>
      </p:sp>
      <p:pic>
        <p:nvPicPr>
          <p:cNvPr id="6" name="Picture 5">
            <a:extLst>
              <a:ext uri="{FF2B5EF4-FFF2-40B4-BE49-F238E27FC236}">
                <a16:creationId xmlns:a16="http://schemas.microsoft.com/office/drawing/2014/main" id="{C76768DB-C2CF-4170-B074-3D12D89DB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097" y="1676401"/>
            <a:ext cx="9194229" cy="4724400"/>
          </a:xfrm>
          <a:prstGeom prst="rect">
            <a:avLst/>
          </a:prstGeom>
          <a:noFill/>
          <a:ln w="19050">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260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64CD-901C-4DBD-B690-A82E9D4C802F}"/>
              </a:ext>
            </a:extLst>
          </p:cNvPr>
          <p:cNvSpPr>
            <a:spLocks noGrp="1"/>
          </p:cNvSpPr>
          <p:nvPr>
            <p:ph type="title"/>
          </p:nvPr>
        </p:nvSpPr>
        <p:spPr>
          <a:xfrm>
            <a:off x="1217612" y="533400"/>
            <a:ext cx="8686801" cy="838200"/>
          </a:xfrm>
        </p:spPr>
        <p:txBody>
          <a:bodyPr/>
          <a:lstStyle/>
          <a:p>
            <a:r>
              <a:rPr lang="en-US" b="0" dirty="0"/>
              <a:t>Step 4 – Let’s secure our data (cont.)</a:t>
            </a:r>
            <a:endParaRPr lang="en-US" dirty="0"/>
          </a:p>
        </p:txBody>
      </p:sp>
      <p:sp>
        <p:nvSpPr>
          <p:cNvPr id="3" name="Content Placeholder 2">
            <a:extLst>
              <a:ext uri="{FF2B5EF4-FFF2-40B4-BE49-F238E27FC236}">
                <a16:creationId xmlns:a16="http://schemas.microsoft.com/office/drawing/2014/main" id="{17154314-78F2-4BCF-9D7E-C961B2CAE277}"/>
              </a:ext>
            </a:extLst>
          </p:cNvPr>
          <p:cNvSpPr>
            <a:spLocks noGrp="1"/>
          </p:cNvSpPr>
          <p:nvPr>
            <p:ph idx="1"/>
          </p:nvPr>
        </p:nvSpPr>
        <p:spPr>
          <a:xfrm>
            <a:off x="760412" y="1828800"/>
            <a:ext cx="10363200" cy="4724400"/>
          </a:xfrm>
        </p:spPr>
        <p:txBody>
          <a:bodyPr>
            <a:normAutofit/>
          </a:bodyPr>
          <a:lstStyle/>
          <a:p>
            <a:pPr marL="45720" indent="0">
              <a:buNone/>
            </a:pPr>
            <a:r>
              <a:rPr lang="en-US" sz="3600" dirty="0"/>
              <a:t>NIST framework – Step 2 – Secure your data at rest</a:t>
            </a:r>
          </a:p>
          <a:p>
            <a:r>
              <a:rPr lang="en-US" sz="2400" dirty="0"/>
              <a:t>If you don’t have an antivirus software, find one that fits your needs:</a:t>
            </a:r>
          </a:p>
          <a:p>
            <a:pPr lvl="1"/>
            <a:r>
              <a:rPr lang="en-US" sz="2400" dirty="0">
                <a:hlinkClick r:id="rId3"/>
              </a:rPr>
              <a:t>https://www.pcmag.com/article2/0,2817,2372364,00.asp</a:t>
            </a:r>
            <a:endParaRPr lang="en-US" sz="2400" dirty="0"/>
          </a:p>
          <a:p>
            <a:pPr lvl="1"/>
            <a:r>
              <a:rPr lang="en-US" sz="2400" dirty="0"/>
              <a:t>Tools to protect your files in your system</a:t>
            </a:r>
          </a:p>
          <a:p>
            <a:pPr lvl="2"/>
            <a:r>
              <a:rPr lang="en-US" sz="2000" dirty="0"/>
              <a:t>7-zip</a:t>
            </a:r>
          </a:p>
          <a:p>
            <a:pPr lvl="2"/>
            <a:r>
              <a:rPr lang="en-US" sz="2000" dirty="0" err="1"/>
              <a:t>VeraCrypt</a:t>
            </a:r>
            <a:endParaRPr lang="en-US" sz="2000" dirty="0"/>
          </a:p>
          <a:p>
            <a:pPr lvl="1"/>
            <a:r>
              <a:rPr lang="en-US" sz="2400" dirty="0"/>
              <a:t>Methods to protect personal data:</a:t>
            </a:r>
          </a:p>
          <a:p>
            <a:pPr lvl="2"/>
            <a:r>
              <a:rPr lang="en-US" sz="2000" dirty="0"/>
              <a:t>Anonymization (e.g. IP addresses)</a:t>
            </a:r>
          </a:p>
          <a:p>
            <a:pPr lvl="2"/>
            <a:r>
              <a:rPr lang="en-US" sz="2000" dirty="0" err="1"/>
              <a:t>Pseudonymization</a:t>
            </a:r>
            <a:endParaRPr lang="en-US" sz="2000" dirty="0"/>
          </a:p>
          <a:p>
            <a:pPr marL="594360" lvl="2" indent="0">
              <a:buNone/>
            </a:pPr>
            <a:endParaRPr lang="en-US" sz="1800" dirty="0"/>
          </a:p>
          <a:p>
            <a:pPr marL="594360" lvl="2" indent="0">
              <a:buNone/>
            </a:pPr>
            <a:endParaRPr lang="en-US" sz="1800" dirty="0"/>
          </a:p>
        </p:txBody>
      </p:sp>
    </p:spTree>
    <p:extLst>
      <p:ext uri="{BB962C8B-B14F-4D97-AF65-F5344CB8AC3E}">
        <p14:creationId xmlns:p14="http://schemas.microsoft.com/office/powerpoint/2010/main" val="19697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BC52-D0D1-4E28-B0BC-787C3FC0686D}"/>
              </a:ext>
            </a:extLst>
          </p:cNvPr>
          <p:cNvSpPr>
            <a:spLocks noGrp="1"/>
          </p:cNvSpPr>
          <p:nvPr>
            <p:ph type="title"/>
          </p:nvPr>
        </p:nvSpPr>
        <p:spPr>
          <a:xfrm>
            <a:off x="1065212" y="533400"/>
            <a:ext cx="8686801" cy="685800"/>
          </a:xfrm>
        </p:spPr>
        <p:txBody>
          <a:bodyPr/>
          <a:lstStyle/>
          <a:p>
            <a:r>
              <a:rPr lang="en-US" b="0" dirty="0"/>
              <a:t>Step 4 – Let’s secure our data (cont.)</a:t>
            </a:r>
            <a:endParaRPr lang="en-US" dirty="0"/>
          </a:p>
        </p:txBody>
      </p:sp>
      <p:sp>
        <p:nvSpPr>
          <p:cNvPr id="3" name="Content Placeholder 2">
            <a:extLst>
              <a:ext uri="{FF2B5EF4-FFF2-40B4-BE49-F238E27FC236}">
                <a16:creationId xmlns:a16="http://schemas.microsoft.com/office/drawing/2014/main" id="{0A748DD4-1173-4C4B-9FCC-3E127F04A3B5}"/>
              </a:ext>
            </a:extLst>
          </p:cNvPr>
          <p:cNvSpPr>
            <a:spLocks noGrp="1"/>
          </p:cNvSpPr>
          <p:nvPr>
            <p:ph idx="1"/>
          </p:nvPr>
        </p:nvSpPr>
        <p:spPr>
          <a:xfrm>
            <a:off x="1065212" y="1447800"/>
            <a:ext cx="10287000" cy="4876800"/>
          </a:xfrm>
        </p:spPr>
        <p:txBody>
          <a:bodyPr>
            <a:normAutofit/>
          </a:bodyPr>
          <a:lstStyle/>
          <a:p>
            <a:pPr marL="45720" indent="0">
              <a:buNone/>
            </a:pPr>
            <a:r>
              <a:rPr lang="en-US" sz="3200" b="1" dirty="0"/>
              <a:t>NIST framework – Step 2 – Secure your data in transit</a:t>
            </a:r>
          </a:p>
          <a:p>
            <a:pPr marL="365760" lvl="1" indent="0">
              <a:buNone/>
            </a:pPr>
            <a:r>
              <a:rPr lang="en-US" sz="2000" dirty="0"/>
              <a:t>French Data Protection Authority’s recommendation:</a:t>
            </a:r>
          </a:p>
          <a:p>
            <a:pPr lvl="1"/>
            <a:r>
              <a:rPr lang="en-US" sz="2000" dirty="0"/>
              <a:t>7-zip (use the AES-256 encryption method) Free easy-to-use software!</a:t>
            </a:r>
          </a:p>
          <a:p>
            <a:pPr marL="777240" lvl="3" indent="0">
              <a:buNone/>
            </a:pPr>
            <a:r>
              <a:rPr lang="en-US" sz="1600" dirty="0"/>
              <a:t>And send encryption key/password through separate means (e.g. text message)</a:t>
            </a:r>
          </a:p>
          <a:p>
            <a:pPr lvl="1"/>
            <a:r>
              <a:rPr lang="en-US" sz="2000" dirty="0"/>
              <a:t>An exchange platform using a secure protocol like an https:// server (maybe some of your clients require you to use one)</a:t>
            </a:r>
          </a:p>
          <a:p>
            <a:pPr lvl="1"/>
            <a:r>
              <a:rPr lang="en-US" sz="2000" dirty="0"/>
              <a:t>Anonymize or pseudonymize your personal data</a:t>
            </a:r>
          </a:p>
          <a:p>
            <a:pPr lvl="1"/>
            <a:endParaRPr lang="en-US" dirty="0"/>
          </a:p>
          <a:p>
            <a:pPr lvl="1"/>
            <a:r>
              <a:rPr lang="en-US" sz="2000" dirty="0"/>
              <a:t>Other solutions:</a:t>
            </a:r>
          </a:p>
          <a:p>
            <a:pPr lvl="2"/>
            <a:r>
              <a:rPr lang="en-US" sz="1800" dirty="0"/>
              <a:t>Office 365 (at least E3 product with Azure protection layer)</a:t>
            </a:r>
          </a:p>
          <a:p>
            <a:pPr lvl="2"/>
            <a:r>
              <a:rPr lang="en-US" sz="1800" dirty="0"/>
              <a:t>WeTransfer (company headquarters in Amsterdam, free version till 2 GB/file sent)</a:t>
            </a:r>
          </a:p>
          <a:p>
            <a:pPr marL="594360" lvl="2" indent="0">
              <a:buNone/>
            </a:pPr>
            <a:endParaRPr lang="en-US" sz="1800" dirty="0"/>
          </a:p>
          <a:p>
            <a:pPr marL="594360" lvl="2" indent="0">
              <a:buNone/>
            </a:pPr>
            <a:r>
              <a:rPr lang="en-US" sz="1800" dirty="0"/>
              <a:t>Compare prices, offers… and talk to your client !!</a:t>
            </a:r>
            <a:endParaRPr lang="fr-BE" sz="1800" dirty="0"/>
          </a:p>
          <a:p>
            <a:pPr lvl="1"/>
            <a:endParaRPr lang="en-US" dirty="0"/>
          </a:p>
        </p:txBody>
      </p:sp>
    </p:spTree>
    <p:extLst>
      <p:ext uri="{BB962C8B-B14F-4D97-AF65-F5344CB8AC3E}">
        <p14:creationId xmlns:p14="http://schemas.microsoft.com/office/powerpoint/2010/main" val="9665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475C-B3E2-4903-BA6A-277C4E041D1A}"/>
              </a:ext>
            </a:extLst>
          </p:cNvPr>
          <p:cNvSpPr>
            <a:spLocks noGrp="1"/>
          </p:cNvSpPr>
          <p:nvPr>
            <p:ph type="title"/>
          </p:nvPr>
        </p:nvSpPr>
        <p:spPr>
          <a:xfrm>
            <a:off x="1065212" y="533400"/>
            <a:ext cx="8686801" cy="685800"/>
          </a:xfrm>
        </p:spPr>
        <p:txBody>
          <a:bodyPr/>
          <a:lstStyle/>
          <a:p>
            <a:r>
              <a:rPr lang="en-US" b="0" dirty="0"/>
              <a:t>Step 4 – Let’s secure our data (cont.)</a:t>
            </a:r>
            <a:endParaRPr lang="en-US" dirty="0"/>
          </a:p>
        </p:txBody>
      </p:sp>
      <p:sp>
        <p:nvSpPr>
          <p:cNvPr id="3" name="Content Placeholder 2">
            <a:extLst>
              <a:ext uri="{FF2B5EF4-FFF2-40B4-BE49-F238E27FC236}">
                <a16:creationId xmlns:a16="http://schemas.microsoft.com/office/drawing/2014/main" id="{AF28B244-A20E-4F32-BB97-1DCDF1B3C09F}"/>
              </a:ext>
            </a:extLst>
          </p:cNvPr>
          <p:cNvSpPr>
            <a:spLocks noGrp="1"/>
          </p:cNvSpPr>
          <p:nvPr>
            <p:ph idx="1"/>
          </p:nvPr>
        </p:nvSpPr>
        <p:spPr>
          <a:xfrm>
            <a:off x="1065212" y="1249017"/>
            <a:ext cx="9525000" cy="5029200"/>
          </a:xfrm>
        </p:spPr>
        <p:txBody>
          <a:bodyPr>
            <a:normAutofit/>
          </a:bodyPr>
          <a:lstStyle/>
          <a:p>
            <a:pPr marL="45720" indent="0">
              <a:buNone/>
            </a:pPr>
            <a:r>
              <a:rPr lang="en-US" sz="3600" dirty="0"/>
              <a:t>Draft your Security Policy</a:t>
            </a:r>
          </a:p>
          <a:p>
            <a:r>
              <a:rPr lang="en-US" sz="2400" dirty="0"/>
              <a:t>Based on your NIST framework spreadsheet</a:t>
            </a:r>
          </a:p>
          <a:p>
            <a:r>
              <a:rPr lang="en-US" sz="2400" dirty="0"/>
              <a:t>Use plain, clear language, no legalese</a:t>
            </a:r>
          </a:p>
          <a:p>
            <a:r>
              <a:rPr lang="en-US" sz="2400" dirty="0"/>
              <a:t>Structure of your Security Policy (see template links at the end of the presentation)</a:t>
            </a:r>
          </a:p>
          <a:p>
            <a:pPr lvl="1"/>
            <a:r>
              <a:rPr lang="en-US" sz="2000" dirty="0"/>
              <a:t>Introduction</a:t>
            </a:r>
          </a:p>
          <a:p>
            <a:pPr lvl="1"/>
            <a:r>
              <a:rPr lang="en-US" sz="2000" dirty="0"/>
              <a:t>Security Identification Policy</a:t>
            </a:r>
          </a:p>
          <a:p>
            <a:pPr lvl="1"/>
            <a:r>
              <a:rPr lang="en-US" sz="2000" dirty="0"/>
              <a:t>Security Protection Policy</a:t>
            </a:r>
          </a:p>
          <a:p>
            <a:pPr lvl="1"/>
            <a:r>
              <a:rPr lang="en-US" sz="2000" dirty="0"/>
              <a:t>Security Detection Policy</a:t>
            </a:r>
          </a:p>
          <a:p>
            <a:pPr lvl="1"/>
            <a:r>
              <a:rPr lang="en-US" sz="2000" dirty="0"/>
              <a:t>Security Response Policy</a:t>
            </a:r>
          </a:p>
          <a:p>
            <a:pPr lvl="1"/>
            <a:r>
              <a:rPr lang="en-US" sz="2000" dirty="0"/>
              <a:t>Security Recovery Policy</a:t>
            </a:r>
          </a:p>
          <a:p>
            <a:endParaRPr lang="en-US" dirty="0"/>
          </a:p>
        </p:txBody>
      </p:sp>
    </p:spTree>
    <p:extLst>
      <p:ext uri="{BB962C8B-B14F-4D97-AF65-F5344CB8AC3E}">
        <p14:creationId xmlns:p14="http://schemas.microsoft.com/office/powerpoint/2010/main" val="227104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9498" y="533400"/>
            <a:ext cx="8686801" cy="762000"/>
          </a:xfrm>
        </p:spPr>
        <p:txBody>
          <a:bodyPr/>
          <a:lstStyle/>
          <a:p>
            <a:r>
              <a:rPr lang="en-US" dirty="0"/>
              <a:t>Session Outline</a:t>
            </a:r>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9497" y="1524000"/>
            <a:ext cx="9977916" cy="4953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dirty="0"/>
              <a:t>GDPR Scope, Principles and Obligations </a:t>
            </a:r>
          </a:p>
          <a:p>
            <a:r>
              <a:rPr lang="en-US" dirty="0"/>
              <a:t>Step 1: Let’s take a look at what we do </a:t>
            </a:r>
          </a:p>
          <a:p>
            <a:r>
              <a:rPr lang="en-US" dirty="0"/>
              <a:t>Step 2: Let’s get organized (register) </a:t>
            </a:r>
          </a:p>
          <a:p>
            <a:r>
              <a:rPr lang="en-US" dirty="0"/>
              <a:t>Step 3: Let’s prepare our tools to meet our obligations</a:t>
            </a:r>
          </a:p>
          <a:p>
            <a:r>
              <a:rPr lang="en-US" dirty="0"/>
              <a:t>Step 4: Let’s secure our data </a:t>
            </a:r>
          </a:p>
          <a:p>
            <a:r>
              <a:rPr lang="en-US" dirty="0"/>
              <a:t>Step 5: Let’s translate</a:t>
            </a:r>
          </a:p>
          <a:p>
            <a:r>
              <a:rPr lang="en-US" dirty="0"/>
              <a:t>Step 6: Let’s invoice our clients and pay our suppliers</a:t>
            </a:r>
          </a:p>
          <a:p>
            <a:r>
              <a:rPr lang="en-US" dirty="0"/>
              <a:t>Other Topics</a:t>
            </a:r>
          </a:p>
        </p:txBody>
      </p:sp>
      <p:sp>
        <p:nvSpPr>
          <p:cNvPr id="2" name="Arrow: Right 1">
            <a:extLst>
              <a:ext uri="{FF2B5EF4-FFF2-40B4-BE49-F238E27FC236}">
                <a16:creationId xmlns:a16="http://schemas.microsoft.com/office/drawing/2014/main" id="{1182EB90-3C87-4693-8047-F4D8CE30B122}"/>
              </a:ext>
            </a:extLst>
          </p:cNvPr>
          <p:cNvSpPr/>
          <p:nvPr/>
        </p:nvSpPr>
        <p:spPr>
          <a:xfrm>
            <a:off x="163004" y="40005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43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5BC-71C2-44B1-BBF2-6897578B6920}"/>
              </a:ext>
            </a:extLst>
          </p:cNvPr>
          <p:cNvSpPr>
            <a:spLocks noGrp="1"/>
          </p:cNvSpPr>
          <p:nvPr>
            <p:ph type="title"/>
          </p:nvPr>
        </p:nvSpPr>
        <p:spPr>
          <a:xfrm>
            <a:off x="1065212" y="533400"/>
            <a:ext cx="10134600" cy="1066800"/>
          </a:xfrm>
        </p:spPr>
        <p:txBody>
          <a:bodyPr/>
          <a:lstStyle/>
          <a:p>
            <a:r>
              <a:rPr lang="en-US" dirty="0"/>
              <a:t>What is the General Data Protection Regulation (“GDPR”)?</a:t>
            </a:r>
          </a:p>
        </p:txBody>
      </p:sp>
      <p:sp>
        <p:nvSpPr>
          <p:cNvPr id="3" name="Content Placeholder 2">
            <a:extLst>
              <a:ext uri="{FF2B5EF4-FFF2-40B4-BE49-F238E27FC236}">
                <a16:creationId xmlns:a16="http://schemas.microsoft.com/office/drawing/2014/main" id="{FEF550E8-8D08-4727-B1D0-752234B3C777}"/>
              </a:ext>
            </a:extLst>
          </p:cNvPr>
          <p:cNvSpPr>
            <a:spLocks noGrp="1"/>
          </p:cNvSpPr>
          <p:nvPr>
            <p:ph idx="1"/>
          </p:nvPr>
        </p:nvSpPr>
        <p:spPr>
          <a:xfrm>
            <a:off x="1065212" y="1828800"/>
            <a:ext cx="9601199" cy="4191000"/>
          </a:xfrm>
        </p:spPr>
        <p:txBody>
          <a:bodyPr>
            <a:noAutofit/>
          </a:bodyPr>
          <a:lstStyle/>
          <a:p>
            <a:pPr fontAlgn="base"/>
            <a:r>
              <a:rPr lang="en-US" sz="2400" dirty="0"/>
              <a:t>Regulation (EU) 2016/679 to protect data subjects with regard to their personal data (GDPR, Art. 1)</a:t>
            </a:r>
          </a:p>
          <a:p>
            <a:pPr lvl="1" fontAlgn="base"/>
            <a:r>
              <a:rPr lang="en-US" sz="2000" dirty="0"/>
              <a:t>Data subjects = natural persons living in the EU/EEA (Iceland, Lichtenstein and Norway)</a:t>
            </a:r>
          </a:p>
          <a:p>
            <a:pPr lvl="1" fontAlgn="base"/>
            <a:r>
              <a:rPr lang="en-US" sz="2000" dirty="0"/>
              <a:t>‘Personal data’ =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(GDPR, Art. 4)</a:t>
            </a:r>
          </a:p>
        </p:txBody>
      </p:sp>
    </p:spTree>
    <p:extLst>
      <p:ext uri="{BB962C8B-B14F-4D97-AF65-F5344CB8AC3E}">
        <p14:creationId xmlns:p14="http://schemas.microsoft.com/office/powerpoint/2010/main" val="12556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1384-B084-4962-8D9A-C1D7C3C4FB28}"/>
              </a:ext>
            </a:extLst>
          </p:cNvPr>
          <p:cNvSpPr>
            <a:spLocks noGrp="1"/>
          </p:cNvSpPr>
          <p:nvPr>
            <p:ph type="title"/>
          </p:nvPr>
        </p:nvSpPr>
        <p:spPr>
          <a:xfrm>
            <a:off x="1065210" y="304800"/>
            <a:ext cx="8686801" cy="685800"/>
          </a:xfrm>
        </p:spPr>
        <p:txBody>
          <a:bodyPr/>
          <a:lstStyle/>
          <a:p>
            <a:r>
              <a:rPr lang="en-US" b="0" dirty="0"/>
              <a:t>Step 5 – </a:t>
            </a:r>
            <a:r>
              <a:rPr lang="en-US" dirty="0"/>
              <a:t>Let’s translate</a:t>
            </a:r>
          </a:p>
        </p:txBody>
      </p:sp>
      <p:sp>
        <p:nvSpPr>
          <p:cNvPr id="3" name="Content Placeholder 2">
            <a:extLst>
              <a:ext uri="{FF2B5EF4-FFF2-40B4-BE49-F238E27FC236}">
                <a16:creationId xmlns:a16="http://schemas.microsoft.com/office/drawing/2014/main" id="{F0E88288-2DC3-4EC3-B1A7-5B905D4D285B}"/>
              </a:ext>
            </a:extLst>
          </p:cNvPr>
          <p:cNvSpPr>
            <a:spLocks noGrp="1"/>
          </p:cNvSpPr>
          <p:nvPr>
            <p:ph idx="1"/>
          </p:nvPr>
        </p:nvSpPr>
        <p:spPr>
          <a:xfrm>
            <a:off x="455611" y="1205948"/>
            <a:ext cx="10668001" cy="4953000"/>
          </a:xfrm>
        </p:spPr>
        <p:txBody>
          <a:bodyPr>
            <a:normAutofit/>
          </a:bodyPr>
          <a:lstStyle/>
          <a:p>
            <a:pPr marL="502920" indent="-457200">
              <a:buFont typeface="+mj-lt"/>
              <a:buAutoNum type="arabicPeriod"/>
            </a:pPr>
            <a:r>
              <a:rPr lang="en-US" sz="2400" dirty="0"/>
              <a:t>Does the file you need to translate contain EU data subjects’ personal data?</a:t>
            </a:r>
          </a:p>
          <a:p>
            <a:pPr marL="502920" indent="-457200">
              <a:buFont typeface="+mj-lt"/>
              <a:buAutoNum type="arabicPeriod"/>
            </a:pPr>
            <a:r>
              <a:rPr lang="en-US" sz="2400" dirty="0"/>
              <a:t>Secure all files, during transfer and storage (encryption/anonymization/pseudonymization methods)</a:t>
            </a:r>
          </a:p>
          <a:p>
            <a:pPr marL="502920" indent="-457200">
              <a:buFont typeface="+mj-lt"/>
              <a:buAutoNum type="arabicPeriod"/>
            </a:pPr>
            <a:r>
              <a:rPr lang="en-US" sz="2400" dirty="0"/>
              <a:t>Update your GDPR register</a:t>
            </a:r>
          </a:p>
          <a:p>
            <a:pPr marL="502920" indent="-457200">
              <a:buFont typeface="+mj-lt"/>
              <a:buAutoNum type="arabicPeriod"/>
            </a:pPr>
            <a:r>
              <a:rPr lang="en-US" sz="2400" dirty="0"/>
              <a:t>Make sure your legal documentation is in place, i.e. data processing agreement. </a:t>
            </a:r>
            <a:r>
              <a:rPr lang="en-US" sz="2400" dirty="0">
                <a:solidFill>
                  <a:srgbClr val="FF0000"/>
                </a:solidFill>
              </a:rPr>
              <a:t>If you work with partners/are based outside the EEA, you will need to make sure you have appropriate safeguards in place (GDPR, Art. 46)</a:t>
            </a:r>
          </a:p>
          <a:p>
            <a:pPr marL="502920" indent="-457200">
              <a:buFont typeface="+mj-lt"/>
              <a:buAutoNum type="arabicPeriod"/>
            </a:pPr>
            <a:r>
              <a:rPr lang="en-US" sz="2400" dirty="0"/>
              <a:t>Keep your files only for the required time</a:t>
            </a:r>
          </a:p>
          <a:p>
            <a:pPr marL="502920" indent="-457200">
              <a:buFont typeface="+mj-lt"/>
              <a:buAutoNum type="arabicPeriod"/>
            </a:pPr>
            <a:r>
              <a:rPr lang="en-US" sz="2400" dirty="0"/>
              <a:t>When you are acting as a data processor, strictly follow the data controller’s instructions (GDPR, Art. 28)</a:t>
            </a:r>
          </a:p>
          <a:p>
            <a:endParaRPr lang="en-US" dirty="0"/>
          </a:p>
        </p:txBody>
      </p:sp>
    </p:spTree>
    <p:extLst>
      <p:ext uri="{BB962C8B-B14F-4D97-AF65-F5344CB8AC3E}">
        <p14:creationId xmlns:p14="http://schemas.microsoft.com/office/powerpoint/2010/main" val="163242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1384-B084-4962-8D9A-C1D7C3C4FB28}"/>
              </a:ext>
            </a:extLst>
          </p:cNvPr>
          <p:cNvSpPr>
            <a:spLocks noGrp="1"/>
          </p:cNvSpPr>
          <p:nvPr>
            <p:ph type="title"/>
          </p:nvPr>
        </p:nvSpPr>
        <p:spPr>
          <a:xfrm>
            <a:off x="1065212" y="533400"/>
            <a:ext cx="9982200" cy="1066800"/>
          </a:xfrm>
        </p:spPr>
        <p:txBody>
          <a:bodyPr/>
          <a:lstStyle/>
          <a:p>
            <a:r>
              <a:rPr lang="en-US" dirty="0"/>
              <a:t>Step 5 </a:t>
            </a:r>
            <a:r>
              <a:rPr lang="en-US" b="0" dirty="0"/>
              <a:t>– </a:t>
            </a:r>
            <a:r>
              <a:rPr lang="en-US" dirty="0"/>
              <a:t>Let’s translate (cont.) – transferring data out of the EU</a:t>
            </a:r>
          </a:p>
        </p:txBody>
      </p:sp>
      <p:sp>
        <p:nvSpPr>
          <p:cNvPr id="3" name="Content Placeholder 2">
            <a:extLst>
              <a:ext uri="{FF2B5EF4-FFF2-40B4-BE49-F238E27FC236}">
                <a16:creationId xmlns:a16="http://schemas.microsoft.com/office/drawing/2014/main" id="{F0E88288-2DC3-4EC3-B1A7-5B905D4D285B}"/>
              </a:ext>
            </a:extLst>
          </p:cNvPr>
          <p:cNvSpPr>
            <a:spLocks noGrp="1"/>
          </p:cNvSpPr>
          <p:nvPr>
            <p:ph idx="1"/>
          </p:nvPr>
        </p:nvSpPr>
        <p:spPr>
          <a:xfrm>
            <a:off x="379412" y="1600200"/>
            <a:ext cx="11277600" cy="4953000"/>
          </a:xfrm>
        </p:spPr>
        <p:txBody>
          <a:bodyPr>
            <a:normAutofit/>
          </a:bodyPr>
          <a:lstStyle/>
          <a:p>
            <a:pPr marL="45720" indent="0">
              <a:buNone/>
            </a:pPr>
            <a:r>
              <a:rPr lang="en-US" dirty="0"/>
              <a:t>When personal data is transferred out of the EU, certain requirements must be met (</a:t>
            </a:r>
            <a:r>
              <a:rPr lang="en-US" dirty="0" err="1"/>
              <a:t>GDPR</a:t>
            </a:r>
            <a:r>
              <a:rPr lang="en-US" dirty="0"/>
              <a:t>, Art. 44 to 50):</a:t>
            </a:r>
          </a:p>
          <a:p>
            <a:pPr lvl="1"/>
            <a:r>
              <a:rPr lang="en-US" sz="2000" dirty="0"/>
              <a:t>Did the European Commission decide the third country ensures an adequate level of protection:</a:t>
            </a:r>
          </a:p>
          <a:p>
            <a:pPr lvl="2"/>
            <a:r>
              <a:rPr lang="en-US" sz="1800" dirty="0"/>
              <a:t>Check: </a:t>
            </a:r>
            <a:r>
              <a:rPr lang="en-US" sz="1800" dirty="0">
                <a:hlinkClick r:id="rId3"/>
              </a:rPr>
              <a:t>https://ec.europa.eu/info/law/law-topic/data-protection/data-transfers-outside-eu/adequacy-protection-personal-data-non-eu-countries_en#dataprotectionincountriesoutsidetheeu</a:t>
            </a:r>
            <a:endParaRPr lang="en-US" sz="1800" dirty="0"/>
          </a:p>
          <a:p>
            <a:pPr lvl="2"/>
            <a:r>
              <a:rPr lang="en-US" sz="1800" dirty="0"/>
              <a:t>United States: Privacy Shield??</a:t>
            </a:r>
          </a:p>
          <a:p>
            <a:pPr lvl="3">
              <a:buFontTx/>
              <a:buChar char="-"/>
            </a:pPr>
            <a:r>
              <a:rPr lang="en-US" sz="1600" dirty="0"/>
              <a:t>Auto certification mechanism</a:t>
            </a:r>
          </a:p>
          <a:p>
            <a:pPr lvl="3">
              <a:buFontTx/>
              <a:buChar char="-"/>
            </a:pPr>
            <a:r>
              <a:rPr lang="en-US" sz="1600" dirty="0"/>
              <a:t>In practice, cost may be high for freelance translator (could be $1,000/year)</a:t>
            </a:r>
          </a:p>
          <a:p>
            <a:pPr marL="365760" lvl="1" indent="0">
              <a:buNone/>
            </a:pPr>
            <a:endParaRPr lang="en-US" sz="2000" dirty="0"/>
          </a:p>
          <a:p>
            <a:pPr lvl="1"/>
            <a:r>
              <a:rPr lang="en-US" sz="2000" dirty="0"/>
              <a:t>Standard Contractual Clauses (but may not be used for sub-processors)</a:t>
            </a:r>
          </a:p>
          <a:p>
            <a:pPr lvl="2"/>
            <a:r>
              <a:rPr lang="en-US" sz="1800" dirty="0"/>
              <a:t>May have to obtain clear mandate from EEA-based controller to EEA-based processors to use standard contractual clauses</a:t>
            </a:r>
          </a:p>
          <a:p>
            <a:pPr lvl="1"/>
            <a:r>
              <a:rPr lang="en-US" sz="2000" dirty="0"/>
              <a:t>Other solution: EEA-based translator must anonymize/pseudonymize data </a:t>
            </a:r>
            <a:r>
              <a:rPr lang="en-US" sz="2000" b="1" u="sng" dirty="0"/>
              <a:t>BEFORE</a:t>
            </a:r>
            <a:r>
              <a:rPr lang="en-US" sz="2000" dirty="0"/>
              <a:t> sending file to translate to their non-EU sub-processors</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4720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0B90-4C4D-43FE-9282-124E34ACEE34}"/>
              </a:ext>
            </a:extLst>
          </p:cNvPr>
          <p:cNvSpPr>
            <a:spLocks noGrp="1"/>
          </p:cNvSpPr>
          <p:nvPr>
            <p:ph type="title"/>
          </p:nvPr>
        </p:nvSpPr>
        <p:spPr>
          <a:xfrm>
            <a:off x="1065212" y="533400"/>
            <a:ext cx="8686801" cy="762000"/>
          </a:xfrm>
        </p:spPr>
        <p:txBody>
          <a:bodyPr/>
          <a:lstStyle/>
          <a:p>
            <a:r>
              <a:rPr lang="en-US" b="0" dirty="0"/>
              <a:t>Step 5 – </a:t>
            </a:r>
            <a:r>
              <a:rPr lang="en-US" dirty="0"/>
              <a:t>Let’s translate (cont.)</a:t>
            </a:r>
          </a:p>
        </p:txBody>
      </p:sp>
      <p:sp>
        <p:nvSpPr>
          <p:cNvPr id="3" name="Content Placeholder 2">
            <a:extLst>
              <a:ext uri="{FF2B5EF4-FFF2-40B4-BE49-F238E27FC236}">
                <a16:creationId xmlns:a16="http://schemas.microsoft.com/office/drawing/2014/main" id="{D6ED530D-596B-4266-8EB7-06FF93427660}"/>
              </a:ext>
            </a:extLst>
          </p:cNvPr>
          <p:cNvSpPr>
            <a:spLocks noGrp="1"/>
          </p:cNvSpPr>
          <p:nvPr>
            <p:ph idx="1"/>
          </p:nvPr>
        </p:nvSpPr>
        <p:spPr>
          <a:xfrm>
            <a:off x="1065212" y="1676400"/>
            <a:ext cx="9056914" cy="4343400"/>
          </a:xfrm>
        </p:spPr>
        <p:txBody>
          <a:bodyPr/>
          <a:lstStyle/>
          <a:p>
            <a:r>
              <a:rPr lang="en-US" dirty="0"/>
              <a:t>Some CAT tool companies have developed some anonymization/GDPR tools. </a:t>
            </a:r>
          </a:p>
          <a:p>
            <a:endParaRPr lang="en-US" dirty="0">
              <a:highlight>
                <a:srgbClr val="FFFF00"/>
              </a:highlight>
            </a:endParaRPr>
          </a:p>
        </p:txBody>
      </p:sp>
      <p:pic>
        <p:nvPicPr>
          <p:cNvPr id="4" name="Picture 3">
            <a:extLst>
              <a:ext uri="{FF2B5EF4-FFF2-40B4-BE49-F238E27FC236}">
                <a16:creationId xmlns:a16="http://schemas.microsoft.com/office/drawing/2014/main" id="{C7A7D933-0D48-4F7B-9F4D-2DF81F95262B}"/>
              </a:ext>
            </a:extLst>
          </p:cNvPr>
          <p:cNvPicPr>
            <a:picLocks noChangeAspect="1"/>
          </p:cNvPicPr>
          <p:nvPr/>
        </p:nvPicPr>
        <p:blipFill>
          <a:blip r:embed="rId3"/>
          <a:stretch>
            <a:fillRect/>
          </a:stretch>
        </p:blipFill>
        <p:spPr>
          <a:xfrm>
            <a:off x="1446212" y="2590800"/>
            <a:ext cx="3722914" cy="3230628"/>
          </a:xfrm>
          <a:prstGeom prst="rect">
            <a:avLst/>
          </a:prstGeom>
        </p:spPr>
      </p:pic>
    </p:spTree>
    <p:extLst>
      <p:ext uri="{BB962C8B-B14F-4D97-AF65-F5344CB8AC3E}">
        <p14:creationId xmlns:p14="http://schemas.microsoft.com/office/powerpoint/2010/main" val="39980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9D0-868D-476B-A8EE-BAFD0711C303}"/>
              </a:ext>
            </a:extLst>
          </p:cNvPr>
          <p:cNvSpPr>
            <a:spLocks noGrp="1"/>
          </p:cNvSpPr>
          <p:nvPr>
            <p:ph type="title"/>
          </p:nvPr>
        </p:nvSpPr>
        <p:spPr>
          <a:xfrm>
            <a:off x="836612" y="533400"/>
            <a:ext cx="10287000" cy="685800"/>
          </a:xfrm>
        </p:spPr>
        <p:txBody>
          <a:bodyPr/>
          <a:lstStyle/>
          <a:p>
            <a:r>
              <a:rPr lang="en-US" b="0" dirty="0"/>
              <a:t>Step 6 – </a:t>
            </a:r>
            <a:r>
              <a:rPr lang="en-US" dirty="0"/>
              <a:t>Let’s invoice our clients/pay our suppliers</a:t>
            </a:r>
          </a:p>
        </p:txBody>
      </p:sp>
      <p:sp>
        <p:nvSpPr>
          <p:cNvPr id="3" name="Content Placeholder 2">
            <a:extLst>
              <a:ext uri="{FF2B5EF4-FFF2-40B4-BE49-F238E27FC236}">
                <a16:creationId xmlns:a16="http://schemas.microsoft.com/office/drawing/2014/main" id="{0A1E40C4-A332-46FD-9C80-FCDFEDC8D1D5}"/>
              </a:ext>
            </a:extLst>
          </p:cNvPr>
          <p:cNvSpPr>
            <a:spLocks noGrp="1"/>
          </p:cNvSpPr>
          <p:nvPr>
            <p:ph idx="1"/>
          </p:nvPr>
        </p:nvSpPr>
        <p:spPr>
          <a:xfrm>
            <a:off x="1065212" y="1828800"/>
            <a:ext cx="9601200" cy="4191000"/>
          </a:xfrm>
        </p:spPr>
        <p:txBody>
          <a:bodyPr>
            <a:normAutofit/>
          </a:bodyPr>
          <a:lstStyle/>
          <a:p>
            <a:r>
              <a:rPr lang="en-US" sz="2800" dirty="0"/>
              <a:t>Again… secure your clients and suppliers’ financial information</a:t>
            </a:r>
          </a:p>
          <a:p>
            <a:r>
              <a:rPr lang="en-US" sz="2800" dirty="0"/>
              <a:t>Don’t store credit card information</a:t>
            </a:r>
          </a:p>
          <a:p>
            <a:r>
              <a:rPr lang="en-US" sz="2800" dirty="0"/>
              <a:t>Observe your data retention period</a:t>
            </a:r>
          </a:p>
        </p:txBody>
      </p:sp>
    </p:spTree>
    <p:extLst>
      <p:ext uri="{BB962C8B-B14F-4D97-AF65-F5344CB8AC3E}">
        <p14:creationId xmlns:p14="http://schemas.microsoft.com/office/powerpoint/2010/main" val="19466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5BA2-1ED1-4158-B23F-4C2F2B865EAB}"/>
              </a:ext>
            </a:extLst>
          </p:cNvPr>
          <p:cNvSpPr>
            <a:spLocks noGrp="1"/>
          </p:cNvSpPr>
          <p:nvPr>
            <p:ph type="title"/>
          </p:nvPr>
        </p:nvSpPr>
        <p:spPr>
          <a:xfrm>
            <a:off x="1065212" y="533400"/>
            <a:ext cx="9753600" cy="1066800"/>
          </a:xfrm>
        </p:spPr>
        <p:txBody>
          <a:bodyPr/>
          <a:lstStyle/>
          <a:p>
            <a:r>
              <a:rPr lang="en-US" dirty="0"/>
              <a:t>Other Topics </a:t>
            </a:r>
            <a:r>
              <a:rPr lang="en-US" b="0" dirty="0"/>
              <a:t>– </a:t>
            </a:r>
            <a:r>
              <a:rPr lang="en-US" dirty="0"/>
              <a:t>Making sure EU data subjects can exercise their rights</a:t>
            </a:r>
          </a:p>
        </p:txBody>
      </p:sp>
      <p:sp>
        <p:nvSpPr>
          <p:cNvPr id="3" name="Content Placeholder 2">
            <a:extLst>
              <a:ext uri="{FF2B5EF4-FFF2-40B4-BE49-F238E27FC236}">
                <a16:creationId xmlns:a16="http://schemas.microsoft.com/office/drawing/2014/main" id="{3C5458D3-800B-4471-9BA6-175FA82635AF}"/>
              </a:ext>
            </a:extLst>
          </p:cNvPr>
          <p:cNvSpPr>
            <a:spLocks noGrp="1"/>
          </p:cNvSpPr>
          <p:nvPr>
            <p:ph idx="1"/>
          </p:nvPr>
        </p:nvSpPr>
        <p:spPr>
          <a:xfrm>
            <a:off x="1065212" y="1828800"/>
            <a:ext cx="9144000" cy="4191000"/>
          </a:xfrm>
        </p:spPr>
        <p:txBody>
          <a:bodyPr>
            <a:normAutofit/>
          </a:bodyPr>
          <a:lstStyle/>
          <a:p>
            <a:pPr marL="45720" indent="0">
              <a:buNone/>
            </a:pPr>
            <a:r>
              <a:rPr lang="en-US" sz="2400" dirty="0"/>
              <a:t>1. State all rights the data subject can exercise in your Privacy Policy</a:t>
            </a:r>
          </a:p>
          <a:p>
            <a:pPr marL="45720" indent="0">
              <a:buNone/>
            </a:pPr>
            <a:r>
              <a:rPr lang="en-US" sz="2400" dirty="0"/>
              <a:t>2. Your Privacy Policy must indicate how to contact you</a:t>
            </a:r>
          </a:p>
          <a:p>
            <a:pPr marL="45720" indent="0">
              <a:buNone/>
            </a:pPr>
            <a:r>
              <a:rPr lang="en-US" sz="2400" dirty="0"/>
              <a:t>3. Subject Access Requests (SAR): timeline = one month (</a:t>
            </a:r>
            <a:r>
              <a:rPr lang="en-US" sz="2400" dirty="0" err="1"/>
              <a:t>GDPR</a:t>
            </a:r>
            <a:r>
              <a:rPr lang="en-US" sz="2400" dirty="0"/>
              <a:t>, Art. 12.3, 12.4)</a:t>
            </a:r>
          </a:p>
          <a:p>
            <a:pPr marL="45720" indent="0">
              <a:buNone/>
            </a:pPr>
            <a:r>
              <a:rPr lang="en-US" sz="2400" dirty="0"/>
              <a:t>4. Give reasons if you don’t intend to comply with the request (</a:t>
            </a:r>
            <a:r>
              <a:rPr lang="en-US" sz="2400" dirty="0" err="1"/>
              <a:t>GDPR</a:t>
            </a:r>
            <a:r>
              <a:rPr lang="en-US" sz="2400" dirty="0"/>
              <a:t>, Art. 12.4)</a:t>
            </a:r>
          </a:p>
          <a:p>
            <a:pPr marL="45720" indent="0">
              <a:buNone/>
            </a:pPr>
            <a:r>
              <a:rPr lang="en-US" sz="2400" dirty="0"/>
              <a:t>5. Free of charge (unless repetitive/unfounded/excessive requests) (</a:t>
            </a:r>
            <a:r>
              <a:rPr lang="en-US" sz="2400" dirty="0" err="1"/>
              <a:t>GDPR</a:t>
            </a:r>
            <a:r>
              <a:rPr lang="en-US" sz="2400" dirty="0"/>
              <a:t>, Art. 12.5)</a:t>
            </a:r>
          </a:p>
        </p:txBody>
      </p:sp>
    </p:spTree>
    <p:extLst>
      <p:ext uri="{BB962C8B-B14F-4D97-AF65-F5344CB8AC3E}">
        <p14:creationId xmlns:p14="http://schemas.microsoft.com/office/powerpoint/2010/main" val="3188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457200"/>
            <a:ext cx="9328625" cy="1371600"/>
          </a:xfrm>
        </p:spPr>
        <p:txBody>
          <a:bodyPr>
            <a:normAutofit fontScale="90000"/>
          </a:bodyPr>
          <a:lstStyle/>
          <a:p>
            <a:r>
              <a:rPr lang="en-US" dirty="0"/>
              <a:t>Other Topics</a:t>
            </a:r>
            <a:r>
              <a:rPr lang="fr-BE" dirty="0"/>
              <a:t> </a:t>
            </a:r>
            <a:r>
              <a:rPr lang="en-US" b="0" dirty="0"/>
              <a:t>– Protection authorities and ISO standards</a:t>
            </a:r>
            <a:br>
              <a:rPr lang="en-US" b="0" dirty="0"/>
            </a:br>
            <a:br>
              <a:rPr lang="en-US" b="0" dirty="0"/>
            </a:b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522412" y="1676401"/>
            <a:ext cx="8686801" cy="3352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endParaRPr lang="en-US" dirty="0">
              <a:highlight>
                <a:srgbClr val="FFFF00"/>
              </a:highlight>
            </a:endParaRPr>
          </a:p>
        </p:txBody>
      </p:sp>
      <p:sp>
        <p:nvSpPr>
          <p:cNvPr id="4" name="Content Placeholder 13">
            <a:extLst>
              <a:ext uri="{FF2B5EF4-FFF2-40B4-BE49-F238E27FC236}">
                <a16:creationId xmlns:a16="http://schemas.microsoft.com/office/drawing/2014/main" id="{33DFA526-991C-4802-AC57-0E2579BC6E8C}"/>
              </a:ext>
            </a:extLst>
          </p:cNvPr>
          <p:cNvSpPr txBox="1">
            <a:spLocks/>
          </p:cNvSpPr>
          <p:nvPr/>
        </p:nvSpPr>
        <p:spPr>
          <a:xfrm>
            <a:off x="1277699" y="1493520"/>
            <a:ext cx="8686801" cy="4602479"/>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a:buFontTx/>
              <a:buChar char="-"/>
            </a:pPr>
            <a:r>
              <a:rPr lang="fr-FR" sz="2400" dirty="0"/>
              <a:t>No </a:t>
            </a:r>
            <a:r>
              <a:rPr lang="en-US" sz="2400" dirty="0"/>
              <a:t>existing</a:t>
            </a:r>
            <a:r>
              <a:rPr lang="fr-FR" sz="2400" dirty="0"/>
              <a:t> ISO </a:t>
            </a:r>
            <a:r>
              <a:rPr lang="en-US" sz="2400" dirty="0"/>
              <a:t>standard </a:t>
            </a:r>
            <a:r>
              <a:rPr lang="fr-FR" sz="2400" dirty="0"/>
              <a:t>can </a:t>
            </a:r>
            <a:r>
              <a:rPr lang="fr-FR" sz="2400" dirty="0" err="1"/>
              <a:t>be</a:t>
            </a:r>
            <a:r>
              <a:rPr lang="fr-FR" sz="2400" dirty="0"/>
              <a:t> </a:t>
            </a:r>
            <a:r>
              <a:rPr lang="fr-FR" sz="2400" dirty="0" err="1"/>
              <a:t>used</a:t>
            </a:r>
            <a:r>
              <a:rPr lang="fr-FR" sz="2400" dirty="0"/>
              <a:t> as a GDPR </a:t>
            </a:r>
            <a:r>
              <a:rPr lang="en-US" sz="2400" dirty="0"/>
              <a:t>certificate</a:t>
            </a:r>
            <a:r>
              <a:rPr lang="fr-FR" sz="2400" dirty="0"/>
              <a:t>.</a:t>
            </a:r>
            <a:endParaRPr lang="en-US" sz="2400" dirty="0"/>
          </a:p>
          <a:p>
            <a:pPr>
              <a:buFontTx/>
              <a:buChar char="-"/>
            </a:pPr>
            <a:r>
              <a:rPr lang="en-US" sz="2400" dirty="0"/>
              <a:t>As of today, GDPR certifications are not delivered by protection authorities. </a:t>
            </a:r>
          </a:p>
          <a:p>
            <a:pPr>
              <a:buFontTx/>
              <a:buChar char="-"/>
            </a:pPr>
            <a:r>
              <a:rPr lang="fr-FR" sz="2400" dirty="0"/>
              <a:t>M</a:t>
            </a:r>
            <a:r>
              <a:rPr lang="en-US" sz="2400" dirty="0"/>
              <a:t>ay exist in the future, however costs may be too high for freelance translators. </a:t>
            </a:r>
          </a:p>
          <a:p>
            <a:pPr>
              <a:buFontTx/>
              <a:buChar char="-"/>
            </a:pPr>
            <a:r>
              <a:rPr lang="en-US" sz="2400" u="sng" dirty="0"/>
              <a:t>Consulting an attorney for GDPR compliance </a:t>
            </a:r>
            <a:r>
              <a:rPr lang="en-US" sz="2400" dirty="0"/>
              <a:t>(ideally an EU lawyer or a US lawyer in partnership with an EU Lawyer) </a:t>
            </a:r>
            <a:r>
              <a:rPr lang="en-US" sz="2400" u="sng" dirty="0"/>
              <a:t>can serve as a “certificate” </a:t>
            </a:r>
            <a:r>
              <a:rPr lang="en-US" sz="2400" dirty="0"/>
              <a:t>evidencing the measures put in place and efforts made toward GDPR compliance. </a:t>
            </a:r>
          </a:p>
          <a:p>
            <a:pPr marL="45720" indent="0">
              <a:buNone/>
            </a:pPr>
            <a:endParaRPr lang="en-US" sz="2400" dirty="0"/>
          </a:p>
          <a:p>
            <a:pPr lvl="1">
              <a:buFontTx/>
              <a:buChar char="-"/>
            </a:pPr>
            <a:r>
              <a:rPr lang="fr-FR" sz="2000" b="1" u="sng" dirty="0">
                <a:solidFill>
                  <a:srgbClr val="7030A0"/>
                </a:solidFill>
              </a:rPr>
              <a:t>R</a:t>
            </a:r>
            <a:r>
              <a:rPr lang="en-US" sz="2000" b="1" u="sng" dirty="0" err="1">
                <a:solidFill>
                  <a:srgbClr val="7030A0"/>
                </a:solidFill>
              </a:rPr>
              <a:t>emember</a:t>
            </a:r>
            <a:r>
              <a:rPr lang="en-US" sz="2000" b="1" u="sng" dirty="0">
                <a:solidFill>
                  <a:srgbClr val="7030A0"/>
                </a:solidFill>
              </a:rPr>
              <a:t>: as of today, being 100% compliant is not possible!!!</a:t>
            </a:r>
          </a:p>
          <a:p>
            <a:pPr lvl="1">
              <a:buFontTx/>
              <a:buChar char="-"/>
            </a:pPr>
            <a:endParaRPr lang="fr-FR" dirty="0">
              <a:solidFill>
                <a:srgbClr val="7030A0"/>
              </a:solidFill>
            </a:endParaRPr>
          </a:p>
          <a:p>
            <a:pPr lvl="1">
              <a:buFontTx/>
              <a:buChar char="-"/>
            </a:pPr>
            <a:endParaRPr lang="en-US" dirty="0">
              <a:solidFill>
                <a:srgbClr val="7030A0"/>
              </a:solidFill>
            </a:endParaRPr>
          </a:p>
        </p:txBody>
      </p:sp>
    </p:spTree>
    <p:extLst>
      <p:ext uri="{BB962C8B-B14F-4D97-AF65-F5344CB8AC3E}">
        <p14:creationId xmlns:p14="http://schemas.microsoft.com/office/powerpoint/2010/main" val="296523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2987" y="457200"/>
            <a:ext cx="8686801" cy="1295400"/>
          </a:xfrm>
        </p:spPr>
        <p:txBody>
          <a:bodyPr>
            <a:normAutofit fontScale="90000"/>
          </a:bodyPr>
          <a:lstStyle/>
          <a:p>
            <a:r>
              <a:rPr lang="en-US" dirty="0"/>
              <a:t>Other Topics</a:t>
            </a:r>
            <a:r>
              <a:rPr lang="fr-BE" dirty="0"/>
              <a:t> </a:t>
            </a:r>
            <a:r>
              <a:rPr lang="en-US" b="0" dirty="0"/>
              <a:t>– Data violation: what to do? </a:t>
            </a:r>
            <a:br>
              <a:rPr lang="en-US" b="0" dirty="0"/>
            </a:br>
            <a:br>
              <a:rPr lang="en-US" b="0" dirty="0"/>
            </a:b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684212" y="1219200"/>
            <a:ext cx="10210800" cy="5029199"/>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sz="2400" b="1" dirty="0"/>
              <a:t>Data controllers</a:t>
            </a:r>
            <a:r>
              <a:rPr lang="en-US" sz="2400" dirty="0"/>
              <a:t> must report a personal data breach to their supervisory authority </a:t>
            </a:r>
            <a:r>
              <a:rPr lang="en-US" sz="2400" b="1" u="sng" dirty="0"/>
              <a:t>within 72 hours</a:t>
            </a:r>
            <a:r>
              <a:rPr lang="en-US" sz="2400" dirty="0"/>
              <a:t>, and in some cases to the concerned data subjects.</a:t>
            </a:r>
          </a:p>
          <a:p>
            <a:pPr marL="45720" indent="0">
              <a:buNone/>
            </a:pPr>
            <a:r>
              <a:rPr lang="en-US" sz="2400" dirty="0"/>
              <a:t>The steps to follow will differ depending on the type of breach and the competent Data Protection Authority.</a:t>
            </a:r>
          </a:p>
          <a:p>
            <a:pPr marL="45720" indent="0">
              <a:buNone/>
            </a:pPr>
            <a:r>
              <a:rPr lang="en-US" sz="2400" dirty="0"/>
              <a:t>Example on the ICO’s website: </a:t>
            </a:r>
          </a:p>
          <a:p>
            <a:pPr marL="45720" indent="0">
              <a:buNone/>
            </a:pPr>
            <a:r>
              <a:rPr lang="en-US" sz="2400" dirty="0">
                <a:hlinkClick r:id="rId2"/>
              </a:rPr>
              <a:t>https://ico.org.uk/for-organisations/report-a-breach/</a:t>
            </a:r>
            <a:endParaRPr lang="en-US" sz="2400" dirty="0"/>
          </a:p>
          <a:p>
            <a:pPr marL="45720" indent="0">
              <a:buNone/>
            </a:pPr>
            <a:endParaRPr lang="fr-BE" sz="2400" b="1" dirty="0"/>
          </a:p>
          <a:p>
            <a:pPr marL="45720" indent="0">
              <a:buNone/>
            </a:pPr>
            <a:r>
              <a:rPr lang="en-US" sz="2400" b="1" dirty="0"/>
              <a:t>Data processors</a:t>
            </a:r>
            <a:r>
              <a:rPr lang="en-US" sz="2400" dirty="0"/>
              <a:t> must report the data breach to the data controller (see your data processing agreements) (in general less than 72 hours…)</a:t>
            </a:r>
          </a:p>
          <a:p>
            <a:pPr marL="45720" indent="0">
              <a:buNone/>
            </a:pPr>
            <a:r>
              <a:rPr lang="en-US" sz="2400" dirty="0"/>
              <a:t>GDPR, Art. 33 and 34</a:t>
            </a:r>
            <a:endParaRPr lang="en-US" dirty="0"/>
          </a:p>
        </p:txBody>
      </p:sp>
    </p:spTree>
    <p:extLst>
      <p:ext uri="{BB962C8B-B14F-4D97-AF65-F5344CB8AC3E}">
        <p14:creationId xmlns:p14="http://schemas.microsoft.com/office/powerpoint/2010/main" val="34979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9852-544D-4FA2-BFA5-0B588DD4CACD}"/>
              </a:ext>
            </a:extLst>
          </p:cNvPr>
          <p:cNvSpPr>
            <a:spLocks noGrp="1"/>
          </p:cNvSpPr>
          <p:nvPr>
            <p:ph type="title"/>
          </p:nvPr>
        </p:nvSpPr>
        <p:spPr/>
        <p:txBody>
          <a:bodyPr/>
          <a:lstStyle/>
          <a:p>
            <a:r>
              <a:rPr lang="fr-BE" dirty="0"/>
              <a:t>List of </a:t>
            </a:r>
            <a:r>
              <a:rPr lang="fr-BE" dirty="0" err="1"/>
              <a:t>general</a:t>
            </a:r>
            <a:r>
              <a:rPr lang="fr-BE" dirty="0"/>
              <a:t> </a:t>
            </a:r>
            <a:r>
              <a:rPr lang="fr-BE" dirty="0" err="1"/>
              <a:t>resources</a:t>
            </a:r>
            <a:endParaRPr lang="en-US" dirty="0"/>
          </a:p>
        </p:txBody>
      </p:sp>
      <p:graphicFrame>
        <p:nvGraphicFramePr>
          <p:cNvPr id="5" name="Table 4">
            <a:extLst>
              <a:ext uri="{FF2B5EF4-FFF2-40B4-BE49-F238E27FC236}">
                <a16:creationId xmlns:a16="http://schemas.microsoft.com/office/drawing/2014/main" id="{0FF3B4CB-626C-4087-96E4-327B0027DECD}"/>
              </a:ext>
            </a:extLst>
          </p:cNvPr>
          <p:cNvGraphicFramePr>
            <a:graphicFrameLocks noGrp="1"/>
          </p:cNvGraphicFramePr>
          <p:nvPr>
            <p:extLst>
              <p:ext uri="{D42A27DB-BD31-4B8C-83A1-F6EECF244321}">
                <p14:modId xmlns:p14="http://schemas.microsoft.com/office/powerpoint/2010/main" val="1536466120"/>
              </p:ext>
            </p:extLst>
          </p:nvPr>
        </p:nvGraphicFramePr>
        <p:xfrm>
          <a:off x="1065212" y="1752600"/>
          <a:ext cx="9220200" cy="4371344"/>
        </p:xfrm>
        <a:graphic>
          <a:graphicData uri="http://schemas.openxmlformats.org/drawingml/2006/table">
            <a:tbl>
              <a:tblPr firstRow="1" firstCol="1" bandRow="1">
                <a:tableStyleId>{5C22544A-7EE6-4342-B048-85BDC9FD1C3A}</a:tableStyleId>
              </a:tblPr>
              <a:tblGrid>
                <a:gridCol w="2321199">
                  <a:extLst>
                    <a:ext uri="{9D8B030D-6E8A-4147-A177-3AD203B41FA5}">
                      <a16:colId xmlns:a16="http://schemas.microsoft.com/office/drawing/2014/main" val="1830175165"/>
                    </a:ext>
                  </a:extLst>
                </a:gridCol>
                <a:gridCol w="6899001">
                  <a:extLst>
                    <a:ext uri="{9D8B030D-6E8A-4147-A177-3AD203B41FA5}">
                      <a16:colId xmlns:a16="http://schemas.microsoft.com/office/drawing/2014/main" val="2055543335"/>
                    </a:ext>
                  </a:extLst>
                </a:gridCol>
              </a:tblGrid>
              <a:tr h="507682">
                <a:tc gridSpan="2">
                  <a:txBody>
                    <a:bodyPr/>
                    <a:lstStyle/>
                    <a:p>
                      <a:pPr marL="0" marR="0" algn="ctr">
                        <a:lnSpc>
                          <a:spcPct val="107000"/>
                        </a:lnSpc>
                        <a:spcBef>
                          <a:spcPts val="0"/>
                        </a:spcBef>
                        <a:spcAft>
                          <a:spcPts val="0"/>
                        </a:spcAft>
                      </a:pPr>
                      <a:r>
                        <a:rPr lang="en-US" sz="2000">
                          <a:effectLst/>
                        </a:rPr>
                        <a:t>General Information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994682118"/>
                  </a:ext>
                </a:extLst>
              </a:tr>
              <a:tr h="1042037">
                <a:tc>
                  <a:txBody>
                    <a:bodyPr/>
                    <a:lstStyle/>
                    <a:p>
                      <a:pPr marL="0" marR="0">
                        <a:lnSpc>
                          <a:spcPct val="107000"/>
                        </a:lnSpc>
                        <a:spcBef>
                          <a:spcPts val="0"/>
                        </a:spcBef>
                        <a:spcAft>
                          <a:spcPts val="0"/>
                        </a:spcAft>
                      </a:pPr>
                      <a:r>
                        <a:rPr lang="en-US" sz="2000">
                          <a:effectLst/>
                        </a:rPr>
                        <a:t>Official regulation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dirty="0">
                          <a:effectLst/>
                          <a:hlinkClick r:id="rId2"/>
                        </a:rPr>
                        <a:t>https://eur-lex.europa.eu/legal-content/EN/TXT/PDF/?uri=CELEX:32016R0679&amp;from=FR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015264"/>
                  </a:ext>
                </a:extLst>
              </a:tr>
              <a:tr h="1042037">
                <a:tc>
                  <a:txBody>
                    <a:bodyPr/>
                    <a:lstStyle/>
                    <a:p>
                      <a:pPr marL="0" marR="0">
                        <a:lnSpc>
                          <a:spcPct val="107000"/>
                        </a:lnSpc>
                        <a:spcBef>
                          <a:spcPts val="0"/>
                        </a:spcBef>
                        <a:spcAft>
                          <a:spcPts val="0"/>
                        </a:spcAft>
                      </a:pPr>
                      <a:r>
                        <a:rPr lang="en-US" sz="2000">
                          <a:effectLst/>
                        </a:rPr>
                        <a:t>Structured overview of the regulation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dirty="0">
                          <a:effectLst/>
                          <a:hlinkClick r:id="rId3"/>
                        </a:rPr>
                        <a:t>https://cnpd.public.lu/en/legislation/droit-europ/union-europeenne/rgpd.html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945430"/>
                  </a:ext>
                </a:extLst>
              </a:tr>
              <a:tr h="507682">
                <a:tc>
                  <a:txBody>
                    <a:bodyPr/>
                    <a:lstStyle/>
                    <a:p>
                      <a:pPr marL="0" marR="0">
                        <a:lnSpc>
                          <a:spcPct val="107000"/>
                        </a:lnSpc>
                        <a:spcBef>
                          <a:spcPts val="0"/>
                        </a:spcBef>
                        <a:spcAft>
                          <a:spcPts val="0"/>
                        </a:spcAft>
                      </a:pPr>
                      <a:r>
                        <a:rPr lang="en-US" sz="2000">
                          <a:effectLst/>
                        </a:rPr>
                        <a:t>ITI Brochure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a:effectLst/>
                          <a:hlinkClick r:id="rId4"/>
                        </a:rPr>
                        <a:t>http://www.atanet.org/resources/ITI_Guide_to_GDPR.pdf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706599"/>
                  </a:ext>
                </a:extLst>
              </a:tr>
              <a:tr h="507682">
                <a:tc>
                  <a:txBody>
                    <a:bodyPr/>
                    <a:lstStyle/>
                    <a:p>
                      <a:pPr marL="0" marR="0">
                        <a:lnSpc>
                          <a:spcPct val="107000"/>
                        </a:lnSpc>
                        <a:spcBef>
                          <a:spcPts val="0"/>
                        </a:spcBef>
                        <a:spcAft>
                          <a:spcPts val="0"/>
                        </a:spcAft>
                      </a:pPr>
                      <a:r>
                        <a:rPr lang="en-US" sz="2000">
                          <a:effectLst/>
                        </a:rPr>
                        <a:t>WP29 Guidelines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a:effectLst/>
                          <a:hlinkClick r:id="rId5"/>
                        </a:rPr>
                        <a:t>http://ec.europa.eu/newsroom/article29/news.cfm?item_type=1360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6238261"/>
                  </a:ext>
                </a:extLst>
              </a:tr>
              <a:tr h="507682">
                <a:tc>
                  <a:txBody>
                    <a:bodyPr/>
                    <a:lstStyle/>
                    <a:p>
                      <a:pPr marL="0" marR="0">
                        <a:lnSpc>
                          <a:spcPct val="107000"/>
                        </a:lnSpc>
                        <a:spcBef>
                          <a:spcPts val="0"/>
                        </a:spcBef>
                        <a:spcAft>
                          <a:spcPts val="0"/>
                        </a:spcAft>
                      </a:pPr>
                      <a:r>
                        <a:rPr lang="en-US" sz="2000">
                          <a:effectLst/>
                        </a:rPr>
                        <a:t>Data Subjects’ Rights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GDPR, chapter III (= articles 12 to 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283950"/>
                  </a:ext>
                </a:extLst>
              </a:tr>
            </a:tbl>
          </a:graphicData>
        </a:graphic>
      </p:graphicFrame>
    </p:spTree>
    <p:extLst>
      <p:ext uri="{BB962C8B-B14F-4D97-AF65-F5344CB8AC3E}">
        <p14:creationId xmlns:p14="http://schemas.microsoft.com/office/powerpoint/2010/main" val="239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F125-9F75-45CC-B465-E181DFFC9CAC}"/>
              </a:ext>
            </a:extLst>
          </p:cNvPr>
          <p:cNvSpPr>
            <a:spLocks noGrp="1"/>
          </p:cNvSpPr>
          <p:nvPr>
            <p:ph type="title"/>
          </p:nvPr>
        </p:nvSpPr>
        <p:spPr>
          <a:xfrm>
            <a:off x="1712911" y="304800"/>
            <a:ext cx="8686801" cy="914400"/>
          </a:xfrm>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graphicFrame>
        <p:nvGraphicFramePr>
          <p:cNvPr id="5" name="Table 4">
            <a:extLst>
              <a:ext uri="{FF2B5EF4-FFF2-40B4-BE49-F238E27FC236}">
                <a16:creationId xmlns:a16="http://schemas.microsoft.com/office/drawing/2014/main" id="{9E62E811-085D-422A-825B-D73F4FA65139}"/>
              </a:ext>
            </a:extLst>
          </p:cNvPr>
          <p:cNvGraphicFramePr>
            <a:graphicFrameLocks noGrp="1"/>
          </p:cNvGraphicFramePr>
          <p:nvPr>
            <p:extLst>
              <p:ext uri="{D42A27DB-BD31-4B8C-83A1-F6EECF244321}">
                <p14:modId xmlns:p14="http://schemas.microsoft.com/office/powerpoint/2010/main" val="297527131"/>
              </p:ext>
            </p:extLst>
          </p:nvPr>
        </p:nvGraphicFramePr>
        <p:xfrm>
          <a:off x="1141412" y="1447800"/>
          <a:ext cx="9258300" cy="3810000"/>
        </p:xfrm>
        <a:graphic>
          <a:graphicData uri="http://schemas.openxmlformats.org/drawingml/2006/table">
            <a:tbl>
              <a:tblPr firstRow="1" firstCol="1" bandRow="1">
                <a:tableStyleId>{5C22544A-7EE6-4342-B048-85BDC9FD1C3A}</a:tableStyleId>
              </a:tblPr>
              <a:tblGrid>
                <a:gridCol w="2330790">
                  <a:extLst>
                    <a:ext uri="{9D8B030D-6E8A-4147-A177-3AD203B41FA5}">
                      <a16:colId xmlns:a16="http://schemas.microsoft.com/office/drawing/2014/main" val="515710701"/>
                    </a:ext>
                  </a:extLst>
                </a:gridCol>
                <a:gridCol w="6927510">
                  <a:extLst>
                    <a:ext uri="{9D8B030D-6E8A-4147-A177-3AD203B41FA5}">
                      <a16:colId xmlns:a16="http://schemas.microsoft.com/office/drawing/2014/main" val="174437860"/>
                    </a:ext>
                  </a:extLst>
                </a:gridCol>
              </a:tblGrid>
              <a:tr h="524600">
                <a:tc gridSpan="2">
                  <a:txBody>
                    <a:bodyPr/>
                    <a:lstStyle/>
                    <a:p>
                      <a:pPr marL="0" marR="0" algn="ctr">
                        <a:lnSpc>
                          <a:spcPct val="107000"/>
                        </a:lnSpc>
                        <a:spcBef>
                          <a:spcPts val="0"/>
                        </a:spcBef>
                        <a:spcAft>
                          <a:spcPts val="0"/>
                        </a:spcAft>
                      </a:pPr>
                      <a:r>
                        <a:rPr lang="en-US" sz="2000" dirty="0">
                          <a:effectLst/>
                        </a:rPr>
                        <a:t>Data Registers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40918737"/>
                  </a:ext>
                </a:extLst>
              </a:tr>
              <a:tr h="3285400">
                <a:tc>
                  <a:txBody>
                    <a:bodyPr/>
                    <a:lstStyle/>
                    <a:p>
                      <a:pPr marL="0" marR="0">
                        <a:lnSpc>
                          <a:spcPct val="107000"/>
                        </a:lnSpc>
                        <a:spcBef>
                          <a:spcPts val="0"/>
                        </a:spcBef>
                        <a:spcAft>
                          <a:spcPts val="0"/>
                        </a:spcAft>
                      </a:pPr>
                      <a:r>
                        <a:rPr lang="en-US" sz="2000">
                          <a:effectLst/>
                        </a:rPr>
                        <a:t>Write your records of processing activities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2000" u="sng" dirty="0">
                          <a:effectLst/>
                        </a:rPr>
                        <a:t>Template for data controllers: </a:t>
                      </a:r>
                      <a:r>
                        <a:rPr lang="en-US" sz="2000" u="sng" dirty="0">
                          <a:effectLst/>
                          <a:hlinkClick r:id="rId2"/>
                        </a:rPr>
                        <a:t>https://ico.org.uk/media/for-organisations/documents/2172937/gdpr-documentation-controller-template.xlsx</a:t>
                      </a:r>
                      <a:endParaRPr lang="en-US" sz="2000" dirty="0">
                        <a:effectLst/>
                      </a:endParaRPr>
                    </a:p>
                    <a:p>
                      <a:pPr marL="342900" marR="0" lvl="0" indent="-342900">
                        <a:lnSpc>
                          <a:spcPct val="107000"/>
                        </a:lnSpc>
                        <a:spcBef>
                          <a:spcPts val="0"/>
                        </a:spcBef>
                        <a:spcAft>
                          <a:spcPts val="0"/>
                        </a:spcAft>
                        <a:buFont typeface="Calibri" panose="020F0502020204030204" pitchFamily="34" charset="0"/>
                        <a:buChar char="-"/>
                      </a:pPr>
                      <a:r>
                        <a:rPr lang="en-US" sz="2000" u="sng" dirty="0">
                          <a:effectLst/>
                        </a:rPr>
                        <a:t>Template for data processors:</a:t>
                      </a:r>
                    </a:p>
                    <a:p>
                      <a:pPr marL="48260" marR="0">
                        <a:lnSpc>
                          <a:spcPct val="107000"/>
                        </a:lnSpc>
                        <a:spcBef>
                          <a:spcPts val="0"/>
                        </a:spcBef>
                        <a:spcAft>
                          <a:spcPts val="0"/>
                        </a:spcAft>
                      </a:pPr>
                      <a:r>
                        <a:rPr lang="en-US" sz="2000" u="sng" dirty="0">
                          <a:effectLst/>
                          <a:hlinkClick r:id="rId3"/>
                        </a:rPr>
                        <a:t>https://ico.org.uk/media/for-organisations/documents/2172936/gdpr-documentation-processor-template.xlsx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449054"/>
                  </a:ext>
                </a:extLst>
              </a:tr>
            </a:tbl>
          </a:graphicData>
        </a:graphic>
      </p:graphicFrame>
    </p:spTree>
    <p:extLst>
      <p:ext uri="{BB962C8B-B14F-4D97-AF65-F5344CB8AC3E}">
        <p14:creationId xmlns:p14="http://schemas.microsoft.com/office/powerpoint/2010/main" val="6763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F125-9F75-45CC-B465-E181DFFC9CAC}"/>
              </a:ext>
            </a:extLst>
          </p:cNvPr>
          <p:cNvSpPr>
            <a:spLocks noGrp="1"/>
          </p:cNvSpPr>
          <p:nvPr>
            <p:ph type="title"/>
          </p:nvPr>
        </p:nvSpPr>
        <p:spPr>
          <a:xfrm>
            <a:off x="1712911" y="228600"/>
            <a:ext cx="8686801" cy="914400"/>
          </a:xfrm>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graphicFrame>
        <p:nvGraphicFramePr>
          <p:cNvPr id="3" name="Table 2">
            <a:extLst>
              <a:ext uri="{FF2B5EF4-FFF2-40B4-BE49-F238E27FC236}">
                <a16:creationId xmlns:a16="http://schemas.microsoft.com/office/drawing/2014/main" id="{867CA7A3-BE1D-4B83-BC8A-6ED97FC49898}"/>
              </a:ext>
            </a:extLst>
          </p:cNvPr>
          <p:cNvGraphicFramePr>
            <a:graphicFrameLocks noGrp="1"/>
          </p:cNvGraphicFramePr>
          <p:nvPr>
            <p:extLst>
              <p:ext uri="{D42A27DB-BD31-4B8C-83A1-F6EECF244321}">
                <p14:modId xmlns:p14="http://schemas.microsoft.com/office/powerpoint/2010/main" val="1930880142"/>
              </p:ext>
            </p:extLst>
          </p:nvPr>
        </p:nvGraphicFramePr>
        <p:xfrm>
          <a:off x="608012" y="1371600"/>
          <a:ext cx="10439399" cy="5111206"/>
        </p:xfrm>
        <a:graphic>
          <a:graphicData uri="http://schemas.openxmlformats.org/drawingml/2006/table">
            <a:tbl>
              <a:tblPr firstRow="1" firstCol="1" bandRow="1">
                <a:tableStyleId>{5C22544A-7EE6-4342-B048-85BDC9FD1C3A}</a:tableStyleId>
              </a:tblPr>
              <a:tblGrid>
                <a:gridCol w="2628134">
                  <a:extLst>
                    <a:ext uri="{9D8B030D-6E8A-4147-A177-3AD203B41FA5}">
                      <a16:colId xmlns:a16="http://schemas.microsoft.com/office/drawing/2014/main" val="3153930998"/>
                    </a:ext>
                  </a:extLst>
                </a:gridCol>
                <a:gridCol w="7811265">
                  <a:extLst>
                    <a:ext uri="{9D8B030D-6E8A-4147-A177-3AD203B41FA5}">
                      <a16:colId xmlns:a16="http://schemas.microsoft.com/office/drawing/2014/main" val="1481068896"/>
                    </a:ext>
                  </a:extLst>
                </a:gridCol>
              </a:tblGrid>
              <a:tr h="410792">
                <a:tc gridSpan="2">
                  <a:txBody>
                    <a:bodyPr/>
                    <a:lstStyle/>
                    <a:p>
                      <a:pPr marL="457200" marR="0" algn="ctr">
                        <a:lnSpc>
                          <a:spcPct val="107000"/>
                        </a:lnSpc>
                        <a:spcBef>
                          <a:spcPts val="0"/>
                        </a:spcBef>
                        <a:spcAft>
                          <a:spcPts val="0"/>
                        </a:spcAft>
                      </a:pPr>
                      <a:r>
                        <a:rPr lang="en-US" sz="2000">
                          <a:effectLst/>
                        </a:rPr>
                        <a:t>Prepare your Website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81442132"/>
                  </a:ext>
                </a:extLst>
              </a:tr>
              <a:tr h="843167">
                <a:tc>
                  <a:txBody>
                    <a:bodyPr/>
                    <a:lstStyle/>
                    <a:p>
                      <a:pPr marL="0" marR="0">
                        <a:lnSpc>
                          <a:spcPct val="107000"/>
                        </a:lnSpc>
                        <a:spcBef>
                          <a:spcPts val="0"/>
                        </a:spcBef>
                        <a:spcAft>
                          <a:spcPts val="0"/>
                        </a:spcAft>
                      </a:pPr>
                      <a:r>
                        <a:rPr lang="en-US" sz="2000" dirty="0">
                          <a:effectLst/>
                        </a:rPr>
                        <a:t>Privacy 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a:effectLst/>
                        </a:rPr>
                        <a:t>Guidelines on Transparency under Regulation 2016/679 (wp260rev.01) (</a:t>
                      </a:r>
                      <a:r>
                        <a:rPr lang="en-US" sz="2000" u="sng">
                          <a:effectLst/>
                          <a:hlinkClick r:id="rId2"/>
                        </a:rPr>
                        <a:t>http://ec.europa.eu/newsroom/article29/item-detail.cfm?item_id=622227</a:t>
                      </a:r>
                      <a:r>
                        <a:rPr lang="en-US"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2521524"/>
                  </a:ext>
                </a:extLst>
              </a:tr>
              <a:tr h="2140283">
                <a:tc>
                  <a:txBody>
                    <a:bodyPr/>
                    <a:lstStyle/>
                    <a:p>
                      <a:pPr marL="0" marR="0">
                        <a:lnSpc>
                          <a:spcPct val="107000"/>
                        </a:lnSpc>
                        <a:spcBef>
                          <a:spcPts val="0"/>
                        </a:spcBef>
                        <a:spcAft>
                          <a:spcPts val="0"/>
                        </a:spcAft>
                      </a:pPr>
                      <a:r>
                        <a:rPr lang="en-US" sz="2000">
                          <a:effectLst/>
                        </a:rPr>
                        <a:t>Cookie Banner/Tag Manager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2000">
                          <a:effectLst/>
                        </a:rPr>
                        <a:t>WeePie Coookie Allow Plugin (WordPress platform): </a:t>
                      </a:r>
                      <a:r>
                        <a:rPr lang="en-US" sz="2000" u="sng">
                          <a:effectLst/>
                          <a:hlinkClick r:id="rId3"/>
                        </a:rPr>
                        <a:t>https://www.weepie-plugins.com/cookie-allow/</a:t>
                      </a:r>
                      <a:endParaRPr lang="en-US" sz="2000">
                        <a:effectLst/>
                      </a:endParaRPr>
                    </a:p>
                    <a:p>
                      <a:pPr marL="342900" marR="0" lvl="0" indent="-342900">
                        <a:lnSpc>
                          <a:spcPct val="107000"/>
                        </a:lnSpc>
                        <a:spcBef>
                          <a:spcPts val="0"/>
                        </a:spcBef>
                        <a:spcAft>
                          <a:spcPts val="0"/>
                        </a:spcAft>
                        <a:buFont typeface="Calibri" panose="020F0502020204030204" pitchFamily="34" charset="0"/>
                        <a:buChar char="-"/>
                      </a:pPr>
                      <a:r>
                        <a:rPr lang="fr-BE" sz="2000">
                          <a:effectLst/>
                        </a:rPr>
                        <a:t>Tarteaucitron: </a:t>
                      </a:r>
                      <a:r>
                        <a:rPr lang="fr-BE" sz="2000" u="sng">
                          <a:effectLst/>
                          <a:hlinkClick r:id="rId4"/>
                        </a:rPr>
                        <a:t>https://opt-out.ferank.eu/en/</a:t>
                      </a:r>
                      <a:endParaRPr lang="en-US" sz="2000">
                        <a:effectLst/>
                      </a:endParaRPr>
                    </a:p>
                    <a:p>
                      <a:pPr marL="228600" marR="0">
                        <a:lnSpc>
                          <a:spcPct val="107000"/>
                        </a:lnSpc>
                        <a:spcBef>
                          <a:spcPts val="0"/>
                        </a:spcBef>
                        <a:spcAft>
                          <a:spcPts val="0"/>
                        </a:spcAft>
                      </a:pPr>
                      <a:r>
                        <a:rPr lang="en-US" sz="2000">
                          <a:effectLst/>
                        </a:rPr>
                        <a:t>Tip: check what your/the EU Data Protection Authority/ies recommend(s)/use(s)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031357"/>
                  </a:ext>
                </a:extLst>
              </a:tr>
              <a:tr h="410792">
                <a:tc>
                  <a:txBody>
                    <a:bodyPr/>
                    <a:lstStyle/>
                    <a:p>
                      <a:pPr marL="0" marR="0">
                        <a:lnSpc>
                          <a:spcPct val="107000"/>
                        </a:lnSpc>
                        <a:spcBef>
                          <a:spcPts val="0"/>
                        </a:spcBef>
                        <a:spcAft>
                          <a:spcPts val="0"/>
                        </a:spcAft>
                      </a:pPr>
                      <a:r>
                        <a:rPr lang="en-US" sz="2000">
                          <a:effectLst/>
                        </a:rPr>
                        <a:t>Cookie Policy Template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u="sng">
                          <a:effectLst/>
                          <a:hlinkClick r:id="rId5"/>
                        </a:rPr>
                        <a:t>http://ec.europa.eu/ipg/basics/legal/cookies/index_en.htm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8598790"/>
                  </a:ext>
                </a:extLst>
              </a:tr>
              <a:tr h="843167">
                <a:tc>
                  <a:txBody>
                    <a:bodyPr/>
                    <a:lstStyle/>
                    <a:p>
                      <a:pPr marL="0" marR="0">
                        <a:lnSpc>
                          <a:spcPct val="107000"/>
                        </a:lnSpc>
                        <a:spcBef>
                          <a:spcPts val="0"/>
                        </a:spcBef>
                        <a:spcAft>
                          <a:spcPts val="0"/>
                        </a:spcAft>
                      </a:pPr>
                      <a:r>
                        <a:rPr lang="en-US" sz="2000">
                          <a:effectLst/>
                        </a:rPr>
                        <a:t>Your legal information on your contact form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dirty="0">
                          <a:effectLst/>
                        </a:rPr>
                        <a:t>Guidelines on Transparency under Regulation 2016/679 (wp260rev.01) (</a:t>
                      </a:r>
                      <a:r>
                        <a:rPr lang="en-US" sz="2000" u="sng" dirty="0">
                          <a:effectLst/>
                          <a:hlinkClick r:id="rId2"/>
                        </a:rPr>
                        <a:t>http://ec.europa.eu/newsroom/article29/item-detail.cfm?item_id=622227</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6354992"/>
                  </a:ext>
                </a:extLst>
              </a:tr>
            </a:tbl>
          </a:graphicData>
        </a:graphic>
      </p:graphicFrame>
    </p:spTree>
    <p:extLst>
      <p:ext uri="{BB962C8B-B14F-4D97-AF65-F5344CB8AC3E}">
        <p14:creationId xmlns:p14="http://schemas.microsoft.com/office/powerpoint/2010/main" val="38736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A1E6-D5BF-4782-BB48-0AF197AC1BB9}"/>
              </a:ext>
            </a:extLst>
          </p:cNvPr>
          <p:cNvSpPr>
            <a:spLocks noGrp="1"/>
          </p:cNvSpPr>
          <p:nvPr>
            <p:ph type="title"/>
          </p:nvPr>
        </p:nvSpPr>
        <p:spPr>
          <a:xfrm>
            <a:off x="987425" y="304800"/>
            <a:ext cx="11201400" cy="1066800"/>
          </a:xfrm>
        </p:spPr>
        <p:txBody>
          <a:bodyPr>
            <a:normAutofit/>
          </a:bodyPr>
          <a:lstStyle/>
          <a:p>
            <a:r>
              <a:rPr lang="en-US" dirty="0"/>
              <a:t>What is the main purpose of the General Data Protection Regulation (“GDPR”)? </a:t>
            </a:r>
          </a:p>
        </p:txBody>
      </p:sp>
      <p:sp>
        <p:nvSpPr>
          <p:cNvPr id="3" name="Content Placeholder 2">
            <a:extLst>
              <a:ext uri="{FF2B5EF4-FFF2-40B4-BE49-F238E27FC236}">
                <a16:creationId xmlns:a16="http://schemas.microsoft.com/office/drawing/2014/main" id="{CA53D4B2-84DA-4C2B-8138-A67B37222518}"/>
              </a:ext>
            </a:extLst>
          </p:cNvPr>
          <p:cNvSpPr>
            <a:spLocks noGrp="1"/>
          </p:cNvSpPr>
          <p:nvPr>
            <p:ph idx="1"/>
          </p:nvPr>
        </p:nvSpPr>
        <p:spPr>
          <a:xfrm>
            <a:off x="455612" y="1524000"/>
            <a:ext cx="11582400" cy="5029200"/>
          </a:xfrm>
        </p:spPr>
        <p:txBody>
          <a:bodyPr>
            <a:noAutofit/>
          </a:bodyPr>
          <a:lstStyle/>
          <a:p>
            <a:pPr marL="45720" indent="0">
              <a:buNone/>
            </a:pPr>
            <a:r>
              <a:rPr lang="en-US" b="1" dirty="0"/>
              <a:t>Gives certain rights to data subjects </a:t>
            </a:r>
          </a:p>
          <a:p>
            <a:pPr lvl="1"/>
            <a:r>
              <a:rPr lang="en-US" dirty="0"/>
              <a:t>Access to your privacy policy (GDPR, Art. 12, 13 and 14)</a:t>
            </a:r>
          </a:p>
          <a:p>
            <a:pPr lvl="1"/>
            <a:r>
              <a:rPr lang="en-US" dirty="0"/>
              <a:t>Confirmation whether you are/are not processing their personal data (GDPR, Art. 14)</a:t>
            </a:r>
          </a:p>
          <a:p>
            <a:pPr lvl="1"/>
            <a:r>
              <a:rPr lang="en-US" dirty="0"/>
              <a:t>Access to their personal data (GDPR, Art. 12, 13 and 14)</a:t>
            </a:r>
          </a:p>
          <a:p>
            <a:pPr lvl="1"/>
            <a:r>
              <a:rPr lang="en-US" dirty="0"/>
              <a:t>Rectification of inaccurate personal data (GDPR, Art. 16)</a:t>
            </a:r>
          </a:p>
          <a:p>
            <a:pPr lvl="1"/>
            <a:r>
              <a:rPr lang="en-US" dirty="0"/>
              <a:t>Erasure of personal data (= “right to be forgotten) (GDPR, Art. 17)</a:t>
            </a:r>
          </a:p>
          <a:p>
            <a:pPr lvl="1"/>
            <a:r>
              <a:rPr lang="en-US" dirty="0"/>
              <a:t>Restriction of processing (GDPR, Art. 18)</a:t>
            </a:r>
          </a:p>
          <a:p>
            <a:pPr lvl="1"/>
            <a:r>
              <a:rPr lang="en-US" dirty="0"/>
              <a:t>Object to processing (GDPR, Art. 21)</a:t>
            </a:r>
          </a:p>
          <a:p>
            <a:pPr lvl="1"/>
            <a:r>
              <a:rPr lang="en-US" dirty="0"/>
              <a:t>Withdraw their consent to have their data processed (GDPR, Art. 13.2.c &amp; 14.2.d)</a:t>
            </a:r>
          </a:p>
          <a:p>
            <a:pPr lvl="1"/>
            <a:r>
              <a:rPr lang="en-US" dirty="0"/>
              <a:t>Data portability (GDPR, Art. 20)</a:t>
            </a:r>
          </a:p>
          <a:p>
            <a:pPr lvl="1"/>
            <a:r>
              <a:rPr lang="en-US" dirty="0"/>
              <a:t>Not be subject to a decision based solely on automated processing, including profiling (GDPR, Art. 22.1)</a:t>
            </a:r>
          </a:p>
          <a:p>
            <a:pPr lvl="1"/>
            <a:r>
              <a:rPr lang="en-US" dirty="0"/>
              <a:t>Raise complaints with a Data Protection Authority</a:t>
            </a:r>
          </a:p>
        </p:txBody>
      </p:sp>
    </p:spTree>
    <p:extLst>
      <p:ext uri="{BB962C8B-B14F-4D97-AF65-F5344CB8AC3E}">
        <p14:creationId xmlns:p14="http://schemas.microsoft.com/office/powerpoint/2010/main" val="24938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399E54-E6CD-44A8-987C-DD5CAE006582}"/>
              </a:ext>
            </a:extLst>
          </p:cNvPr>
          <p:cNvSpPr>
            <a:spLocks noGrp="1"/>
          </p:cNvSpPr>
          <p:nvPr>
            <p:ph type="title"/>
          </p:nvPr>
        </p:nvSpPr>
        <p:spPr>
          <a:xfrm>
            <a:off x="1065212" y="-76200"/>
            <a:ext cx="8686801" cy="1066800"/>
          </a:xfrm>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graphicFrame>
        <p:nvGraphicFramePr>
          <p:cNvPr id="2" name="Table 1">
            <a:extLst>
              <a:ext uri="{FF2B5EF4-FFF2-40B4-BE49-F238E27FC236}">
                <a16:creationId xmlns:a16="http://schemas.microsoft.com/office/drawing/2014/main" id="{BBC268F4-422B-478C-B0EC-334D91022EB4}"/>
              </a:ext>
            </a:extLst>
          </p:cNvPr>
          <p:cNvGraphicFramePr>
            <a:graphicFrameLocks noGrp="1"/>
          </p:cNvGraphicFramePr>
          <p:nvPr>
            <p:extLst>
              <p:ext uri="{D42A27DB-BD31-4B8C-83A1-F6EECF244321}">
                <p14:modId xmlns:p14="http://schemas.microsoft.com/office/powerpoint/2010/main" val="2543993"/>
              </p:ext>
            </p:extLst>
          </p:nvPr>
        </p:nvGraphicFramePr>
        <p:xfrm>
          <a:off x="403224" y="990600"/>
          <a:ext cx="11253787" cy="5576953"/>
        </p:xfrm>
        <a:graphic>
          <a:graphicData uri="http://schemas.openxmlformats.org/drawingml/2006/table">
            <a:tbl>
              <a:tblPr firstRow="1" firstCol="1" bandRow="1">
                <a:tableStyleId>{5C22544A-7EE6-4342-B048-85BDC9FD1C3A}</a:tableStyleId>
              </a:tblPr>
              <a:tblGrid>
                <a:gridCol w="2185988">
                  <a:extLst>
                    <a:ext uri="{9D8B030D-6E8A-4147-A177-3AD203B41FA5}">
                      <a16:colId xmlns:a16="http://schemas.microsoft.com/office/drawing/2014/main" val="3977120062"/>
                    </a:ext>
                  </a:extLst>
                </a:gridCol>
                <a:gridCol w="9067799">
                  <a:extLst>
                    <a:ext uri="{9D8B030D-6E8A-4147-A177-3AD203B41FA5}">
                      <a16:colId xmlns:a16="http://schemas.microsoft.com/office/drawing/2014/main" val="2178346212"/>
                    </a:ext>
                  </a:extLst>
                </a:gridCol>
              </a:tblGrid>
              <a:tr h="219438">
                <a:tc gridSpan="2">
                  <a:txBody>
                    <a:bodyPr/>
                    <a:lstStyle/>
                    <a:p>
                      <a:pPr marL="48260" marR="0" algn="ctr">
                        <a:lnSpc>
                          <a:spcPct val="107000"/>
                        </a:lnSpc>
                        <a:spcBef>
                          <a:spcPts val="0"/>
                        </a:spcBef>
                        <a:spcAft>
                          <a:spcPts val="0"/>
                        </a:spcAft>
                      </a:pPr>
                      <a:r>
                        <a:rPr lang="en-US" sz="2000" dirty="0">
                          <a:effectLst/>
                        </a:rPr>
                        <a:t>Protect your Personal 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43493287"/>
                  </a:ext>
                </a:extLst>
              </a:tr>
              <a:tr h="450405">
                <a:tc>
                  <a:txBody>
                    <a:bodyPr/>
                    <a:lstStyle/>
                    <a:p>
                      <a:pPr marL="0" marR="0">
                        <a:lnSpc>
                          <a:spcPct val="107000"/>
                        </a:lnSpc>
                        <a:spcBef>
                          <a:spcPts val="0"/>
                        </a:spcBef>
                        <a:spcAft>
                          <a:spcPts val="0"/>
                        </a:spcAft>
                      </a:pPr>
                      <a:r>
                        <a:rPr lang="en-US" sz="1600" dirty="0">
                          <a:effectLst/>
                        </a:rPr>
                        <a:t>SBDC Small Business Cybersecurity Workbook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8260" marR="0">
                        <a:lnSpc>
                          <a:spcPct val="107000"/>
                        </a:lnSpc>
                        <a:spcBef>
                          <a:spcPts val="0"/>
                        </a:spcBef>
                        <a:spcAft>
                          <a:spcPts val="0"/>
                        </a:spcAft>
                      </a:pPr>
                      <a:r>
                        <a:rPr lang="en-US" sz="1600" u="sng" dirty="0">
                          <a:effectLst/>
                          <a:hlinkClick r:id="rId2"/>
                        </a:rPr>
                        <a:t>http://wsbdc.org/wp-content/uploads/2017/03/Sm-Bus-Cybersecurity-Workbook-opt.pdf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126574"/>
                  </a:ext>
                </a:extLst>
              </a:tr>
              <a:tr h="219438">
                <a:tc>
                  <a:txBody>
                    <a:bodyPr/>
                    <a:lstStyle/>
                    <a:p>
                      <a:pPr marL="0" marR="0">
                        <a:lnSpc>
                          <a:spcPct val="107000"/>
                        </a:lnSpc>
                        <a:spcBef>
                          <a:spcPts val="0"/>
                        </a:spcBef>
                        <a:spcAft>
                          <a:spcPts val="0"/>
                        </a:spcAft>
                      </a:pPr>
                      <a:r>
                        <a:rPr lang="en-US" sz="1600" dirty="0">
                          <a:effectLst/>
                        </a:rPr>
                        <a:t>NIST Security spreadsheet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8260" marR="0">
                        <a:lnSpc>
                          <a:spcPct val="107000"/>
                        </a:lnSpc>
                        <a:spcBef>
                          <a:spcPts val="0"/>
                        </a:spcBef>
                        <a:spcAft>
                          <a:spcPts val="0"/>
                        </a:spcAft>
                      </a:pPr>
                      <a:r>
                        <a:rPr lang="en-US" sz="1600" u="sng" dirty="0">
                          <a:effectLst/>
                          <a:hlinkClick r:id="rId3"/>
                        </a:rPr>
                        <a:t>https://www.nist.gov/document-3764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470202"/>
                  </a:ext>
                </a:extLst>
              </a:tr>
              <a:tr h="219438">
                <a:tc>
                  <a:txBody>
                    <a:bodyPr/>
                    <a:lstStyle/>
                    <a:p>
                      <a:pPr marL="0" marR="0">
                        <a:lnSpc>
                          <a:spcPct val="107000"/>
                        </a:lnSpc>
                        <a:spcBef>
                          <a:spcPts val="0"/>
                        </a:spcBef>
                        <a:spcAft>
                          <a:spcPts val="0"/>
                        </a:spcAft>
                      </a:pPr>
                      <a:r>
                        <a:rPr lang="en-US" sz="1600" dirty="0">
                          <a:effectLst/>
                        </a:rPr>
                        <a:t>Antivirus software reviews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8260" marR="0">
                        <a:lnSpc>
                          <a:spcPct val="107000"/>
                        </a:lnSpc>
                        <a:spcBef>
                          <a:spcPts val="0"/>
                        </a:spcBef>
                        <a:spcAft>
                          <a:spcPts val="0"/>
                        </a:spcAft>
                      </a:pPr>
                      <a:r>
                        <a:rPr lang="en-US" sz="1600" u="sng" dirty="0">
                          <a:effectLst/>
                          <a:hlinkClick r:id="rId4"/>
                        </a:rPr>
                        <a:t>https://www.pcmag.com/article2/0,2817,2372364,00.asp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644563"/>
                  </a:ext>
                </a:extLst>
              </a:tr>
              <a:tr h="1143304">
                <a:tc>
                  <a:txBody>
                    <a:bodyPr/>
                    <a:lstStyle/>
                    <a:p>
                      <a:pPr marL="0" marR="0">
                        <a:lnSpc>
                          <a:spcPct val="107000"/>
                        </a:lnSpc>
                        <a:spcBef>
                          <a:spcPts val="0"/>
                        </a:spcBef>
                        <a:spcAft>
                          <a:spcPts val="0"/>
                        </a:spcAft>
                      </a:pPr>
                      <a:r>
                        <a:rPr lang="en-US" sz="1600" dirty="0">
                          <a:effectLst/>
                        </a:rPr>
                        <a:t>Encryption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rPr>
                        <a:t>Examples of tools to exchange files in a secure way:</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rPr>
                        <a:t>7-Zip (</a:t>
                      </a:r>
                      <a:r>
                        <a:rPr lang="en-US" sz="1600" u="sng" dirty="0">
                          <a:effectLst/>
                          <a:hlinkClick r:id="rId5"/>
                        </a:rPr>
                        <a:t>https://www.7-zip.org/download.html</a:t>
                      </a:r>
                      <a:r>
                        <a:rPr lang="en-US" sz="1600" dirty="0">
                          <a:effectLst/>
                        </a:rPr>
                        <a:t>)</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rPr>
                        <a:t>WeTransfer (</a:t>
                      </a:r>
                      <a:r>
                        <a:rPr lang="en-US" sz="1600" u="sng" dirty="0">
                          <a:effectLst/>
                          <a:hlinkClick r:id="rId6"/>
                        </a:rPr>
                        <a:t>https://wetransfer.com/plus?trk=Splashpage_v40_yellow</a:t>
                      </a:r>
                      <a:r>
                        <a:rPr lang="en-US" sz="1600" dirty="0">
                          <a:effectLst/>
                        </a:rPr>
                        <a:t>)</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rPr>
                        <a:t>Office 365 (Enterprise E3 or E5) (</a:t>
                      </a:r>
                      <a:r>
                        <a:rPr lang="en-US" sz="1600" u="sng" dirty="0">
                          <a:effectLst/>
                          <a:hlinkClick r:id="rId7"/>
                        </a:rPr>
                        <a:t>https://products.office.com/en/business/compare-more-office-365-for-business-plans</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0090531"/>
                  </a:ext>
                </a:extLst>
              </a:tr>
              <a:tr h="1374271">
                <a:tc>
                  <a:txBody>
                    <a:bodyPr/>
                    <a:lstStyle/>
                    <a:p>
                      <a:pPr marL="0" marR="0">
                        <a:lnSpc>
                          <a:spcPct val="107000"/>
                        </a:lnSpc>
                        <a:spcBef>
                          <a:spcPts val="0"/>
                        </a:spcBef>
                        <a:spcAft>
                          <a:spcPts val="0"/>
                        </a:spcAft>
                      </a:pPr>
                      <a:r>
                        <a:rPr lang="en-US" sz="1100" dirty="0">
                          <a:effectLst/>
                          <a:highlight>
                            <a:srgbClr val="FFFF00"/>
                          </a:highligh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rPr>
                        <a:t>Disk encryption</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rPr>
                        <a:t>Windows 10 (BitLocker) (https://support.microsoft.com/en-us/help/4028713/windows-10-turn-on-device-encryption)</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Encrypt each file separately:</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rPr>
                        <a:t>Office 365 (Enterprise E3 or E5)</a:t>
                      </a:r>
                    </a:p>
                    <a:p>
                      <a:pPr marL="800100" marR="0" lvl="1" indent="-342900">
                        <a:lnSpc>
                          <a:spcPct val="107000"/>
                        </a:lnSpc>
                        <a:spcBef>
                          <a:spcPts val="0"/>
                        </a:spcBef>
                        <a:spcAft>
                          <a:spcPts val="0"/>
                        </a:spcAft>
                        <a:buFont typeface="Courier New" panose="02070309020205020404" pitchFamily="49" charset="0"/>
                        <a:buChar char="o"/>
                      </a:pPr>
                      <a:r>
                        <a:rPr lang="en-US" sz="1600" dirty="0">
                          <a:effectLst/>
                        </a:rPr>
                        <a:t>7-Zip (</a:t>
                      </a:r>
                      <a:r>
                        <a:rPr lang="en-US" sz="1600" u="sng" dirty="0">
                          <a:effectLst/>
                          <a:hlinkClick r:id="rId5"/>
                        </a:rPr>
                        <a:t>https://www.7-zip.org/download.html</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260985"/>
                  </a:ext>
                </a:extLst>
              </a:tr>
              <a:tr h="450405">
                <a:tc>
                  <a:txBody>
                    <a:bodyPr/>
                    <a:lstStyle/>
                    <a:p>
                      <a:pPr marL="0" marR="0">
                        <a:lnSpc>
                          <a:spcPct val="107000"/>
                        </a:lnSpc>
                        <a:spcBef>
                          <a:spcPts val="0"/>
                        </a:spcBef>
                        <a:spcAft>
                          <a:spcPts val="0"/>
                        </a:spcAft>
                      </a:pPr>
                      <a:r>
                        <a:rPr lang="en-US" sz="2000">
                          <a:effectLst/>
                        </a:rPr>
                        <a:t>Write your NIST plan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dirty="0">
                          <a:effectLst/>
                        </a:rPr>
                        <a:t>Templates for the NIST Security Policy: please send email to monique@longtontranslation.com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8771166"/>
                  </a:ext>
                </a:extLst>
              </a:tr>
            </a:tbl>
          </a:graphicData>
        </a:graphic>
      </p:graphicFrame>
    </p:spTree>
    <p:extLst>
      <p:ext uri="{BB962C8B-B14F-4D97-AF65-F5344CB8AC3E}">
        <p14:creationId xmlns:p14="http://schemas.microsoft.com/office/powerpoint/2010/main" val="27035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7B19-2463-4FB9-A7A5-2B06E25F2A77}"/>
              </a:ext>
            </a:extLst>
          </p:cNvPr>
          <p:cNvSpPr>
            <a:spLocks noGrp="1"/>
          </p:cNvSpPr>
          <p:nvPr>
            <p:ph type="title"/>
          </p:nvPr>
        </p:nvSpPr>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graphicFrame>
        <p:nvGraphicFramePr>
          <p:cNvPr id="4" name="Content Placeholder 3">
            <a:extLst>
              <a:ext uri="{FF2B5EF4-FFF2-40B4-BE49-F238E27FC236}">
                <a16:creationId xmlns:a16="http://schemas.microsoft.com/office/drawing/2014/main" id="{6A876B4A-FFCF-4C19-A241-A6C10C0A34B0}"/>
              </a:ext>
            </a:extLst>
          </p:cNvPr>
          <p:cNvGraphicFramePr>
            <a:graphicFrameLocks noGrp="1"/>
          </p:cNvGraphicFramePr>
          <p:nvPr>
            <p:ph idx="1"/>
            <p:extLst>
              <p:ext uri="{D42A27DB-BD31-4B8C-83A1-F6EECF244321}">
                <p14:modId xmlns:p14="http://schemas.microsoft.com/office/powerpoint/2010/main" val="236262729"/>
              </p:ext>
            </p:extLst>
          </p:nvPr>
        </p:nvGraphicFramePr>
        <p:xfrm>
          <a:off x="1065212" y="1981200"/>
          <a:ext cx="9829800" cy="4343400"/>
        </p:xfrm>
        <a:graphic>
          <a:graphicData uri="http://schemas.openxmlformats.org/drawingml/2006/table">
            <a:tbl>
              <a:tblPr firstRow="1" firstCol="1" bandRow="1">
                <a:tableStyleId>{5C22544A-7EE6-4342-B048-85BDC9FD1C3A}</a:tableStyleId>
              </a:tblPr>
              <a:tblGrid>
                <a:gridCol w="2474667">
                  <a:extLst>
                    <a:ext uri="{9D8B030D-6E8A-4147-A177-3AD203B41FA5}">
                      <a16:colId xmlns:a16="http://schemas.microsoft.com/office/drawing/2014/main" val="1433369298"/>
                    </a:ext>
                  </a:extLst>
                </a:gridCol>
                <a:gridCol w="7355133">
                  <a:extLst>
                    <a:ext uri="{9D8B030D-6E8A-4147-A177-3AD203B41FA5}">
                      <a16:colId xmlns:a16="http://schemas.microsoft.com/office/drawing/2014/main" val="2269288993"/>
                    </a:ext>
                  </a:extLst>
                </a:gridCol>
              </a:tblGrid>
              <a:tr h="416778">
                <a:tc gridSpan="2">
                  <a:txBody>
                    <a:bodyPr/>
                    <a:lstStyle/>
                    <a:p>
                      <a:pPr marL="228600" marR="0" algn="ctr">
                        <a:lnSpc>
                          <a:spcPct val="107000"/>
                        </a:lnSpc>
                        <a:spcBef>
                          <a:spcPts val="0"/>
                        </a:spcBef>
                        <a:spcAft>
                          <a:spcPts val="0"/>
                        </a:spcAft>
                      </a:pPr>
                      <a:r>
                        <a:rPr lang="en-US" sz="2000">
                          <a:effectLst/>
                        </a:rPr>
                        <a:t>Translate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97684422"/>
                  </a:ext>
                </a:extLst>
              </a:tr>
              <a:tr h="3926622">
                <a:tc>
                  <a:txBody>
                    <a:bodyPr/>
                    <a:lstStyle/>
                    <a:p>
                      <a:pPr marL="0" marR="0">
                        <a:lnSpc>
                          <a:spcPct val="107000"/>
                        </a:lnSpc>
                        <a:spcBef>
                          <a:spcPts val="0"/>
                        </a:spcBef>
                        <a:spcAft>
                          <a:spcPts val="0"/>
                        </a:spcAft>
                      </a:pPr>
                      <a:r>
                        <a:rPr lang="en-US" sz="2000">
                          <a:effectLst/>
                        </a:rPr>
                        <a:t>Data processing agreements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2000" dirty="0">
                          <a:effectLst/>
                        </a:rPr>
                        <a:t>Check regularly for any available template on your competent Data Protection Authority’s website: to see if any template  (</a:t>
                      </a:r>
                      <a:r>
                        <a:rPr lang="en-US" sz="2000" u="sng" dirty="0">
                          <a:effectLst/>
                          <a:hlinkClick r:id="rId2"/>
                        </a:rPr>
                        <a:t>https://edpb.europa.eu/about-edpb/board/members_en</a:t>
                      </a:r>
                      <a:r>
                        <a:rPr lang="en-US" sz="2000" dirty="0">
                          <a:effectLst/>
                        </a:rPr>
                        <a:t>)</a:t>
                      </a:r>
                    </a:p>
                    <a:p>
                      <a:pPr marL="342900" marR="0" lvl="0" indent="-342900">
                        <a:lnSpc>
                          <a:spcPct val="107000"/>
                        </a:lnSpc>
                        <a:spcBef>
                          <a:spcPts val="0"/>
                        </a:spcBef>
                        <a:spcAft>
                          <a:spcPts val="0"/>
                        </a:spcAft>
                        <a:buFont typeface="Calibri" panose="020F0502020204030204" pitchFamily="34" charset="0"/>
                        <a:buChar char="-"/>
                      </a:pPr>
                      <a:r>
                        <a:rPr lang="en-US" sz="2000" dirty="0">
                          <a:effectLst/>
                        </a:rPr>
                        <a:t>CNIL (French DPA) (in English) (p. </a:t>
                      </a:r>
                      <a:r>
                        <a:rPr lang="en-US" sz="2000" u="sng" dirty="0">
                          <a:effectLst/>
                          <a:hlinkClick r:id="rId3"/>
                        </a:rPr>
                        <a:t>https://www.cnil.fr/sites/default/files/atoms/files/rgpd-guide_sous-traitant-cnil_en.pdf</a:t>
                      </a:r>
                      <a:r>
                        <a:rPr lang="en-US" sz="2000" dirty="0">
                          <a:effectLst/>
                        </a:rPr>
                        <a:t>)</a:t>
                      </a:r>
                    </a:p>
                    <a:p>
                      <a:pPr marL="342900" marR="0" lvl="0" indent="-342900">
                        <a:lnSpc>
                          <a:spcPct val="107000"/>
                        </a:lnSpc>
                        <a:spcBef>
                          <a:spcPts val="0"/>
                        </a:spcBef>
                        <a:spcAft>
                          <a:spcPts val="0"/>
                        </a:spcAft>
                        <a:buFont typeface="Calibri" panose="020F0502020204030204" pitchFamily="34" charset="0"/>
                        <a:buChar char="-"/>
                      </a:pPr>
                      <a:r>
                        <a:rPr lang="en-US" sz="2000" dirty="0">
                          <a:effectLst/>
                        </a:rPr>
                        <a:t>DLA Piper’s example: </a:t>
                      </a:r>
                      <a:r>
                        <a:rPr lang="en-US" sz="2000" u="sng" dirty="0">
                          <a:effectLst/>
                          <a:hlinkClick r:id="rId4"/>
                        </a:rPr>
                        <a:t>https://www.dlapiper.com/~/media/files/insights/publications/2017/08/example_data_protection_addendum.doc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9128907"/>
                  </a:ext>
                </a:extLst>
              </a:tr>
            </a:tbl>
          </a:graphicData>
        </a:graphic>
      </p:graphicFrame>
    </p:spTree>
    <p:extLst>
      <p:ext uri="{BB962C8B-B14F-4D97-AF65-F5344CB8AC3E}">
        <p14:creationId xmlns:p14="http://schemas.microsoft.com/office/powerpoint/2010/main" val="105301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9CD32F9-8261-4BD1-9EE9-599078B8EC85}"/>
              </a:ext>
            </a:extLst>
          </p:cNvPr>
          <p:cNvGraphicFramePr>
            <a:graphicFrameLocks/>
          </p:cNvGraphicFramePr>
          <p:nvPr>
            <p:extLst>
              <p:ext uri="{D42A27DB-BD31-4B8C-83A1-F6EECF244321}">
                <p14:modId xmlns:p14="http://schemas.microsoft.com/office/powerpoint/2010/main" val="601214575"/>
              </p:ext>
            </p:extLst>
          </p:nvPr>
        </p:nvGraphicFramePr>
        <p:xfrm>
          <a:off x="684212" y="1981200"/>
          <a:ext cx="9829800" cy="2514236"/>
        </p:xfrm>
        <a:graphic>
          <a:graphicData uri="http://schemas.openxmlformats.org/drawingml/2006/table">
            <a:tbl>
              <a:tblPr firstRow="1" firstCol="1" bandRow="1">
                <a:tableStyleId>{5C22544A-7EE6-4342-B048-85BDC9FD1C3A}</a:tableStyleId>
              </a:tblPr>
              <a:tblGrid>
                <a:gridCol w="2474667">
                  <a:extLst>
                    <a:ext uri="{9D8B030D-6E8A-4147-A177-3AD203B41FA5}">
                      <a16:colId xmlns:a16="http://schemas.microsoft.com/office/drawing/2014/main" val="1433369298"/>
                    </a:ext>
                  </a:extLst>
                </a:gridCol>
                <a:gridCol w="7355133">
                  <a:extLst>
                    <a:ext uri="{9D8B030D-6E8A-4147-A177-3AD203B41FA5}">
                      <a16:colId xmlns:a16="http://schemas.microsoft.com/office/drawing/2014/main" val="2269288993"/>
                    </a:ext>
                  </a:extLst>
                </a:gridCol>
              </a:tblGrid>
              <a:tr h="233981">
                <a:tc gridSpan="2">
                  <a:txBody>
                    <a:bodyPr/>
                    <a:lstStyle/>
                    <a:p>
                      <a:pPr marL="228600" marR="0" algn="ctr">
                        <a:lnSpc>
                          <a:spcPct val="107000"/>
                        </a:lnSpc>
                        <a:spcBef>
                          <a:spcPts val="0"/>
                        </a:spcBef>
                        <a:spcAft>
                          <a:spcPts val="0"/>
                        </a:spcAft>
                      </a:pPr>
                      <a:r>
                        <a:rPr lang="en-US" sz="2000" dirty="0">
                          <a:effectLst/>
                        </a:rPr>
                        <a:t>Translate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97684422"/>
                  </a:ext>
                </a:extLst>
              </a:tr>
              <a:tr h="2204419">
                <a:tc>
                  <a:txBody>
                    <a:bodyPr/>
                    <a:lstStyle/>
                    <a:p>
                      <a:pPr marL="0" marR="0">
                        <a:lnSpc>
                          <a:spcPct val="107000"/>
                        </a:lnSpc>
                        <a:spcBef>
                          <a:spcPts val="0"/>
                        </a:spcBef>
                        <a:spcAft>
                          <a:spcPts val="0"/>
                        </a:spcAft>
                      </a:pPr>
                      <a:r>
                        <a:rPr lang="en-US" sz="2000" dirty="0">
                          <a:effectLst/>
                        </a:rPr>
                        <a:t>SDL Studio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u="sng" kern="1200" dirty="0">
                          <a:solidFill>
                            <a:schemeClr val="dk1"/>
                          </a:solidFill>
                          <a:effectLst/>
                          <a:latin typeface="+mn-lt"/>
                          <a:ea typeface="+mn-ea"/>
                          <a:cs typeface="+mn-cs"/>
                          <a:hlinkClick r:id="rId2"/>
                        </a:rPr>
                        <a:t>https://www.regular-expressions.info/</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GB" sz="1800" u="sng" kern="1200" dirty="0">
                          <a:solidFill>
                            <a:schemeClr val="dk1"/>
                          </a:solidFill>
                          <a:effectLst/>
                          <a:latin typeface="+mn-lt"/>
                          <a:ea typeface="+mn-ea"/>
                          <a:cs typeface="+mn-cs"/>
                          <a:hlinkClick r:id="rId3"/>
                        </a:rPr>
                        <a:t>https://multifarious.filkin.com/tag/regex-tutorial/</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GB" sz="1800" u="sng" kern="1200" dirty="0">
                          <a:solidFill>
                            <a:schemeClr val="dk1"/>
                          </a:solidFill>
                          <a:effectLst/>
                          <a:latin typeface="+mn-lt"/>
                          <a:ea typeface="+mn-ea"/>
                          <a:cs typeface="+mn-cs"/>
                          <a:hlinkClick r:id="rId4"/>
                        </a:rPr>
                        <a:t>https://multifarious.filkin.com/2018/05/27/data-protection/</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99128907"/>
                  </a:ext>
                </a:extLst>
              </a:tr>
            </a:tbl>
          </a:graphicData>
        </a:graphic>
      </p:graphicFrame>
      <p:sp>
        <p:nvSpPr>
          <p:cNvPr id="5" name="Title 1">
            <a:extLst>
              <a:ext uri="{FF2B5EF4-FFF2-40B4-BE49-F238E27FC236}">
                <a16:creationId xmlns:a16="http://schemas.microsoft.com/office/drawing/2014/main" id="{39331A51-AD09-4A45-9B64-93C34FCCC28B}"/>
              </a:ext>
            </a:extLst>
          </p:cNvPr>
          <p:cNvSpPr>
            <a:spLocks noGrp="1"/>
          </p:cNvSpPr>
          <p:nvPr>
            <p:ph type="title"/>
          </p:nvPr>
        </p:nvSpPr>
        <p:spPr>
          <a:xfrm>
            <a:off x="1065212" y="533400"/>
            <a:ext cx="8686801" cy="1066800"/>
          </a:xfrm>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spTree>
    <p:extLst>
      <p:ext uri="{BB962C8B-B14F-4D97-AF65-F5344CB8AC3E}">
        <p14:creationId xmlns:p14="http://schemas.microsoft.com/office/powerpoint/2010/main" val="20980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DAF3-A27E-4E7D-9533-7B7631BD5E47}"/>
              </a:ext>
            </a:extLst>
          </p:cNvPr>
          <p:cNvSpPr>
            <a:spLocks noGrp="1"/>
          </p:cNvSpPr>
          <p:nvPr>
            <p:ph type="title"/>
          </p:nvPr>
        </p:nvSpPr>
        <p:spPr>
          <a:xfrm>
            <a:off x="1065212" y="0"/>
            <a:ext cx="8686801" cy="1066800"/>
          </a:xfrm>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graphicFrame>
        <p:nvGraphicFramePr>
          <p:cNvPr id="4" name="Content Placeholder 3">
            <a:extLst>
              <a:ext uri="{FF2B5EF4-FFF2-40B4-BE49-F238E27FC236}">
                <a16:creationId xmlns:a16="http://schemas.microsoft.com/office/drawing/2014/main" id="{2473589B-3B71-4909-B2DB-83D599711BCB}"/>
              </a:ext>
            </a:extLst>
          </p:cNvPr>
          <p:cNvGraphicFramePr>
            <a:graphicFrameLocks noGrp="1"/>
          </p:cNvGraphicFramePr>
          <p:nvPr>
            <p:ph idx="1"/>
            <p:extLst>
              <p:ext uri="{D42A27DB-BD31-4B8C-83A1-F6EECF244321}">
                <p14:modId xmlns:p14="http://schemas.microsoft.com/office/powerpoint/2010/main" val="2879017080"/>
              </p:ext>
            </p:extLst>
          </p:nvPr>
        </p:nvGraphicFramePr>
        <p:xfrm>
          <a:off x="0" y="1178875"/>
          <a:ext cx="11504612" cy="6399803"/>
        </p:xfrm>
        <a:graphic>
          <a:graphicData uri="http://schemas.openxmlformats.org/drawingml/2006/table">
            <a:tbl>
              <a:tblPr firstRow="1" firstCol="1" bandRow="1">
                <a:tableStyleId>{5C22544A-7EE6-4342-B048-85BDC9FD1C3A}</a:tableStyleId>
              </a:tblPr>
              <a:tblGrid>
                <a:gridCol w="2896303">
                  <a:extLst>
                    <a:ext uri="{9D8B030D-6E8A-4147-A177-3AD203B41FA5}">
                      <a16:colId xmlns:a16="http://schemas.microsoft.com/office/drawing/2014/main" val="1569610117"/>
                    </a:ext>
                  </a:extLst>
                </a:gridCol>
                <a:gridCol w="8608309">
                  <a:extLst>
                    <a:ext uri="{9D8B030D-6E8A-4147-A177-3AD203B41FA5}">
                      <a16:colId xmlns:a16="http://schemas.microsoft.com/office/drawing/2014/main" val="2558480695"/>
                    </a:ext>
                  </a:extLst>
                </a:gridCol>
              </a:tblGrid>
              <a:tr h="307618">
                <a:tc gridSpan="2">
                  <a:txBody>
                    <a:bodyPr/>
                    <a:lstStyle/>
                    <a:p>
                      <a:pPr marL="0" marR="0" algn="ctr">
                        <a:lnSpc>
                          <a:spcPct val="107000"/>
                        </a:lnSpc>
                        <a:spcBef>
                          <a:spcPts val="0"/>
                        </a:spcBef>
                        <a:spcAft>
                          <a:spcPts val="0"/>
                        </a:spcAft>
                      </a:pPr>
                      <a:r>
                        <a:rPr lang="en-US" sz="2000" dirty="0">
                          <a:effectLst/>
                        </a:rPr>
                        <a:t>Working with partners outside the EEA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42144017"/>
                  </a:ext>
                </a:extLst>
              </a:tr>
              <a:tr h="955260">
                <a:tc>
                  <a:txBody>
                    <a:bodyPr/>
                    <a:lstStyle/>
                    <a:p>
                      <a:pPr marL="0" marR="0">
                        <a:lnSpc>
                          <a:spcPct val="107000"/>
                        </a:lnSpc>
                        <a:spcBef>
                          <a:spcPts val="0"/>
                        </a:spcBef>
                        <a:spcAft>
                          <a:spcPts val="0"/>
                        </a:spcAft>
                      </a:pPr>
                      <a:r>
                        <a:rPr lang="en-US" sz="1200" dirty="0">
                          <a:effectLst/>
                        </a:rPr>
                        <a:t>European Commission’s Adequacy decisions</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dirty="0">
                          <a:effectLst/>
                          <a:hlinkClick r:id="rId2"/>
                        </a:rPr>
                        <a:t>https://ec.europa.eu/info/law/law-topic/data-protection/data-transfers-outside-eu/adequacy-protection-personal-data-non-eu-countries_en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410562"/>
                  </a:ext>
                </a:extLst>
              </a:tr>
              <a:tr h="307618">
                <a:tc>
                  <a:txBody>
                    <a:bodyPr/>
                    <a:lstStyle/>
                    <a:p>
                      <a:pPr marL="0" marR="0">
                        <a:lnSpc>
                          <a:spcPct val="107000"/>
                        </a:lnSpc>
                        <a:spcBef>
                          <a:spcPts val="0"/>
                        </a:spcBef>
                        <a:spcAft>
                          <a:spcPts val="0"/>
                        </a:spcAft>
                      </a:pPr>
                      <a:r>
                        <a:rPr lang="en-US" sz="1200">
                          <a:effectLst/>
                        </a:rPr>
                        <a:t>EU-US Privacy Shield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a:effectLst/>
                          <a:hlinkClick r:id="rId3"/>
                        </a:rPr>
                        <a:t>https://www.privacyshield.gov/welcome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8787870"/>
                  </a:ext>
                </a:extLst>
              </a:tr>
              <a:tr h="2574365">
                <a:tc>
                  <a:txBody>
                    <a:bodyPr/>
                    <a:lstStyle/>
                    <a:p>
                      <a:pPr marL="0" marR="0">
                        <a:lnSpc>
                          <a:spcPct val="107000"/>
                        </a:lnSpc>
                        <a:spcBef>
                          <a:spcPts val="0"/>
                        </a:spcBef>
                        <a:spcAft>
                          <a:spcPts val="0"/>
                        </a:spcAft>
                      </a:pPr>
                      <a:r>
                        <a:rPr lang="en-US" sz="1200">
                          <a:effectLst/>
                        </a:rPr>
                        <a:t>Standard Contractual clauses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dirty="0">
                          <a:effectLst/>
                          <a:hlinkClick r:id="rId4"/>
                        </a:rPr>
                        <a:t>https://ec.europa.eu/info/law/law-topic/data-protection/data-transfers-outside-eu/model-contracts-transfer-personal-data-third-countries_en</a:t>
                      </a:r>
                      <a:endParaRPr lang="en-US" sz="2000" dirty="0">
                        <a:effectLst/>
                      </a:endParaRP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FAQ concerning standard contractual clauses (covers cases for transfers from an EEA processor to a non-EEA sub-processor) </a:t>
                      </a:r>
                      <a:r>
                        <a:rPr lang="en-US" sz="2000" u="sng" dirty="0">
                          <a:effectLst/>
                          <a:hlinkClick r:id="rId5"/>
                        </a:rPr>
                        <a:t>https://www.cnil.fr/sites/default/files/typo/document/FAQ_Clauses_de_responsable_a_sous-traitant_EN.pdf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8045074"/>
                  </a:ext>
                </a:extLst>
              </a:tr>
              <a:tr h="2250544">
                <a:tc>
                  <a:txBody>
                    <a:bodyPr/>
                    <a:lstStyle/>
                    <a:p>
                      <a:pPr marL="0" marR="0">
                        <a:lnSpc>
                          <a:spcPct val="107000"/>
                        </a:lnSpc>
                        <a:spcBef>
                          <a:spcPts val="0"/>
                        </a:spcBef>
                        <a:spcAft>
                          <a:spcPts val="0"/>
                        </a:spcAft>
                      </a:pPr>
                      <a:r>
                        <a:rPr lang="en-US" sz="1200">
                          <a:effectLst/>
                        </a:rPr>
                        <a:t>TM Management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Examples</a:t>
                      </a:r>
                    </a:p>
                    <a:p>
                      <a:pPr marL="342900" marR="0" lvl="0" indent="-342900">
                        <a:lnSpc>
                          <a:spcPct val="107000"/>
                        </a:lnSpc>
                        <a:spcBef>
                          <a:spcPts val="0"/>
                        </a:spcBef>
                        <a:spcAft>
                          <a:spcPts val="0"/>
                        </a:spcAft>
                        <a:buFont typeface="Calibri" panose="020F0502020204030204" pitchFamily="34" charset="0"/>
                        <a:buChar char="-"/>
                      </a:pPr>
                      <a:r>
                        <a:rPr lang="en-US" sz="2000" dirty="0">
                          <a:effectLst/>
                        </a:rPr>
                        <a:t>SDL Studio: </a:t>
                      </a:r>
                    </a:p>
                    <a:p>
                      <a:pPr marL="742950" marR="0" lvl="1" indent="-285750">
                        <a:lnSpc>
                          <a:spcPct val="107000"/>
                        </a:lnSpc>
                        <a:spcBef>
                          <a:spcPts val="0"/>
                        </a:spcBef>
                        <a:spcAft>
                          <a:spcPts val="0"/>
                        </a:spcAft>
                        <a:buFont typeface="Courier New" panose="02070309020205020404" pitchFamily="49" charset="0"/>
                        <a:buChar char="o"/>
                      </a:pPr>
                      <a:r>
                        <a:rPr lang="en-US" sz="2000" u="sng" dirty="0">
                          <a:effectLst/>
                          <a:hlinkClick r:id="rId6"/>
                        </a:rPr>
                        <a:t>https://appstore.sdl.com/language/app/sdlxliff-anonymizer/580/</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011172"/>
                  </a:ext>
                </a:extLst>
              </a:tr>
            </a:tbl>
          </a:graphicData>
        </a:graphic>
      </p:graphicFrame>
    </p:spTree>
    <p:extLst>
      <p:ext uri="{BB962C8B-B14F-4D97-AF65-F5344CB8AC3E}">
        <p14:creationId xmlns:p14="http://schemas.microsoft.com/office/powerpoint/2010/main" val="98260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5B01-9863-4594-BF17-0DC8D81618DE}"/>
              </a:ext>
            </a:extLst>
          </p:cNvPr>
          <p:cNvSpPr>
            <a:spLocks noGrp="1"/>
          </p:cNvSpPr>
          <p:nvPr>
            <p:ph type="title"/>
          </p:nvPr>
        </p:nvSpPr>
        <p:spPr/>
        <p:txBody>
          <a:bodyPr/>
          <a:lstStyle/>
          <a:p>
            <a:r>
              <a:rPr lang="fr-BE" dirty="0"/>
              <a:t>List of </a:t>
            </a:r>
            <a:r>
              <a:rPr lang="fr-BE" dirty="0" err="1"/>
              <a:t>general</a:t>
            </a:r>
            <a:r>
              <a:rPr lang="fr-BE" dirty="0"/>
              <a:t> </a:t>
            </a:r>
            <a:r>
              <a:rPr lang="fr-BE" dirty="0" err="1"/>
              <a:t>resources</a:t>
            </a:r>
            <a:r>
              <a:rPr lang="fr-BE" dirty="0"/>
              <a:t> (</a:t>
            </a:r>
            <a:r>
              <a:rPr lang="fr-BE" dirty="0" err="1"/>
              <a:t>cont</a:t>
            </a:r>
            <a:r>
              <a:rPr lang="fr-BE" dirty="0"/>
              <a:t>.)</a:t>
            </a:r>
            <a:endParaRPr lang="en-US" dirty="0"/>
          </a:p>
        </p:txBody>
      </p:sp>
      <p:graphicFrame>
        <p:nvGraphicFramePr>
          <p:cNvPr id="4" name="Content Placeholder 3">
            <a:extLst>
              <a:ext uri="{FF2B5EF4-FFF2-40B4-BE49-F238E27FC236}">
                <a16:creationId xmlns:a16="http://schemas.microsoft.com/office/drawing/2014/main" id="{67737435-C59F-421A-9604-5F089BDE07F1}"/>
              </a:ext>
            </a:extLst>
          </p:cNvPr>
          <p:cNvGraphicFramePr>
            <a:graphicFrameLocks noGrp="1"/>
          </p:cNvGraphicFramePr>
          <p:nvPr>
            <p:ph idx="1"/>
            <p:extLst>
              <p:ext uri="{D42A27DB-BD31-4B8C-83A1-F6EECF244321}">
                <p14:modId xmlns:p14="http://schemas.microsoft.com/office/powerpoint/2010/main" val="209592207"/>
              </p:ext>
            </p:extLst>
          </p:nvPr>
        </p:nvGraphicFramePr>
        <p:xfrm>
          <a:off x="684212" y="2133600"/>
          <a:ext cx="9677400" cy="2049812"/>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1478801517"/>
                    </a:ext>
                  </a:extLst>
                </a:gridCol>
                <a:gridCol w="6934200">
                  <a:extLst>
                    <a:ext uri="{9D8B030D-6E8A-4147-A177-3AD203B41FA5}">
                      <a16:colId xmlns:a16="http://schemas.microsoft.com/office/drawing/2014/main" val="122984202"/>
                    </a:ext>
                  </a:extLst>
                </a:gridCol>
              </a:tblGrid>
              <a:tr h="671511">
                <a:tc gridSpan="2">
                  <a:txBody>
                    <a:bodyPr/>
                    <a:lstStyle/>
                    <a:p>
                      <a:pPr marL="228600" marR="0" algn="ctr">
                        <a:lnSpc>
                          <a:spcPct val="107000"/>
                        </a:lnSpc>
                        <a:spcBef>
                          <a:spcPts val="0"/>
                        </a:spcBef>
                        <a:spcAft>
                          <a:spcPts val="0"/>
                        </a:spcAft>
                      </a:pPr>
                      <a:r>
                        <a:rPr lang="en-US" sz="2000">
                          <a:effectLst/>
                        </a:rPr>
                        <a:t>Violation notifications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89176616"/>
                  </a:ext>
                </a:extLst>
              </a:tr>
              <a:tr h="1378301">
                <a:tc>
                  <a:txBody>
                    <a:bodyPr/>
                    <a:lstStyle/>
                    <a:p>
                      <a:pPr marL="0" marR="0">
                        <a:lnSpc>
                          <a:spcPct val="107000"/>
                        </a:lnSpc>
                        <a:spcBef>
                          <a:spcPts val="0"/>
                        </a:spcBef>
                        <a:spcAft>
                          <a:spcPts val="0"/>
                        </a:spcAft>
                      </a:pPr>
                      <a:r>
                        <a:rPr lang="en-US" sz="2000">
                          <a:effectLst/>
                        </a:rPr>
                        <a:t>List of EU Data Protection Authorities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u="sng" dirty="0">
                          <a:effectLst/>
                          <a:hlinkClick r:id="rId2"/>
                        </a:rPr>
                        <a:t>https://edpb.europa.eu/about-edpb/board/members_en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264433"/>
                  </a:ext>
                </a:extLst>
              </a:tr>
            </a:tbl>
          </a:graphicData>
        </a:graphic>
      </p:graphicFrame>
    </p:spTree>
    <p:extLst>
      <p:ext uri="{BB962C8B-B14F-4D97-AF65-F5344CB8AC3E}">
        <p14:creationId xmlns:p14="http://schemas.microsoft.com/office/powerpoint/2010/main" val="379959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ABB7-3133-4938-B5F5-CB2469699CBE}"/>
              </a:ext>
            </a:extLst>
          </p:cNvPr>
          <p:cNvSpPr>
            <a:spLocks noGrp="1"/>
          </p:cNvSpPr>
          <p:nvPr>
            <p:ph type="title"/>
          </p:nvPr>
        </p:nvSpPr>
        <p:spPr>
          <a:xfrm>
            <a:off x="1293812" y="3124200"/>
            <a:ext cx="8686801" cy="1066800"/>
          </a:xfrm>
        </p:spPr>
        <p:txBody>
          <a:bodyPr/>
          <a:lstStyle/>
          <a:p>
            <a:pPr algn="ctr"/>
            <a:r>
              <a:rPr lang="fr-BE" dirty="0"/>
              <a:t>Questions?</a:t>
            </a:r>
            <a:endParaRPr lang="en-US" dirty="0"/>
          </a:p>
        </p:txBody>
      </p:sp>
    </p:spTree>
    <p:extLst>
      <p:ext uri="{BB962C8B-B14F-4D97-AF65-F5344CB8AC3E}">
        <p14:creationId xmlns:p14="http://schemas.microsoft.com/office/powerpoint/2010/main" val="33408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11FB-FE04-4C28-91DF-05F8059B6251}"/>
              </a:ext>
            </a:extLst>
          </p:cNvPr>
          <p:cNvSpPr>
            <a:spLocks noGrp="1"/>
          </p:cNvSpPr>
          <p:nvPr>
            <p:ph type="title"/>
          </p:nvPr>
        </p:nvSpPr>
        <p:spPr/>
        <p:txBody>
          <a:bodyPr/>
          <a:lstStyle/>
          <a:p>
            <a:r>
              <a:rPr lang="en-US" dirty="0"/>
              <a:t>Does GDPR apply to you?</a:t>
            </a:r>
          </a:p>
        </p:txBody>
      </p:sp>
      <p:sp>
        <p:nvSpPr>
          <p:cNvPr id="3" name="Content Placeholder 2">
            <a:extLst>
              <a:ext uri="{FF2B5EF4-FFF2-40B4-BE49-F238E27FC236}">
                <a16:creationId xmlns:a16="http://schemas.microsoft.com/office/drawing/2014/main" id="{E97CE74C-3FDB-48F9-B19E-B4A086BF45D4}"/>
              </a:ext>
            </a:extLst>
          </p:cNvPr>
          <p:cNvSpPr>
            <a:spLocks noGrp="1"/>
          </p:cNvSpPr>
          <p:nvPr>
            <p:ph idx="1"/>
          </p:nvPr>
        </p:nvSpPr>
        <p:spPr>
          <a:xfrm>
            <a:off x="1065212" y="1828800"/>
            <a:ext cx="9982200" cy="4191000"/>
          </a:xfrm>
        </p:spPr>
        <p:txBody>
          <a:bodyPr>
            <a:normAutofit/>
          </a:bodyPr>
          <a:lstStyle/>
          <a:p>
            <a:pPr lvl="0"/>
            <a:r>
              <a:rPr lang="en-US" sz="2400" dirty="0"/>
              <a:t>Do you deal with clients in the EU?</a:t>
            </a:r>
          </a:p>
          <a:p>
            <a:pPr lvl="1"/>
            <a:r>
              <a:rPr lang="en-US" sz="2000" dirty="0"/>
              <a:t>Website: EUR prices? Languages? References to EU clients?</a:t>
            </a:r>
          </a:p>
          <a:p>
            <a:pPr lvl="0"/>
            <a:r>
              <a:rPr lang="en-US" sz="2400" dirty="0"/>
              <a:t>Do you translate files which contain EU data subjects’ personal data (e.g. birth certificate, passport, resume…)</a:t>
            </a:r>
          </a:p>
          <a:p>
            <a:r>
              <a:rPr lang="en-US" sz="2400" dirty="0"/>
              <a:t>B2B +B2C: professional email address = personal data!</a:t>
            </a:r>
          </a:p>
          <a:p>
            <a:r>
              <a:rPr lang="en-US" sz="2400" dirty="0"/>
              <a:t>It does not matter where YOU live (GDPR, Art. 3)</a:t>
            </a:r>
          </a:p>
          <a:p>
            <a:r>
              <a:rPr lang="fr-BE" sz="2400" dirty="0"/>
              <a:t>G</a:t>
            </a:r>
            <a:r>
              <a:rPr lang="en-US" sz="2400" dirty="0"/>
              <a:t>DPR was implemented in EU member states’ national legislation</a:t>
            </a:r>
          </a:p>
        </p:txBody>
      </p:sp>
    </p:spTree>
    <p:extLst>
      <p:ext uri="{BB962C8B-B14F-4D97-AF65-F5344CB8AC3E}">
        <p14:creationId xmlns:p14="http://schemas.microsoft.com/office/powerpoint/2010/main" val="364999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0605" y="304800"/>
            <a:ext cx="8686801" cy="1066800"/>
          </a:xfrm>
        </p:spPr>
        <p:txBody>
          <a:bodyPr>
            <a:normAutofit/>
          </a:bodyPr>
          <a:lstStyle/>
          <a:p>
            <a:r>
              <a:rPr lang="en-US" sz="2800" b="0" dirty="0"/>
              <a:t>Principles of privacy by design applicable to translators </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125460" y="1752600"/>
            <a:ext cx="8686801" cy="48006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fontAlgn="base"/>
            <a:r>
              <a:rPr lang="en-US" sz="2400" dirty="0"/>
              <a:t>Lawfulness, </a:t>
            </a:r>
            <a:r>
              <a:rPr lang="en-US" sz="2400" b="1" dirty="0"/>
              <a:t>fairness</a:t>
            </a:r>
            <a:r>
              <a:rPr lang="en-US" sz="2400" dirty="0"/>
              <a:t> and </a:t>
            </a:r>
            <a:r>
              <a:rPr lang="en-US" sz="2400" b="1" dirty="0"/>
              <a:t>transparency </a:t>
            </a:r>
            <a:r>
              <a:rPr lang="en-US" sz="2400" dirty="0"/>
              <a:t>(your privacy policy)</a:t>
            </a:r>
          </a:p>
          <a:p>
            <a:pPr fontAlgn="base"/>
            <a:r>
              <a:rPr lang="en-US" sz="2400" b="1" dirty="0"/>
              <a:t>Purpose</a:t>
            </a:r>
            <a:r>
              <a:rPr lang="en-US" sz="2400" dirty="0"/>
              <a:t> limitation</a:t>
            </a:r>
          </a:p>
          <a:p>
            <a:pPr fontAlgn="base"/>
            <a:r>
              <a:rPr lang="en-US" sz="2400" dirty="0"/>
              <a:t>Data minimization</a:t>
            </a:r>
          </a:p>
          <a:p>
            <a:pPr fontAlgn="base"/>
            <a:r>
              <a:rPr lang="en-US" sz="2400" b="1" dirty="0"/>
              <a:t>Accuracy</a:t>
            </a:r>
            <a:r>
              <a:rPr lang="en-US" sz="2400" dirty="0"/>
              <a:t> (obligation to maintain a register of files)</a:t>
            </a:r>
          </a:p>
          <a:p>
            <a:pPr fontAlgn="base"/>
            <a:r>
              <a:rPr lang="en-US" sz="2400" dirty="0"/>
              <a:t>Storage limitation</a:t>
            </a:r>
          </a:p>
          <a:p>
            <a:pPr fontAlgn="base"/>
            <a:r>
              <a:rPr lang="en-US" sz="2400" b="1" dirty="0"/>
              <a:t>Integrity</a:t>
            </a:r>
            <a:r>
              <a:rPr lang="en-US" sz="2400" dirty="0"/>
              <a:t> and </a:t>
            </a:r>
            <a:r>
              <a:rPr lang="en-US" sz="2400" b="1" dirty="0"/>
              <a:t>confidentiality</a:t>
            </a:r>
            <a:r>
              <a:rPr lang="en-US" sz="2400" dirty="0"/>
              <a:t> (</a:t>
            </a:r>
            <a:r>
              <a:rPr lang="en-US" sz="2400" b="1" dirty="0"/>
              <a:t>security</a:t>
            </a:r>
            <a:r>
              <a:rPr lang="en-US" sz="2400" dirty="0"/>
              <a:t>)</a:t>
            </a:r>
          </a:p>
          <a:p>
            <a:r>
              <a:rPr lang="en-US" sz="2400" b="1" dirty="0"/>
              <a:t>Accountability </a:t>
            </a:r>
            <a:r>
              <a:rPr lang="en-US" sz="2400" dirty="0"/>
              <a:t>(data protection impact assessment)</a:t>
            </a:r>
          </a:p>
          <a:p>
            <a:pPr marL="45720" indent="0">
              <a:buNone/>
            </a:pPr>
            <a:r>
              <a:rPr lang="en-US" dirty="0"/>
              <a:t>(GDPR, Art. 5)</a:t>
            </a:r>
            <a:br>
              <a:rPr lang="en-US" dirty="0"/>
            </a:br>
            <a:endParaRPr lang="en-US" dirty="0"/>
          </a:p>
        </p:txBody>
      </p:sp>
    </p:spTree>
    <p:extLst>
      <p:ext uri="{BB962C8B-B14F-4D97-AF65-F5344CB8AC3E}">
        <p14:creationId xmlns:p14="http://schemas.microsoft.com/office/powerpoint/2010/main" val="266117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457200"/>
            <a:ext cx="10744200" cy="1066800"/>
          </a:xfrm>
        </p:spPr>
        <p:txBody>
          <a:bodyPr>
            <a:normAutofit/>
          </a:bodyPr>
          <a:lstStyle/>
          <a:p>
            <a:r>
              <a:rPr lang="en-US" sz="2800" b="0" dirty="0"/>
              <a:t>In plain English… When you process EU data subjects’ personal data</a:t>
            </a:r>
            <a:endParaRPr lang="en-US" sz="2800" dirty="0"/>
          </a:p>
        </p:txBody>
      </p:sp>
      <p:sp>
        <p:nvSpPr>
          <p:cNvPr id="6" name="Content Placeholder 13">
            <a:extLst>
              <a:ext uri="{FF2B5EF4-FFF2-40B4-BE49-F238E27FC236}">
                <a16:creationId xmlns:a16="http://schemas.microsoft.com/office/drawing/2014/main" id="{7C58FED6-00B5-4237-AFF9-4B692D7B1F05}"/>
              </a:ext>
            </a:extLst>
          </p:cNvPr>
          <p:cNvSpPr txBox="1">
            <a:spLocks/>
          </p:cNvSpPr>
          <p:nvPr/>
        </p:nvSpPr>
        <p:spPr>
          <a:xfrm>
            <a:off x="1065689" y="2133600"/>
            <a:ext cx="9067323" cy="3581400"/>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sz="2600" dirty="0"/>
              <a:t>Say what you do and do what you say </a:t>
            </a:r>
          </a:p>
          <a:p>
            <a:pPr marL="45720" indent="0">
              <a:buNone/>
            </a:pPr>
            <a:endParaRPr lang="en-US" sz="2600" dirty="0"/>
          </a:p>
          <a:p>
            <a:r>
              <a:rPr lang="en-US" sz="2600" dirty="0"/>
              <a:t>Be concise and go straight to the point </a:t>
            </a:r>
          </a:p>
          <a:p>
            <a:pPr marL="45720" indent="0">
              <a:buNone/>
            </a:pPr>
            <a:endParaRPr lang="en-US" sz="2600" dirty="0"/>
          </a:p>
          <a:p>
            <a:r>
              <a:rPr lang="en-US" sz="2600" dirty="0"/>
              <a:t>To become “GDPR-compliant”, trying is not enough -- you need proof that you’ve tried really hard! </a:t>
            </a:r>
          </a:p>
          <a:p>
            <a:pPr marL="45720" indent="0">
              <a:buNone/>
            </a:pPr>
            <a:br>
              <a:rPr lang="en-US" dirty="0"/>
            </a:br>
            <a:br>
              <a:rPr lang="en-US" dirty="0"/>
            </a:br>
            <a:endParaRPr lang="en-US" dirty="0"/>
          </a:p>
        </p:txBody>
      </p:sp>
    </p:spTree>
    <p:extLst>
      <p:ext uri="{BB962C8B-B14F-4D97-AF65-F5344CB8AC3E}">
        <p14:creationId xmlns:p14="http://schemas.microsoft.com/office/powerpoint/2010/main" val="28346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F8C5-72BD-4DDF-B561-6A6E3B46F9D1}"/>
              </a:ext>
            </a:extLst>
          </p:cNvPr>
          <p:cNvSpPr>
            <a:spLocks noGrp="1"/>
          </p:cNvSpPr>
          <p:nvPr>
            <p:ph type="title"/>
          </p:nvPr>
        </p:nvSpPr>
        <p:spPr>
          <a:xfrm>
            <a:off x="1065212" y="381000"/>
            <a:ext cx="8686801" cy="685800"/>
          </a:xfrm>
        </p:spPr>
        <p:txBody>
          <a:bodyPr/>
          <a:lstStyle/>
          <a:p>
            <a:r>
              <a:rPr lang="fr-BE" dirty="0" err="1"/>
              <a:t>Who</a:t>
            </a:r>
            <a:r>
              <a:rPr lang="fr-BE" dirty="0"/>
              <a:t> are </a:t>
            </a:r>
            <a:r>
              <a:rPr lang="fr-BE" dirty="0" err="1"/>
              <a:t>we</a:t>
            </a:r>
            <a:r>
              <a:rPr lang="fr-BE" dirty="0"/>
              <a:t> </a:t>
            </a:r>
            <a:r>
              <a:rPr lang="fr-BE" dirty="0" err="1"/>
              <a:t>under</a:t>
            </a:r>
            <a:r>
              <a:rPr lang="fr-BE" dirty="0"/>
              <a:t> the GDPR?</a:t>
            </a:r>
            <a:endParaRPr lang="en-US" dirty="0"/>
          </a:p>
        </p:txBody>
      </p:sp>
      <p:graphicFrame>
        <p:nvGraphicFramePr>
          <p:cNvPr id="3" name="Table 2">
            <a:extLst>
              <a:ext uri="{FF2B5EF4-FFF2-40B4-BE49-F238E27FC236}">
                <a16:creationId xmlns:a16="http://schemas.microsoft.com/office/drawing/2014/main" id="{52F74380-F82E-40DB-A832-4ABA4981E3F6}"/>
              </a:ext>
            </a:extLst>
          </p:cNvPr>
          <p:cNvGraphicFramePr>
            <a:graphicFrameLocks noGrp="1"/>
          </p:cNvGraphicFramePr>
          <p:nvPr>
            <p:extLst>
              <p:ext uri="{D42A27DB-BD31-4B8C-83A1-F6EECF244321}">
                <p14:modId xmlns:p14="http://schemas.microsoft.com/office/powerpoint/2010/main" val="1852446686"/>
              </p:ext>
            </p:extLst>
          </p:nvPr>
        </p:nvGraphicFramePr>
        <p:xfrm>
          <a:off x="912812" y="1086678"/>
          <a:ext cx="10058400" cy="5105400"/>
        </p:xfrm>
        <a:graphic>
          <a:graphicData uri="http://schemas.openxmlformats.org/drawingml/2006/table">
            <a:tbl>
              <a:tblPr firstRow="1" firstCol="1" bandRow="1">
                <a:tableStyleId>{5C22544A-7EE6-4342-B048-85BDC9FD1C3A}</a:tableStyleId>
              </a:tblPr>
              <a:tblGrid>
                <a:gridCol w="1655848">
                  <a:extLst>
                    <a:ext uri="{9D8B030D-6E8A-4147-A177-3AD203B41FA5}">
                      <a16:colId xmlns:a16="http://schemas.microsoft.com/office/drawing/2014/main" val="11265515"/>
                    </a:ext>
                  </a:extLst>
                </a:gridCol>
                <a:gridCol w="4018023">
                  <a:extLst>
                    <a:ext uri="{9D8B030D-6E8A-4147-A177-3AD203B41FA5}">
                      <a16:colId xmlns:a16="http://schemas.microsoft.com/office/drawing/2014/main" val="3257400127"/>
                    </a:ext>
                  </a:extLst>
                </a:gridCol>
                <a:gridCol w="4384529">
                  <a:extLst>
                    <a:ext uri="{9D8B030D-6E8A-4147-A177-3AD203B41FA5}">
                      <a16:colId xmlns:a16="http://schemas.microsoft.com/office/drawing/2014/main" val="1280423115"/>
                    </a:ext>
                  </a:extLst>
                </a:gridCol>
              </a:tblGrid>
              <a:tr h="843945">
                <a:tc>
                  <a:txBody>
                    <a:bodyPr/>
                    <a:lstStyle/>
                    <a:p>
                      <a:pPr marL="0" marR="0">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0" marR="0">
                        <a:lnSpc>
                          <a:spcPct val="107000"/>
                        </a:lnSpc>
                        <a:spcBef>
                          <a:spcPts val="0"/>
                        </a:spcBef>
                        <a:spcAft>
                          <a:spcPts val="800"/>
                        </a:spcAft>
                      </a:pPr>
                      <a:r>
                        <a:rPr lang="en-US" sz="1600" dirty="0">
                          <a:effectLst/>
                        </a:rPr>
                        <a:t>When we do administration/</a:t>
                      </a:r>
                    </a:p>
                    <a:p>
                      <a:pPr marL="0" marR="0">
                        <a:lnSpc>
                          <a:spcPct val="107000"/>
                        </a:lnSpc>
                        <a:spcBef>
                          <a:spcPts val="0"/>
                        </a:spcBef>
                        <a:spcAft>
                          <a:spcPts val="800"/>
                        </a:spcAft>
                      </a:pPr>
                      <a:r>
                        <a:rPr lang="en-US" sz="1600" dirty="0">
                          <a:effectLst/>
                        </a:rPr>
                        <a:t>marketing and billing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0" marR="0">
                        <a:lnSpc>
                          <a:spcPct val="107000"/>
                        </a:lnSpc>
                        <a:spcBef>
                          <a:spcPts val="0"/>
                        </a:spcBef>
                        <a:spcAft>
                          <a:spcPts val="800"/>
                        </a:spcAft>
                      </a:pPr>
                      <a:r>
                        <a:rPr lang="en-US" sz="1600" dirty="0">
                          <a:effectLst/>
                        </a:rPr>
                        <a:t>When</a:t>
                      </a:r>
                      <a:r>
                        <a:rPr lang="en-US" sz="1600" baseline="0" dirty="0">
                          <a:effectLst/>
                        </a:rPr>
                        <a:t> w</a:t>
                      </a:r>
                      <a:r>
                        <a:rPr lang="en-US" sz="1600" dirty="0">
                          <a:effectLst/>
                        </a:rPr>
                        <a:t>e translate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extLst>
                  <a:ext uri="{0D108BD9-81ED-4DB2-BD59-A6C34878D82A}">
                    <a16:rowId xmlns:a16="http://schemas.microsoft.com/office/drawing/2014/main" val="2441742017"/>
                  </a:ext>
                </a:extLst>
              </a:tr>
              <a:tr h="595746">
                <a:tc>
                  <a:txBody>
                    <a:bodyPr/>
                    <a:lstStyle/>
                    <a:p>
                      <a:pPr marL="0" marR="0">
                        <a:lnSpc>
                          <a:spcPct val="107000"/>
                        </a:lnSpc>
                        <a:spcBef>
                          <a:spcPts val="0"/>
                        </a:spcBef>
                        <a:spcAft>
                          <a:spcPts val="800"/>
                        </a:spcAft>
                      </a:pPr>
                      <a:r>
                        <a:rPr lang="en-US" sz="1600">
                          <a:effectLst/>
                        </a:rPr>
                        <a:t>Under the GDPR, who are we?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0" marR="0">
                        <a:lnSpc>
                          <a:spcPct val="107000"/>
                        </a:lnSpc>
                        <a:spcBef>
                          <a:spcPts val="0"/>
                        </a:spcBef>
                        <a:spcAft>
                          <a:spcPts val="800"/>
                        </a:spcAft>
                      </a:pPr>
                      <a:r>
                        <a:rPr lang="en-US" sz="1600" dirty="0">
                          <a:effectLst/>
                        </a:rPr>
                        <a:t>A Controller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0" marR="0">
                        <a:lnSpc>
                          <a:spcPct val="107000"/>
                        </a:lnSpc>
                        <a:spcBef>
                          <a:spcPts val="0"/>
                        </a:spcBef>
                        <a:spcAft>
                          <a:spcPts val="800"/>
                        </a:spcAft>
                      </a:pPr>
                      <a:r>
                        <a:rPr lang="en-US" sz="1600" dirty="0">
                          <a:effectLst/>
                        </a:rPr>
                        <a:t>A Processor or a Sub-Processor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extLst>
                  <a:ext uri="{0D108BD9-81ED-4DB2-BD59-A6C34878D82A}">
                    <a16:rowId xmlns:a16="http://schemas.microsoft.com/office/drawing/2014/main" val="172781513"/>
                  </a:ext>
                </a:extLst>
              </a:tr>
              <a:tr h="595746">
                <a:tc>
                  <a:txBody>
                    <a:bodyPr/>
                    <a:lstStyle/>
                    <a:p>
                      <a:pPr marL="0" marR="0">
                        <a:lnSpc>
                          <a:spcPct val="107000"/>
                        </a:lnSpc>
                        <a:spcBef>
                          <a:spcPts val="0"/>
                        </a:spcBef>
                        <a:spcAft>
                          <a:spcPts val="800"/>
                        </a:spcAft>
                      </a:pPr>
                      <a:r>
                        <a:rPr lang="en-US" sz="1600">
                          <a:effectLst/>
                        </a:rPr>
                        <a:t>Why?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0" marR="0">
                        <a:lnSpc>
                          <a:spcPct val="107000"/>
                        </a:lnSpc>
                        <a:spcBef>
                          <a:spcPts val="0"/>
                        </a:spcBef>
                        <a:spcAft>
                          <a:spcPts val="800"/>
                        </a:spcAft>
                      </a:pPr>
                      <a:r>
                        <a:rPr lang="en-US" sz="1600" dirty="0">
                          <a:effectLst/>
                        </a:rPr>
                        <a:t>We determine the purposes and means of the processing of personal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0" marR="0">
                        <a:lnSpc>
                          <a:spcPct val="107000"/>
                        </a:lnSpc>
                        <a:spcBef>
                          <a:spcPts val="0"/>
                        </a:spcBef>
                        <a:spcAft>
                          <a:spcPts val="800"/>
                        </a:spcAft>
                      </a:pPr>
                      <a:r>
                        <a:rPr lang="en-US" sz="1600">
                          <a:effectLst/>
                        </a:rPr>
                        <a:t>We process the personal data on behalf of the controller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extLst>
                  <a:ext uri="{0D108BD9-81ED-4DB2-BD59-A6C34878D82A}">
                    <a16:rowId xmlns:a16="http://schemas.microsoft.com/office/drawing/2014/main" val="189436601"/>
                  </a:ext>
                </a:extLst>
              </a:tr>
              <a:tr h="3069963">
                <a:tc>
                  <a:txBody>
                    <a:bodyPr/>
                    <a:lstStyle/>
                    <a:p>
                      <a:pPr marL="0" marR="0">
                        <a:lnSpc>
                          <a:spcPct val="107000"/>
                        </a:lnSpc>
                        <a:spcBef>
                          <a:spcPts val="0"/>
                        </a:spcBef>
                        <a:spcAft>
                          <a:spcPts val="800"/>
                        </a:spcAft>
                      </a:pPr>
                      <a:r>
                        <a:rPr lang="en-US" sz="1600">
                          <a:effectLst/>
                        </a:rPr>
                        <a:t>Our main duties?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Protect the data subject’s personal data (GDPR, Art. 24)</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Allow the data subjects to exercise their rights (GDPR, Art. 12)</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Report any personal data breach to the Data Protection Authorities and the data subjects (GDPR, Art. 33)</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Comply with your transparency requirements (GDPR, Art. 12, 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tc>
                  <a: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Process the data based on the data controller’s instructions (GDPR, Art. 28)</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Protect the data subject’s personal data (GDPR, Art. 28)</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dirty="0">
                          <a:effectLst/>
                        </a:rPr>
                        <a:t>Help the data controller meet their obligations (GDPR, Art. 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69" marR="66769" marT="9273" marB="0"/>
                </a:tc>
                <a:extLst>
                  <a:ext uri="{0D108BD9-81ED-4DB2-BD59-A6C34878D82A}">
                    <a16:rowId xmlns:a16="http://schemas.microsoft.com/office/drawing/2014/main" val="4056528043"/>
                  </a:ext>
                </a:extLst>
              </a:tr>
            </a:tbl>
          </a:graphicData>
        </a:graphic>
      </p:graphicFrame>
    </p:spTree>
    <p:extLst>
      <p:ext uri="{BB962C8B-B14F-4D97-AF65-F5344CB8AC3E}">
        <p14:creationId xmlns:p14="http://schemas.microsoft.com/office/powerpoint/2010/main" val="13794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A5589E3-C8FC-42FF-9F45-97961AC9204A}" vid="{8FC8D05C-4C37-46F2-BA08-1F1922797ED2}"/>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contrast presentation (widescreen)</Template>
  <TotalTime>4516</TotalTime>
  <Words>4391</Words>
  <Application>Microsoft Office PowerPoint</Application>
  <PresentationFormat>Custom</PresentationFormat>
  <Paragraphs>536</Paragraphs>
  <Slides>55</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Courier New</vt:lpstr>
      <vt:lpstr>Franklin Gothic Medium</vt:lpstr>
      <vt:lpstr>PT Sans</vt:lpstr>
      <vt:lpstr>Symbol</vt:lpstr>
      <vt:lpstr>Times New Roman</vt:lpstr>
      <vt:lpstr>Business Contrast 16x9</vt:lpstr>
      <vt:lpstr>The General Data Protection Regulation in the European Union  How It Applies to Freelance Translators Worldwide</vt:lpstr>
      <vt:lpstr>Disclaimer</vt:lpstr>
      <vt:lpstr>Session Outline</vt:lpstr>
      <vt:lpstr>What is the General Data Protection Regulation (“GDPR”)?</vt:lpstr>
      <vt:lpstr>What is the main purpose of the General Data Protection Regulation (“GDPR”)? </vt:lpstr>
      <vt:lpstr>Does GDPR apply to you?</vt:lpstr>
      <vt:lpstr>Principles of privacy by design applicable to translators </vt:lpstr>
      <vt:lpstr>In plain English… When you process EU data subjects’ personal data</vt:lpstr>
      <vt:lpstr>Who are we under the GDPR?</vt:lpstr>
      <vt:lpstr>Session Outline</vt:lpstr>
      <vt:lpstr>Step 1 - Let’s take a look at what we do </vt:lpstr>
      <vt:lpstr>Step 1 - Let’s take a look at what we do (cont.)</vt:lpstr>
      <vt:lpstr>Step 1 - Let’s take a look at what we do (cont.) – Our legal documents</vt:lpstr>
      <vt:lpstr>Step 1 – Let’s take a look at what we do (cont.) – Our website</vt:lpstr>
      <vt:lpstr>Session Outline</vt:lpstr>
      <vt:lpstr>Step 2 – Let’s list our files and organize our data - Create a register</vt:lpstr>
      <vt:lpstr>Step 2 – Let’s list our files and organize our data - Create a register (cont.)</vt:lpstr>
      <vt:lpstr>Session Outline</vt:lpstr>
      <vt:lpstr>Step 3 – Your tools  Your website - your “master tool” for GDPR compliance </vt:lpstr>
      <vt:lpstr>Step 3 – Your tools  Your website - your “master tool” for GDPR compliance (cont.) </vt:lpstr>
      <vt:lpstr>Step 3 – Your tools  Your website - your “master tool” for GDPR compliance (Cont.) </vt:lpstr>
      <vt:lpstr>Step 3 – Your tools  Your website - your “master tool” for GDPR compliance (Cont.) </vt:lpstr>
      <vt:lpstr>Step 3 – Your tools  Your website – your “master tool” for GDPR compliance (cont.) </vt:lpstr>
      <vt:lpstr>Step 3 – Your tools  Your website – your “master tool” for GDPR compliance (cont.) </vt:lpstr>
      <vt:lpstr>Step 3 – Your tools  Your mailing marketing tool - how to inform clients and potential clients </vt:lpstr>
      <vt:lpstr>Step 3 – Your tools  Your mailing marketing tool - how to inform clients and potential clients (cont.) </vt:lpstr>
      <vt:lpstr>Step 3 – Your tools  Your mailing marketing tool - how to inform clients and potential clients (cont.) </vt:lpstr>
      <vt:lpstr>Step 3 – Your tools  Your mailing marketing tool - how to inform clients and potential clients (cont.) </vt:lpstr>
      <vt:lpstr>Step 3 – Your tools  Your mailing marketing tool - how to inform clients and potential clients (cont.) </vt:lpstr>
      <vt:lpstr>Step 3 – Your tools  Your mailing marketing tool - how to inform clients and potential clients (cont.)</vt:lpstr>
      <vt:lpstr>Session Outline</vt:lpstr>
      <vt:lpstr>Step 4 – Let’s secure our data</vt:lpstr>
      <vt:lpstr>Step 4 – Let’s secure our data (cont.)</vt:lpstr>
      <vt:lpstr>Step 4 – Let’s secure our data (cont.)</vt:lpstr>
      <vt:lpstr>Step 4 – Let’s secure our data (cont.)</vt:lpstr>
      <vt:lpstr>Step 4 – Let’s secure our data (cont.)</vt:lpstr>
      <vt:lpstr>Step 4 – Let’s secure our data (cont.)</vt:lpstr>
      <vt:lpstr>Step 4 – Let’s secure our data (cont.)</vt:lpstr>
      <vt:lpstr>Session Outline</vt:lpstr>
      <vt:lpstr>Step 5 – Let’s translate</vt:lpstr>
      <vt:lpstr>Step 5 – Let’s translate (cont.) – transferring data out of the EU</vt:lpstr>
      <vt:lpstr>Step 5 – Let’s translate (cont.)</vt:lpstr>
      <vt:lpstr>Step 6 – Let’s invoice our clients/pay our suppliers</vt:lpstr>
      <vt:lpstr>Other Topics – Making sure EU data subjects can exercise their rights</vt:lpstr>
      <vt:lpstr>Other Topics – Protection authorities and ISO standards  </vt:lpstr>
      <vt:lpstr>Other Topics – Data violation: what to do?   </vt:lpstr>
      <vt:lpstr>List of general resources</vt:lpstr>
      <vt:lpstr>List of general resources (cont.)</vt:lpstr>
      <vt:lpstr>List of general resources (cont.)</vt:lpstr>
      <vt:lpstr>List of general resources (cont.)</vt:lpstr>
      <vt:lpstr>List of general resources (cont.)</vt:lpstr>
      <vt:lpstr>List of general resources (cont.)</vt:lpstr>
      <vt:lpstr>List of general resources (cont.)</vt:lpstr>
      <vt:lpstr>List of general resources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Audrey Pouligny</dc:creator>
  <cp:lastModifiedBy>Longton Linguistic Services</cp:lastModifiedBy>
  <cp:revision>202</cp:revision>
  <dcterms:created xsi:type="dcterms:W3CDTF">2018-09-18T17:43:01Z</dcterms:created>
  <dcterms:modified xsi:type="dcterms:W3CDTF">2018-10-31T20:55:28Z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