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8"/>
  </p:notesMasterIdLst>
  <p:sldIdLst>
    <p:sldId id="256" r:id="rId2"/>
    <p:sldId id="257" r:id="rId3"/>
    <p:sldId id="258" r:id="rId4"/>
    <p:sldId id="261" r:id="rId5"/>
    <p:sldId id="259" r:id="rId6"/>
    <p:sldId id="260" r:id="rId7"/>
    <p:sldId id="263" r:id="rId8"/>
    <p:sldId id="264" r:id="rId9"/>
    <p:sldId id="266" r:id="rId10"/>
    <p:sldId id="272" r:id="rId11"/>
    <p:sldId id="265"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134" autoAdjust="0"/>
  </p:normalViewPr>
  <p:slideViewPr>
    <p:cSldViewPr snapToGrid="0" snapToObjects="1">
      <p:cViewPr varScale="1">
        <p:scale>
          <a:sx n="75" d="100"/>
          <a:sy n="75" d="100"/>
        </p:scale>
        <p:origin x="-260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845CCD-715E-F440-8020-A1C28B8AC5CB}" type="datetimeFigureOut">
              <a:rPr lang="en-US" smtClean="0"/>
              <a:t>11/19/15</a:t>
            </a:fld>
            <a:endParaRPr 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32AC10-89CA-B243-8C2D-427605ECF77F}" type="slidenum">
              <a:rPr lang="pt-BR" smtClean="0"/>
              <a:t>‹#›</a:t>
            </a:fld>
            <a:endParaRPr lang="pt-BR"/>
          </a:p>
        </p:txBody>
      </p:sp>
    </p:spTree>
    <p:extLst>
      <p:ext uri="{BB962C8B-B14F-4D97-AF65-F5344CB8AC3E}">
        <p14:creationId xmlns:p14="http://schemas.microsoft.com/office/powerpoint/2010/main" val="6790401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investopedia.com/terms/l/lien.asp" TargetMode="External"/><Relationship Id="rId4" Type="http://schemas.openxmlformats.org/officeDocument/2006/relationships/hyperlink" Target="http://www.receita.fazenda.gov.br/atendcontrib/sac/DRJ.htm"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carf.fazenda.gov.br/sincon/public/pages/index.jsf"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thebrazilbusiness.com/article/taxation-for-nonresidents-in-brazil" TargetMode="External"/><Relationship Id="rId4" Type="http://schemas.openxmlformats.org/officeDocument/2006/relationships/hyperlink" Target="http://thebrazilbusiness.com/article/foreign-income-tax-for-individuals-in-brazil" TargetMode="External"/><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2072A5-C134-2C40-B83B-EF60E3839EE0}" type="slidenum">
              <a:rPr lang="pt-BR" smtClean="0"/>
              <a:pPr/>
              <a:t>2</a:t>
            </a:fld>
            <a:endParaRPr lang="pt-BR"/>
          </a:p>
        </p:txBody>
      </p:sp>
    </p:spTree>
    <p:extLst>
      <p:ext uri="{BB962C8B-B14F-4D97-AF65-F5344CB8AC3E}">
        <p14:creationId xmlns:p14="http://schemas.microsoft.com/office/powerpoint/2010/main" val="1867475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err="1" smtClean="0"/>
              <a:t>So</a:t>
            </a:r>
            <a:r>
              <a:rPr lang="pt-BR" dirty="0" smtClean="0"/>
              <a:t>, </a:t>
            </a:r>
            <a:r>
              <a:rPr lang="pt-BR" dirty="0" err="1" smtClean="0"/>
              <a:t>with</a:t>
            </a:r>
            <a:r>
              <a:rPr lang="pt-BR" dirty="0" smtClean="0"/>
              <a:t> </a:t>
            </a:r>
            <a:r>
              <a:rPr lang="pt-BR" dirty="0" err="1" smtClean="0"/>
              <a:t>all</a:t>
            </a:r>
            <a:r>
              <a:rPr lang="pt-BR" dirty="0" smtClean="0"/>
              <a:t> </a:t>
            </a:r>
            <a:r>
              <a:rPr lang="pt-BR" dirty="0" err="1" smtClean="0"/>
              <a:t>those</a:t>
            </a:r>
            <a:r>
              <a:rPr lang="pt-BR" dirty="0" smtClean="0"/>
              <a:t> taxes</a:t>
            </a:r>
            <a:r>
              <a:rPr lang="pt-BR" baseline="0" dirty="0" smtClean="0"/>
              <a:t> </a:t>
            </a:r>
            <a:r>
              <a:rPr lang="pt-BR" baseline="0" dirty="0" err="1" smtClean="0"/>
              <a:t>and</a:t>
            </a:r>
            <a:r>
              <a:rPr lang="pt-BR" baseline="0" dirty="0" smtClean="0"/>
              <a:t> </a:t>
            </a:r>
            <a:r>
              <a:rPr lang="pt-BR" baseline="0" dirty="0" err="1" smtClean="0"/>
              <a:t>the</a:t>
            </a:r>
            <a:r>
              <a:rPr lang="pt-BR" baseline="0" dirty="0" smtClean="0"/>
              <a:t> </a:t>
            </a:r>
            <a:r>
              <a:rPr lang="pt-BR" baseline="0" dirty="0" err="1" smtClean="0"/>
              <a:t>filing</a:t>
            </a:r>
            <a:r>
              <a:rPr lang="pt-BR" baseline="0" dirty="0" smtClean="0"/>
              <a:t> </a:t>
            </a:r>
            <a:r>
              <a:rPr lang="pt-BR" baseline="0" dirty="0" err="1" smtClean="0"/>
              <a:t>obligations</a:t>
            </a:r>
            <a:r>
              <a:rPr lang="pt-BR" baseline="0" dirty="0" smtClean="0"/>
              <a:t> </a:t>
            </a:r>
            <a:r>
              <a:rPr lang="pt-BR" baseline="0" dirty="0" err="1" smtClean="0"/>
              <a:t>that</a:t>
            </a:r>
            <a:r>
              <a:rPr lang="pt-BR" baseline="0" dirty="0" smtClean="0"/>
              <a:t> come </a:t>
            </a:r>
            <a:r>
              <a:rPr lang="pt-BR" baseline="0" dirty="0" err="1" smtClean="0"/>
              <a:t>along</a:t>
            </a:r>
            <a:r>
              <a:rPr lang="pt-BR" baseline="0" dirty="0" smtClean="0"/>
              <a:t> </a:t>
            </a:r>
            <a:r>
              <a:rPr lang="pt-BR" baseline="0" dirty="0" err="1" smtClean="0"/>
              <a:t>with</a:t>
            </a:r>
            <a:r>
              <a:rPr lang="pt-BR" baseline="0" dirty="0" smtClean="0"/>
              <a:t> </a:t>
            </a:r>
            <a:r>
              <a:rPr lang="pt-BR" baseline="0" dirty="0" err="1" smtClean="0"/>
              <a:t>them</a:t>
            </a:r>
            <a:r>
              <a:rPr lang="pt-BR" baseline="0" dirty="0" smtClean="0"/>
              <a:t>, </a:t>
            </a:r>
            <a:r>
              <a:rPr lang="pt-BR" baseline="0" dirty="0" err="1" smtClean="0"/>
              <a:t>taxpayers</a:t>
            </a:r>
            <a:r>
              <a:rPr lang="pt-BR" baseline="0" dirty="0" smtClean="0"/>
              <a:t> are </a:t>
            </a:r>
            <a:r>
              <a:rPr lang="pt-BR" baseline="0" dirty="0" err="1" smtClean="0"/>
              <a:t>bound</a:t>
            </a:r>
            <a:r>
              <a:rPr lang="pt-BR" baseline="0" dirty="0" smtClean="0"/>
              <a:t> </a:t>
            </a:r>
            <a:r>
              <a:rPr lang="pt-BR" baseline="0" dirty="0" err="1" smtClean="0"/>
              <a:t>to</a:t>
            </a:r>
            <a:r>
              <a:rPr lang="pt-BR" baseline="0" dirty="0" smtClean="0"/>
              <a:t> </a:t>
            </a:r>
            <a:r>
              <a:rPr lang="pt-BR" baseline="0" dirty="0" err="1" smtClean="0"/>
              <a:t>run</a:t>
            </a:r>
            <a:r>
              <a:rPr lang="pt-BR" baseline="0" dirty="0" smtClean="0"/>
              <a:t> </a:t>
            </a:r>
            <a:r>
              <a:rPr lang="pt-BR" baseline="0" dirty="0" err="1" smtClean="0"/>
              <a:t>into</a:t>
            </a:r>
            <a:r>
              <a:rPr lang="pt-BR" baseline="0" dirty="0" smtClean="0"/>
              <a:t> </a:t>
            </a:r>
            <a:r>
              <a:rPr lang="pt-BR" baseline="0" dirty="0" err="1" smtClean="0"/>
              <a:t>trouble</a:t>
            </a:r>
            <a:r>
              <a:rPr lang="pt-BR" baseline="0" dirty="0" smtClean="0"/>
              <a:t>.</a:t>
            </a:r>
          </a:p>
          <a:p>
            <a:endParaRPr lang="pt-BR" baseline="0" dirty="0" smtClean="0"/>
          </a:p>
          <a:p>
            <a:r>
              <a:rPr lang="pt-BR" baseline="0" dirty="0" err="1" smtClean="0"/>
              <a:t>Often</a:t>
            </a:r>
            <a:r>
              <a:rPr lang="pt-BR" baseline="0" dirty="0" smtClean="0"/>
              <a:t> </a:t>
            </a:r>
            <a:r>
              <a:rPr lang="pt-BR" baseline="0" dirty="0" err="1" smtClean="0"/>
              <a:t>this</a:t>
            </a:r>
            <a:r>
              <a:rPr lang="pt-BR" baseline="0" dirty="0" smtClean="0"/>
              <a:t> </a:t>
            </a:r>
            <a:r>
              <a:rPr lang="pt-BR" baseline="0" dirty="0" err="1" smtClean="0"/>
              <a:t>happens</a:t>
            </a:r>
            <a:r>
              <a:rPr lang="pt-BR" baseline="0" dirty="0" smtClean="0"/>
              <a:t> </a:t>
            </a:r>
            <a:r>
              <a:rPr lang="pt-BR" baseline="0" dirty="0" err="1" smtClean="0"/>
              <a:t>through</a:t>
            </a:r>
            <a:r>
              <a:rPr lang="pt-BR" baseline="0" dirty="0" smtClean="0"/>
              <a:t> a </a:t>
            </a:r>
            <a:r>
              <a:rPr lang="pt-BR" baseline="0" dirty="0" err="1" smtClean="0"/>
              <a:t>Tax</a:t>
            </a:r>
            <a:r>
              <a:rPr lang="pt-BR" baseline="0" dirty="0" smtClean="0"/>
              <a:t> </a:t>
            </a:r>
            <a:r>
              <a:rPr lang="pt-BR" baseline="0" dirty="0" err="1" smtClean="0"/>
              <a:t>Audit</a:t>
            </a:r>
            <a:r>
              <a:rPr lang="pt-BR" baseline="0" dirty="0" smtClean="0"/>
              <a:t> – </a:t>
            </a:r>
            <a:r>
              <a:rPr lang="pt-BR" baseline="0" dirty="0" err="1" smtClean="0"/>
              <a:t>once</a:t>
            </a:r>
            <a:r>
              <a:rPr lang="pt-BR" baseline="0" dirty="0" smtClean="0"/>
              <a:t> a </a:t>
            </a:r>
            <a:r>
              <a:rPr lang="pt-BR" baseline="0" dirty="0" err="1" smtClean="0"/>
              <a:t>problem</a:t>
            </a:r>
            <a:r>
              <a:rPr lang="pt-BR" baseline="0" dirty="0" smtClean="0"/>
              <a:t> </a:t>
            </a:r>
            <a:r>
              <a:rPr lang="pt-BR" baseline="0" dirty="0" err="1" smtClean="0"/>
              <a:t>is</a:t>
            </a:r>
            <a:r>
              <a:rPr lang="pt-BR" baseline="0" dirty="0" smtClean="0"/>
              <a:t> </a:t>
            </a:r>
            <a:r>
              <a:rPr lang="pt-BR" baseline="0" dirty="0" err="1" smtClean="0"/>
              <a:t>discovered</a:t>
            </a:r>
            <a:r>
              <a:rPr lang="pt-BR" baseline="0" dirty="0" smtClean="0"/>
              <a:t> – </a:t>
            </a:r>
            <a:r>
              <a:rPr lang="pt-BR" baseline="0" dirty="0" err="1" smtClean="0"/>
              <a:t>whether</a:t>
            </a:r>
            <a:r>
              <a:rPr lang="pt-BR" baseline="0" dirty="0" smtClean="0"/>
              <a:t> </a:t>
            </a:r>
            <a:r>
              <a:rPr lang="pt-BR" baseline="0" dirty="0" err="1" smtClean="0"/>
              <a:t>underpayment</a:t>
            </a:r>
            <a:r>
              <a:rPr lang="pt-BR" baseline="0" dirty="0" smtClean="0"/>
              <a:t> </a:t>
            </a:r>
            <a:r>
              <a:rPr lang="pt-BR" baseline="0" dirty="0" err="1" smtClean="0"/>
              <a:t>of</a:t>
            </a:r>
            <a:r>
              <a:rPr lang="pt-BR" baseline="0" dirty="0" smtClean="0"/>
              <a:t> taxes </a:t>
            </a:r>
            <a:r>
              <a:rPr lang="pt-BR" baseline="0" dirty="0" err="1" smtClean="0"/>
              <a:t>or</a:t>
            </a:r>
            <a:r>
              <a:rPr lang="pt-BR" baseline="0" dirty="0" smtClean="0"/>
              <a:t> </a:t>
            </a:r>
            <a:r>
              <a:rPr lang="pt-BR" baseline="0" dirty="0" err="1" smtClean="0"/>
              <a:t>failure</a:t>
            </a:r>
            <a:r>
              <a:rPr lang="pt-BR" baseline="0" dirty="0" smtClean="0"/>
              <a:t> </a:t>
            </a:r>
            <a:r>
              <a:rPr lang="pt-BR" baseline="0" dirty="0" err="1" smtClean="0"/>
              <a:t>to</a:t>
            </a:r>
            <a:r>
              <a:rPr lang="pt-BR" baseline="0" dirty="0" smtClean="0"/>
              <a:t> </a:t>
            </a:r>
            <a:r>
              <a:rPr lang="pt-BR" baseline="0" dirty="0" err="1" smtClean="0"/>
              <a:t>comply</a:t>
            </a:r>
            <a:r>
              <a:rPr lang="pt-BR" baseline="0" dirty="0" smtClean="0"/>
              <a:t> </a:t>
            </a:r>
            <a:r>
              <a:rPr lang="pt-BR" baseline="0" dirty="0" err="1" smtClean="0"/>
              <a:t>with</a:t>
            </a:r>
            <a:r>
              <a:rPr lang="pt-BR" baseline="0" dirty="0" smtClean="0"/>
              <a:t> a </a:t>
            </a:r>
            <a:r>
              <a:rPr lang="pt-BR" baseline="0" dirty="0" err="1" smtClean="0"/>
              <a:t>regulation</a:t>
            </a:r>
            <a:r>
              <a:rPr lang="pt-BR" baseline="0" dirty="0" smtClean="0"/>
              <a:t> </a:t>
            </a:r>
            <a:r>
              <a:rPr lang="pt-BR" baseline="0" dirty="0" err="1" smtClean="0"/>
              <a:t>or</a:t>
            </a:r>
            <a:r>
              <a:rPr lang="pt-BR" baseline="0" dirty="0" smtClean="0"/>
              <a:t> </a:t>
            </a:r>
            <a:r>
              <a:rPr lang="pt-BR" baseline="0" dirty="0" err="1" smtClean="0"/>
              <a:t>filing</a:t>
            </a:r>
            <a:r>
              <a:rPr lang="pt-BR" baseline="0" dirty="0" smtClean="0"/>
              <a:t> </a:t>
            </a:r>
            <a:r>
              <a:rPr lang="pt-BR" baseline="0" dirty="0" err="1" smtClean="0"/>
              <a:t>obligations</a:t>
            </a:r>
            <a:r>
              <a:rPr lang="pt-BR" baseline="0" dirty="0" smtClean="0"/>
              <a:t>,</a:t>
            </a:r>
          </a:p>
          <a:p>
            <a:endParaRPr lang="pt-BR" baseline="0" dirty="0" smtClean="0"/>
          </a:p>
          <a:p>
            <a:r>
              <a:rPr lang="pt-BR" baseline="0" dirty="0" smtClean="0"/>
              <a:t>The </a:t>
            </a:r>
            <a:r>
              <a:rPr lang="pt-BR" baseline="0" dirty="0" err="1" smtClean="0"/>
              <a:t>tax</a:t>
            </a:r>
            <a:r>
              <a:rPr lang="pt-BR" baseline="0" dirty="0" smtClean="0"/>
              <a:t> </a:t>
            </a:r>
            <a:r>
              <a:rPr lang="pt-BR" baseline="0" dirty="0" err="1" smtClean="0"/>
              <a:t>auditors</a:t>
            </a:r>
            <a:r>
              <a:rPr lang="pt-BR" baseline="0" dirty="0" smtClean="0"/>
              <a:t> </a:t>
            </a:r>
            <a:r>
              <a:rPr lang="pt-BR" baseline="0" dirty="0" err="1" smtClean="0"/>
              <a:t>issue</a:t>
            </a:r>
            <a:r>
              <a:rPr lang="pt-BR" baseline="0" dirty="0" smtClean="0"/>
              <a:t> a </a:t>
            </a:r>
            <a:r>
              <a:rPr lang="pt-BR" baseline="0" dirty="0" err="1" smtClean="0"/>
              <a:t>Tax</a:t>
            </a:r>
            <a:r>
              <a:rPr lang="pt-BR" baseline="0" dirty="0" smtClean="0"/>
              <a:t> </a:t>
            </a:r>
            <a:r>
              <a:rPr lang="pt-BR" baseline="0" dirty="0" err="1" smtClean="0"/>
              <a:t>Delinquency</a:t>
            </a:r>
            <a:r>
              <a:rPr lang="pt-BR" baseline="0" dirty="0" smtClean="0"/>
              <a:t> </a:t>
            </a:r>
            <a:r>
              <a:rPr lang="pt-BR" baseline="0" dirty="0" err="1" smtClean="0"/>
              <a:t>Notice</a:t>
            </a:r>
            <a:r>
              <a:rPr lang="pt-BR" baseline="0" dirty="0" smtClean="0"/>
              <a:t> – Auto de Infração</a:t>
            </a:r>
          </a:p>
          <a:p>
            <a:endParaRPr lang="pt-BR" baseline="0" dirty="0" smtClean="0"/>
          </a:p>
          <a:p>
            <a:r>
              <a:rPr lang="pt-BR" baseline="0" dirty="0" err="1" smtClean="0"/>
              <a:t>If</a:t>
            </a:r>
            <a:r>
              <a:rPr lang="pt-BR" baseline="0" dirty="0" smtClean="0"/>
              <a:t> </a:t>
            </a:r>
            <a:r>
              <a:rPr lang="pt-BR" baseline="0" dirty="0" err="1" smtClean="0"/>
              <a:t>there</a:t>
            </a:r>
            <a:r>
              <a:rPr lang="pt-BR" baseline="0" dirty="0" smtClean="0"/>
              <a:t> </a:t>
            </a:r>
            <a:r>
              <a:rPr lang="pt-BR" baseline="0" dirty="0" err="1" smtClean="0"/>
              <a:t>is</a:t>
            </a:r>
            <a:r>
              <a:rPr lang="pt-BR" baseline="0" dirty="0" smtClean="0"/>
              <a:t> </a:t>
            </a:r>
            <a:r>
              <a:rPr lang="pt-BR" baseline="0" dirty="0" err="1" smtClean="0"/>
              <a:t>tax</a:t>
            </a:r>
            <a:r>
              <a:rPr lang="pt-BR" baseline="0" dirty="0" smtClean="0"/>
              <a:t> </a:t>
            </a:r>
            <a:r>
              <a:rPr lang="pt-BR" baseline="0" dirty="0" err="1" smtClean="0"/>
              <a:t>to</a:t>
            </a:r>
            <a:r>
              <a:rPr lang="pt-BR" baseline="0" dirty="0" smtClean="0"/>
              <a:t> </a:t>
            </a:r>
            <a:r>
              <a:rPr lang="pt-BR" baseline="0" dirty="0" err="1" smtClean="0"/>
              <a:t>be</a:t>
            </a:r>
            <a:r>
              <a:rPr lang="pt-BR" baseline="0" dirty="0" smtClean="0"/>
              <a:t> </a:t>
            </a:r>
            <a:r>
              <a:rPr lang="pt-BR" baseline="0" dirty="0" err="1" smtClean="0"/>
              <a:t>collected</a:t>
            </a:r>
            <a:r>
              <a:rPr lang="pt-BR" baseline="0" dirty="0" smtClean="0"/>
              <a:t>, </a:t>
            </a:r>
            <a:r>
              <a:rPr lang="pt-BR" baseline="0" dirty="0" err="1" smtClean="0"/>
              <a:t>then</a:t>
            </a:r>
            <a:r>
              <a:rPr lang="pt-BR" baseline="0" dirty="0" smtClean="0"/>
              <a:t> </a:t>
            </a:r>
            <a:r>
              <a:rPr lang="pt-BR" baseline="0" dirty="0" err="1" smtClean="0"/>
              <a:t>this</a:t>
            </a:r>
            <a:r>
              <a:rPr lang="pt-BR" baseline="0" dirty="0" smtClean="0"/>
              <a:t> </a:t>
            </a:r>
            <a:r>
              <a:rPr lang="pt-BR" baseline="0" dirty="0" err="1" smtClean="0"/>
              <a:t>is</a:t>
            </a:r>
            <a:r>
              <a:rPr lang="pt-BR" baseline="0" dirty="0" smtClean="0"/>
              <a:t> a </a:t>
            </a:r>
            <a:r>
              <a:rPr lang="pt-BR" baseline="0" dirty="0" err="1" smtClean="0"/>
              <a:t>Tax</a:t>
            </a:r>
            <a:r>
              <a:rPr lang="pt-BR" baseline="0" dirty="0" smtClean="0"/>
              <a:t> </a:t>
            </a:r>
            <a:r>
              <a:rPr lang="pt-BR" baseline="0" dirty="0" err="1" smtClean="0"/>
              <a:t>Assessment</a:t>
            </a:r>
            <a:r>
              <a:rPr lang="pt-BR" baseline="0" dirty="0" smtClean="0"/>
              <a:t> – Lançamento Tributário</a:t>
            </a:r>
          </a:p>
          <a:p>
            <a:endParaRPr lang="pt-BR" baseline="0" dirty="0" smtClean="0"/>
          </a:p>
          <a:p>
            <a:r>
              <a:rPr lang="en-US" dirty="0" smtClean="0">
                <a:effectLst/>
              </a:rPr>
              <a:t>Tax Assessment NOT Tax Levy = The legal seizure of property to satisfy a debt.  NOT Tax Lien levy differs from a </a:t>
            </a:r>
            <a:r>
              <a:rPr lang="en-US" dirty="0" smtClean="0">
                <a:effectLst/>
                <a:hlinkClick r:id="rId3"/>
              </a:rPr>
              <a:t>lien</a:t>
            </a:r>
            <a:r>
              <a:rPr lang="en-US" dirty="0" smtClean="0">
                <a:effectLst/>
              </a:rPr>
              <a:t> because a levy takes the property to satisfy the tax debt, whereas a lien is a claim used as security for the tax debt</a:t>
            </a:r>
          </a:p>
          <a:p>
            <a:endParaRPr lang="pt-BR" dirty="0" smtClean="0"/>
          </a:p>
          <a:p>
            <a:endParaRPr lang="pt-BR" dirty="0" smtClean="0"/>
          </a:p>
          <a:p>
            <a:r>
              <a:rPr lang="pt-BR" sz="1200" b="0" i="0" kern="1200" dirty="0" err="1" smtClean="0">
                <a:solidFill>
                  <a:schemeClr val="tx1"/>
                </a:solidFill>
                <a:effectLst/>
                <a:latin typeface="+mn-lt"/>
                <a:ea typeface="+mn-ea"/>
                <a:cs typeface="+mn-cs"/>
              </a:rPr>
              <a:t>All</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the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allegations</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and</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documents</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to</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sustain</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the</a:t>
            </a:r>
            <a:r>
              <a:rPr lang="pt-BR" sz="1200" b="0" i="0" kern="1200" dirty="0" smtClean="0">
                <a:solidFill>
                  <a:schemeClr val="tx1"/>
                </a:solidFill>
                <a:effectLst/>
                <a:latin typeface="+mn-lt"/>
                <a:ea typeface="+mn-ea"/>
                <a:cs typeface="+mn-cs"/>
              </a:rPr>
              <a:t> position </a:t>
            </a:r>
            <a:r>
              <a:rPr lang="pt-BR" sz="1200" b="0" i="0" kern="1200" dirty="0" err="1" smtClean="0">
                <a:solidFill>
                  <a:schemeClr val="tx1"/>
                </a:solidFill>
                <a:effectLst/>
                <a:latin typeface="+mn-lt"/>
                <a:ea typeface="+mn-ea"/>
                <a:cs typeface="+mn-cs"/>
              </a:rPr>
              <a:t>of</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the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taxpayer</a:t>
            </a:r>
            <a:r>
              <a:rPr lang="pt-BR" sz="1200" b="0" i="0" kern="1200" dirty="0" smtClean="0">
                <a:solidFill>
                  <a:schemeClr val="tx1"/>
                </a:solidFill>
                <a:effectLst/>
                <a:latin typeface="+mn-lt"/>
                <a:ea typeface="+mn-ea"/>
                <a:cs typeface="+mn-cs"/>
              </a:rPr>
              <a:t> must </a:t>
            </a:r>
            <a:r>
              <a:rPr lang="pt-BR" sz="1200" b="0" i="0" kern="1200" dirty="0" err="1" smtClean="0">
                <a:solidFill>
                  <a:schemeClr val="tx1"/>
                </a:solidFill>
                <a:effectLst/>
                <a:latin typeface="+mn-lt"/>
                <a:ea typeface="+mn-ea"/>
                <a:cs typeface="+mn-cs"/>
              </a:rPr>
              <a:t>be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presented</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together</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with</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the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initial</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defense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However</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different</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from</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the</a:t>
            </a:r>
            <a:r>
              <a:rPr lang="pt-BR" sz="1200" b="0" i="0" kern="1200" dirty="0" smtClean="0">
                <a:solidFill>
                  <a:schemeClr val="tx1"/>
                </a:solidFill>
                <a:effectLst/>
                <a:latin typeface="+mn-lt"/>
                <a:ea typeface="+mn-ea"/>
                <a:cs typeface="+mn-cs"/>
              </a:rPr>
              <a:t> procedure </a:t>
            </a:r>
            <a:r>
              <a:rPr lang="pt-BR" sz="1200" b="0" i="0" kern="1200" dirty="0" err="1" smtClean="0">
                <a:solidFill>
                  <a:schemeClr val="tx1"/>
                </a:solidFill>
                <a:effectLst/>
                <a:latin typeface="+mn-lt"/>
                <a:ea typeface="+mn-ea"/>
                <a:cs typeface="+mn-cs"/>
              </a:rPr>
              <a:t>at</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the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Judiciary</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branch</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the</a:t>
            </a:r>
            <a:r>
              <a:rPr lang="pt-BR" sz="1200" b="0" i="0" kern="1200" dirty="0" smtClean="0">
                <a:solidFill>
                  <a:schemeClr val="tx1"/>
                </a:solidFill>
                <a:effectLst/>
                <a:latin typeface="+mn-lt"/>
                <a:ea typeface="+mn-ea"/>
                <a:cs typeface="+mn-cs"/>
              </a:rPr>
              <a:t> procedural </a:t>
            </a:r>
            <a:r>
              <a:rPr lang="pt-BR" sz="1200" b="0" i="0" kern="1200" dirty="0" err="1" smtClean="0">
                <a:solidFill>
                  <a:schemeClr val="tx1"/>
                </a:solidFill>
                <a:effectLst/>
                <a:latin typeface="+mn-lt"/>
                <a:ea typeface="+mn-ea"/>
                <a:cs typeface="+mn-cs"/>
              </a:rPr>
              <a:t>rules</a:t>
            </a:r>
            <a:r>
              <a:rPr lang="pt-BR" sz="1200" b="0" i="0" kern="1200" dirty="0" smtClean="0">
                <a:solidFill>
                  <a:schemeClr val="tx1"/>
                </a:solidFill>
                <a:effectLst/>
                <a:latin typeface="+mn-lt"/>
                <a:ea typeface="+mn-ea"/>
                <a:cs typeface="+mn-cs"/>
              </a:rPr>
              <a:t> in </a:t>
            </a:r>
            <a:r>
              <a:rPr lang="pt-BR" sz="1200" b="0" i="0" kern="1200" dirty="0" err="1" smtClean="0">
                <a:solidFill>
                  <a:schemeClr val="tx1"/>
                </a:solidFill>
                <a:effectLst/>
                <a:latin typeface="+mn-lt"/>
                <a:ea typeface="+mn-ea"/>
                <a:cs typeface="+mn-cs"/>
              </a:rPr>
              <a:t>the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administrative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court</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tend</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to</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be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much</a:t>
            </a:r>
            <a:r>
              <a:rPr lang="pt-BR" sz="1200" b="0" i="0" kern="1200" dirty="0" smtClean="0">
                <a:solidFill>
                  <a:schemeClr val="tx1"/>
                </a:solidFill>
                <a:effectLst/>
                <a:latin typeface="+mn-lt"/>
                <a:ea typeface="+mn-ea"/>
                <a:cs typeface="+mn-cs"/>
              </a:rPr>
              <a:t> more informal </a:t>
            </a:r>
            <a:r>
              <a:rPr lang="pt-BR" sz="1200" b="0" i="0" kern="1200" dirty="0" err="1" smtClean="0">
                <a:solidFill>
                  <a:schemeClr val="tx1"/>
                </a:solidFill>
                <a:effectLst/>
                <a:latin typeface="+mn-lt"/>
                <a:ea typeface="+mn-ea"/>
                <a:cs typeface="+mn-cs"/>
              </a:rPr>
              <a:t>and</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flexible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Thus</a:t>
            </a:r>
            <a:r>
              <a:rPr lang="pt-BR" sz="1200" b="0" i="0" kern="1200" dirty="0" smtClean="0">
                <a:solidFill>
                  <a:schemeClr val="tx1"/>
                </a:solidFill>
                <a:effectLst/>
                <a:latin typeface="+mn-lt"/>
                <a:ea typeface="+mn-ea"/>
                <a:cs typeface="+mn-cs"/>
              </a:rPr>
              <a:t>, in </a:t>
            </a:r>
            <a:r>
              <a:rPr lang="pt-BR" sz="1200" b="0" i="0" kern="1200" dirty="0" err="1" smtClean="0">
                <a:solidFill>
                  <a:schemeClr val="tx1"/>
                </a:solidFill>
                <a:effectLst/>
                <a:latin typeface="+mn-lt"/>
                <a:ea typeface="+mn-ea"/>
                <a:cs typeface="+mn-cs"/>
              </a:rPr>
              <a:t>practice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the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presentation</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additional</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documents</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specially</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technical</a:t>
            </a:r>
            <a:r>
              <a:rPr lang="pt-BR" sz="1200" b="0" i="0" kern="1200" dirty="0" smtClean="0">
                <a:solidFill>
                  <a:schemeClr val="tx1"/>
                </a:solidFill>
                <a:effectLst/>
                <a:latin typeface="+mn-lt"/>
                <a:ea typeface="+mn-ea"/>
                <a:cs typeface="+mn-cs"/>
              </a:rPr>
              <a:t> experts </a:t>
            </a:r>
            <a:r>
              <a:rPr lang="pt-BR" sz="1200" b="0" i="0" kern="1200" dirty="0" err="1" smtClean="0">
                <a:solidFill>
                  <a:schemeClr val="tx1"/>
                </a:solidFill>
                <a:effectLst/>
                <a:latin typeface="+mn-lt"/>
                <a:ea typeface="+mn-ea"/>
                <a:cs typeface="+mn-cs"/>
              </a:rPr>
              <a:t>reports</a:t>
            </a:r>
            <a:r>
              <a:rPr lang="pt-BR" sz="1200" b="0" i="0" kern="1200" dirty="0" smtClean="0">
                <a:solidFill>
                  <a:schemeClr val="tx1"/>
                </a:solidFill>
                <a:effectLst/>
                <a:latin typeface="+mn-lt"/>
                <a:ea typeface="+mn-ea"/>
                <a:cs typeface="+mn-cs"/>
              </a:rPr>
              <a:t>, its </a:t>
            </a:r>
            <a:r>
              <a:rPr lang="pt-BR" sz="1200" b="0" i="0" kern="1200" dirty="0" err="1" smtClean="0">
                <a:solidFill>
                  <a:schemeClr val="tx1"/>
                </a:solidFill>
                <a:effectLst/>
                <a:latin typeface="+mn-lt"/>
                <a:ea typeface="+mn-ea"/>
                <a:cs typeface="+mn-cs"/>
              </a:rPr>
              <a:t>not</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uncommon</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after</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the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filing</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of</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the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defense</a:t>
            </a:r>
            <a:r>
              <a:rPr lang="pt-BR" sz="1200" b="0" i="0" kern="1200" dirty="0" smtClean="0">
                <a:solidFill>
                  <a:schemeClr val="tx1"/>
                </a:solidFill>
                <a:effectLst/>
                <a:latin typeface="+mn-lt"/>
                <a:ea typeface="+mn-ea"/>
                <a:cs typeface="+mn-cs"/>
              </a:rPr>
              <a:t>. In </a:t>
            </a:r>
            <a:r>
              <a:rPr lang="pt-BR" sz="1200" b="0" i="0" kern="1200" dirty="0" err="1" smtClean="0">
                <a:solidFill>
                  <a:schemeClr val="tx1"/>
                </a:solidFill>
                <a:effectLst/>
                <a:latin typeface="+mn-lt"/>
                <a:ea typeface="+mn-ea"/>
                <a:cs typeface="+mn-cs"/>
              </a:rPr>
              <a:t>order</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to</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avoid</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any</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opposition</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to</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the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presentation</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of</a:t>
            </a:r>
            <a:r>
              <a:rPr lang="pt-BR" sz="1200" b="0" i="0" kern="1200" dirty="0" smtClean="0">
                <a:solidFill>
                  <a:schemeClr val="tx1"/>
                </a:solidFill>
                <a:effectLst/>
                <a:latin typeface="+mn-lt"/>
                <a:ea typeface="+mn-ea"/>
                <a:cs typeface="+mn-cs"/>
              </a:rPr>
              <a:t> new </a:t>
            </a:r>
            <a:r>
              <a:rPr lang="pt-BR" sz="1200" b="0" i="0" kern="1200" dirty="0" err="1" smtClean="0">
                <a:solidFill>
                  <a:schemeClr val="tx1"/>
                </a:solidFill>
                <a:effectLst/>
                <a:latin typeface="+mn-lt"/>
                <a:ea typeface="+mn-ea"/>
                <a:cs typeface="+mn-cs"/>
              </a:rPr>
              <a:t>documents</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the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defense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shall</a:t>
            </a:r>
            <a:r>
              <a:rPr lang="pt-BR" sz="1200" b="0" i="0" kern="1200" dirty="0" smtClean="0">
                <a:solidFill>
                  <a:schemeClr val="tx1"/>
                </a:solidFill>
                <a:effectLst/>
                <a:latin typeface="+mn-lt"/>
                <a:ea typeface="+mn-ea"/>
                <a:cs typeface="+mn-cs"/>
              </a:rPr>
              <a:t> include a </a:t>
            </a:r>
            <a:r>
              <a:rPr lang="pt-BR" sz="1200" b="0" i="0" kern="1200" dirty="0" err="1" smtClean="0">
                <a:solidFill>
                  <a:schemeClr val="tx1"/>
                </a:solidFill>
                <a:effectLst/>
                <a:latin typeface="+mn-lt"/>
                <a:ea typeface="+mn-ea"/>
                <a:cs typeface="+mn-cs"/>
              </a:rPr>
              <a:t>special</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request</a:t>
            </a:r>
            <a:r>
              <a:rPr lang="pt-BR" sz="1200" b="0" i="0" kern="1200" dirty="0" smtClean="0">
                <a:solidFill>
                  <a:schemeClr val="tx1"/>
                </a:solidFill>
                <a:effectLst/>
                <a:latin typeface="+mn-lt"/>
                <a:ea typeface="+mn-ea"/>
                <a:cs typeface="+mn-cs"/>
              </a:rPr>
              <a:t> for </a:t>
            </a:r>
            <a:r>
              <a:rPr lang="pt-BR" sz="1200" b="0" i="0" kern="1200" dirty="0" err="1" smtClean="0">
                <a:solidFill>
                  <a:schemeClr val="tx1"/>
                </a:solidFill>
                <a:effectLst/>
                <a:latin typeface="+mn-lt"/>
                <a:ea typeface="+mn-ea"/>
                <a:cs typeface="+mn-cs"/>
              </a:rPr>
              <a:t>such</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action</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and</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provide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the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due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necessary</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clarifications</a:t>
            </a:r>
            <a:r>
              <a:rPr lang="pt-BR" sz="1200" b="0" i="0" kern="1200" dirty="0" smtClean="0">
                <a:solidFill>
                  <a:schemeClr val="tx1"/>
                </a:solidFill>
                <a:effectLst/>
                <a:latin typeface="+mn-lt"/>
                <a:ea typeface="+mn-ea"/>
                <a:cs typeface="+mn-cs"/>
              </a:rPr>
              <a:t> for </a:t>
            </a:r>
            <a:r>
              <a:rPr lang="pt-BR" sz="1200" b="0" i="0" kern="1200" dirty="0" err="1" smtClean="0">
                <a:solidFill>
                  <a:schemeClr val="tx1"/>
                </a:solidFill>
                <a:effectLst/>
                <a:latin typeface="+mn-lt"/>
                <a:ea typeface="+mn-ea"/>
                <a:cs typeface="+mn-cs"/>
              </a:rPr>
              <a:t>the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reasons</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the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evidences</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were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not</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exhibited</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since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the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beginning</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of</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the</a:t>
            </a:r>
            <a:r>
              <a:rPr lang="pt-BR" sz="1200" b="0" i="0" kern="1200" dirty="0" smtClean="0">
                <a:solidFill>
                  <a:schemeClr val="tx1"/>
                </a:solidFill>
                <a:effectLst/>
                <a:latin typeface="+mn-lt"/>
                <a:ea typeface="+mn-ea"/>
                <a:cs typeface="+mn-cs"/>
              </a:rPr>
              <a:t> dispute.</a:t>
            </a:r>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
            </a:r>
            <a:br>
              <a:rPr lang="pt-BR" sz="1200" kern="1200" dirty="0" smtClean="0">
                <a:solidFill>
                  <a:schemeClr val="tx1"/>
                </a:solidFill>
                <a:effectLst/>
                <a:latin typeface="+mn-lt"/>
                <a:ea typeface="+mn-ea"/>
                <a:cs typeface="+mn-cs"/>
              </a:rPr>
            </a:br>
            <a:endParaRPr lang="pt-BR" sz="1200" kern="1200" dirty="0" smtClean="0">
              <a:solidFill>
                <a:schemeClr val="tx1"/>
              </a:solidFill>
              <a:effectLst/>
              <a:latin typeface="+mn-lt"/>
              <a:ea typeface="+mn-ea"/>
              <a:cs typeface="+mn-cs"/>
            </a:endParaRPr>
          </a:p>
          <a:p>
            <a:r>
              <a:rPr lang="pt-BR" sz="1200" b="0" i="0" kern="1200" dirty="0" err="1" smtClean="0">
                <a:solidFill>
                  <a:schemeClr val="tx1"/>
                </a:solidFill>
                <a:effectLst/>
                <a:latin typeface="+mn-lt"/>
                <a:ea typeface="+mn-ea"/>
                <a:cs typeface="+mn-cs"/>
              </a:rPr>
              <a:t>Once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the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defense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is</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filed</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the</a:t>
            </a:r>
            <a:r>
              <a:rPr lang="pt-BR" sz="1200" b="0" i="0" kern="1200" dirty="0" smtClean="0">
                <a:solidFill>
                  <a:schemeClr val="tx1"/>
                </a:solidFill>
                <a:effectLst/>
                <a:latin typeface="+mn-lt"/>
                <a:ea typeface="+mn-ea"/>
                <a:cs typeface="+mn-cs"/>
              </a:rPr>
              <a:t> case </a:t>
            </a:r>
            <a:r>
              <a:rPr lang="pt-BR" sz="1200" b="0" i="0" kern="1200" dirty="0" err="1" smtClean="0">
                <a:solidFill>
                  <a:schemeClr val="tx1"/>
                </a:solidFill>
                <a:effectLst/>
                <a:latin typeface="+mn-lt"/>
                <a:ea typeface="+mn-ea"/>
                <a:cs typeface="+mn-cs"/>
              </a:rPr>
              <a:t>is</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remitted</a:t>
            </a:r>
            <a:r>
              <a:rPr lang="pt-BR" sz="1200" b="0" i="0" kern="1200" dirty="0" smtClean="0">
                <a:solidFill>
                  <a:schemeClr val="tx1"/>
                </a:solidFill>
                <a:effectLst/>
                <a:latin typeface="+mn-lt"/>
                <a:ea typeface="+mn-ea"/>
                <a:cs typeface="+mn-cs"/>
              </a:rPr>
              <a:t> for </a:t>
            </a:r>
            <a:r>
              <a:rPr lang="pt-BR" sz="1200" b="0" i="0" kern="1200" dirty="0" err="1" smtClean="0">
                <a:solidFill>
                  <a:schemeClr val="tx1"/>
                </a:solidFill>
                <a:effectLst/>
                <a:latin typeface="+mn-lt"/>
                <a:ea typeface="+mn-ea"/>
                <a:cs typeface="+mn-cs"/>
              </a:rPr>
              <a:t>review</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by</a:t>
            </a:r>
            <a:r>
              <a:rPr lang="pt-BR" sz="1200" b="0" i="0" kern="1200" dirty="0" smtClean="0">
                <a:solidFill>
                  <a:schemeClr val="tx1"/>
                </a:solidFill>
                <a:effectLst/>
                <a:latin typeface="+mn-lt"/>
                <a:ea typeface="+mn-ea"/>
                <a:cs typeface="+mn-cs"/>
              </a:rPr>
              <a:t> a </a:t>
            </a:r>
            <a:r>
              <a:rPr lang="pt-BR" sz="1200" b="0" i="0" kern="1200" dirty="0" err="1" smtClean="0">
                <a:solidFill>
                  <a:schemeClr val="tx1"/>
                </a:solidFill>
                <a:effectLst/>
                <a:latin typeface="+mn-lt"/>
                <a:ea typeface="+mn-ea"/>
                <a:cs typeface="+mn-cs"/>
              </a:rPr>
              <a:t>panel</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formed</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by</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three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judges</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formed</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exclusively</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by</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members</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of</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the</a:t>
            </a:r>
            <a:r>
              <a:rPr lang="pt-BR" sz="1200" b="0" i="0" kern="1200" dirty="0" smtClean="0">
                <a:solidFill>
                  <a:schemeClr val="tx1"/>
                </a:solidFill>
                <a:effectLst/>
                <a:latin typeface="+mn-lt"/>
                <a:ea typeface="+mn-ea"/>
                <a:cs typeface="+mn-cs"/>
              </a:rPr>
              <a:t> RFB. </a:t>
            </a:r>
            <a:r>
              <a:rPr lang="pt-BR" sz="1200" b="0" i="0" kern="1200" dirty="0" err="1" smtClean="0">
                <a:solidFill>
                  <a:schemeClr val="tx1"/>
                </a:solidFill>
                <a:effectLst/>
                <a:latin typeface="+mn-lt"/>
                <a:ea typeface="+mn-ea"/>
                <a:cs typeface="+mn-cs"/>
              </a:rPr>
              <a:t>This</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panel</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is</a:t>
            </a:r>
            <a:r>
              <a:rPr lang="pt-BR" sz="1200" b="0" i="0" kern="1200" dirty="0" smtClean="0">
                <a:solidFill>
                  <a:schemeClr val="tx1"/>
                </a:solidFill>
                <a:effectLst/>
                <a:latin typeface="+mn-lt"/>
                <a:ea typeface="+mn-ea"/>
                <a:cs typeface="+mn-cs"/>
              </a:rPr>
              <a:t> a </a:t>
            </a:r>
            <a:r>
              <a:rPr lang="pt-BR" sz="1200" b="0" i="0" kern="1200" dirty="0" err="1" smtClean="0">
                <a:solidFill>
                  <a:schemeClr val="tx1"/>
                </a:solidFill>
                <a:effectLst/>
                <a:latin typeface="+mn-lt"/>
                <a:ea typeface="+mn-ea"/>
                <a:cs typeface="+mn-cs"/>
              </a:rPr>
              <a:t>body</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of</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the</a:t>
            </a:r>
            <a:r>
              <a:rPr lang="pt-BR" sz="1200" b="0" i="0" kern="1200" dirty="0" smtClean="0">
                <a:solidFill>
                  <a:schemeClr val="tx1"/>
                </a:solidFill>
                <a:effectLst/>
                <a:latin typeface="+mn-lt"/>
                <a:ea typeface="+mn-ea"/>
                <a:cs typeface="+mn-cs"/>
              </a:rPr>
              <a:t> RFB </a:t>
            </a:r>
            <a:r>
              <a:rPr lang="pt-BR" sz="1200" b="0" i="0" kern="1200" dirty="0" err="1" smtClean="0">
                <a:solidFill>
                  <a:schemeClr val="tx1"/>
                </a:solidFill>
                <a:effectLst/>
                <a:latin typeface="+mn-lt"/>
                <a:ea typeface="+mn-ea"/>
                <a:cs typeface="+mn-cs"/>
              </a:rPr>
              <a:t>and</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is</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called</a:t>
            </a:r>
            <a:r>
              <a:rPr lang="pt-BR" sz="1200" b="0" i="0" kern="1200" dirty="0" smtClean="0">
                <a:solidFill>
                  <a:schemeClr val="tx1"/>
                </a:solidFill>
                <a:effectLst/>
                <a:latin typeface="+mn-lt"/>
                <a:ea typeface="+mn-ea"/>
                <a:cs typeface="+mn-cs"/>
              </a:rPr>
              <a:t> </a:t>
            </a:r>
            <a:r>
              <a:rPr lang="pt-BR" sz="1200" b="1" i="0" u="sng" kern="1200" dirty="0" smtClean="0">
                <a:solidFill>
                  <a:schemeClr val="tx1"/>
                </a:solidFill>
                <a:effectLst/>
                <a:latin typeface="+mn-lt"/>
                <a:ea typeface="+mn-ea"/>
                <a:cs typeface="+mn-cs"/>
              </a:rPr>
              <a:t>"</a:t>
            </a:r>
            <a:r>
              <a:rPr lang="pt-BR" sz="1200" b="1" i="0" u="none" strike="noStrike" kern="1200" dirty="0" smtClean="0">
                <a:solidFill>
                  <a:schemeClr val="tx1"/>
                </a:solidFill>
                <a:effectLst/>
                <a:latin typeface="+mn-lt"/>
                <a:ea typeface="+mn-ea"/>
                <a:cs typeface="+mn-cs"/>
                <a:hlinkClick r:id="rId4"/>
              </a:rPr>
              <a:t>Delegacia Regional de Julgamento – DRJ</a:t>
            </a:r>
            <a:r>
              <a:rPr lang="pt-BR" sz="1200" b="1" i="0" u="sng" kern="1200" dirty="0" smtClean="0">
                <a:solidFill>
                  <a:schemeClr val="tx1"/>
                </a:solidFill>
                <a:effectLst/>
                <a:latin typeface="+mn-lt"/>
                <a:ea typeface="+mn-ea"/>
                <a:cs typeface="+mn-cs"/>
              </a:rPr>
              <a:t>" </a:t>
            </a:r>
            <a:r>
              <a:rPr lang="pt-BR" sz="1200" b="1" i="0" u="sng" kern="1200" dirty="0" err="1" smtClean="0">
                <a:solidFill>
                  <a:schemeClr val="tx1"/>
                </a:solidFill>
                <a:effectLst/>
                <a:latin typeface="+mn-lt"/>
                <a:ea typeface="+mn-ea"/>
                <a:cs typeface="+mn-cs"/>
              </a:rPr>
              <a:t>and</a:t>
            </a:r>
            <a:r>
              <a:rPr lang="pt-BR" sz="1200" b="1" i="0" u="sng" kern="1200" dirty="0" smtClean="0">
                <a:solidFill>
                  <a:schemeClr val="tx1"/>
                </a:solidFill>
                <a:effectLst/>
                <a:latin typeface="+mn-lt"/>
                <a:ea typeface="+mn-ea"/>
                <a:cs typeface="+mn-cs"/>
              </a:rPr>
              <a:t> serves as a Federal </a:t>
            </a:r>
            <a:r>
              <a:rPr lang="pt-BR" sz="1200" b="1" i="0" u="sng" kern="1200" dirty="0" err="1" smtClean="0">
                <a:solidFill>
                  <a:schemeClr val="tx1"/>
                </a:solidFill>
                <a:effectLst/>
                <a:latin typeface="+mn-lt"/>
                <a:ea typeface="+mn-ea"/>
                <a:cs typeface="+mn-cs"/>
              </a:rPr>
              <a:t>Lower</a:t>
            </a:r>
            <a:r>
              <a:rPr lang="pt-BR" sz="1200" b="1" i="0" u="sng" kern="1200" dirty="0" smtClean="0">
                <a:solidFill>
                  <a:schemeClr val="tx1"/>
                </a:solidFill>
                <a:effectLst/>
                <a:latin typeface="+mn-lt"/>
                <a:ea typeface="+mn-ea"/>
                <a:cs typeface="+mn-cs"/>
              </a:rPr>
              <a:t> </a:t>
            </a:r>
            <a:r>
              <a:rPr lang="pt-BR" sz="1200" b="1" i="0" u="sng" kern="1200" dirty="0" err="1" smtClean="0">
                <a:solidFill>
                  <a:schemeClr val="tx1"/>
                </a:solidFill>
                <a:effectLst/>
                <a:latin typeface="+mn-lt"/>
                <a:ea typeface="+mn-ea"/>
                <a:cs typeface="+mn-cs"/>
              </a:rPr>
              <a:t>Administrative</a:t>
            </a:r>
            <a:r>
              <a:rPr lang="pt-BR" sz="1200" b="1" i="0" u="sng" kern="1200" dirty="0" smtClean="0">
                <a:solidFill>
                  <a:schemeClr val="tx1"/>
                </a:solidFill>
                <a:effectLst/>
                <a:latin typeface="+mn-lt"/>
                <a:ea typeface="+mn-ea"/>
                <a:cs typeface="+mn-cs"/>
              </a:rPr>
              <a:t> </a:t>
            </a:r>
            <a:r>
              <a:rPr lang="pt-BR" sz="1200" b="1" i="0" u="sng" kern="1200" dirty="0" err="1" smtClean="0">
                <a:solidFill>
                  <a:schemeClr val="tx1"/>
                </a:solidFill>
                <a:effectLst/>
                <a:latin typeface="+mn-lt"/>
                <a:ea typeface="+mn-ea"/>
                <a:cs typeface="+mn-cs"/>
              </a:rPr>
              <a:t>Tax</a:t>
            </a:r>
            <a:r>
              <a:rPr lang="pt-BR" sz="1200" b="1" i="0" u="sng" kern="1200" dirty="0" smtClean="0">
                <a:solidFill>
                  <a:schemeClr val="tx1"/>
                </a:solidFill>
                <a:effectLst/>
                <a:latin typeface="+mn-lt"/>
                <a:ea typeface="+mn-ea"/>
                <a:cs typeface="+mn-cs"/>
              </a:rPr>
              <a:t> </a:t>
            </a:r>
            <a:r>
              <a:rPr lang="pt-BR" sz="1200" b="1" i="0" u="sng" kern="1200" dirty="0" err="1" smtClean="0">
                <a:solidFill>
                  <a:schemeClr val="tx1"/>
                </a:solidFill>
                <a:effectLst/>
                <a:latin typeface="+mn-lt"/>
                <a:ea typeface="+mn-ea"/>
                <a:cs typeface="+mn-cs"/>
              </a:rPr>
              <a:t>Court</a:t>
            </a:r>
            <a:r>
              <a:rPr lang="pt-BR" sz="1200" b="0" i="0" kern="1200" dirty="0" err="1" smtClean="0">
                <a:solidFill>
                  <a:schemeClr val="tx1"/>
                </a:solidFill>
                <a:effectLst/>
                <a:latin typeface="+mn-lt"/>
                <a:ea typeface="+mn-ea"/>
                <a:cs typeface="+mn-cs"/>
              </a:rPr>
              <a:t>.After</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the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receipt</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of</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the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defense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the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panel</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can</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request</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additional</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clarifications</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from</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the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tax</a:t>
            </a:r>
            <a:r>
              <a:rPr lang="pt-BR" sz="1200" b="0" i="0" kern="1200" dirty="0" smtClean="0">
                <a:solidFill>
                  <a:schemeClr val="tx1"/>
                </a:solidFill>
                <a:effectLst/>
                <a:latin typeface="+mn-lt"/>
                <a:ea typeface="+mn-ea"/>
                <a:cs typeface="+mn-cs"/>
              </a:rPr>
              <a:t> auditor </a:t>
            </a:r>
            <a:r>
              <a:rPr lang="pt-BR" sz="1200" b="0" i="0" kern="1200" dirty="0" err="1" smtClean="0">
                <a:solidFill>
                  <a:schemeClr val="tx1"/>
                </a:solidFill>
                <a:effectLst/>
                <a:latin typeface="+mn-lt"/>
                <a:ea typeface="+mn-ea"/>
                <a:cs typeface="+mn-cs"/>
              </a:rPr>
              <a:t>responsible</a:t>
            </a:r>
            <a:r>
              <a:rPr lang="pt-BR" sz="1200" b="0" i="0" kern="1200" dirty="0" smtClean="0">
                <a:solidFill>
                  <a:schemeClr val="tx1"/>
                </a:solidFill>
                <a:effectLst/>
                <a:latin typeface="+mn-lt"/>
                <a:ea typeface="+mn-ea"/>
                <a:cs typeface="+mn-cs"/>
              </a:rPr>
              <a:t> for </a:t>
            </a:r>
            <a:r>
              <a:rPr lang="pt-BR" sz="1200" b="0" i="0" kern="1200" dirty="0" err="1" smtClean="0">
                <a:solidFill>
                  <a:schemeClr val="tx1"/>
                </a:solidFill>
                <a:effectLst/>
                <a:latin typeface="+mn-lt"/>
                <a:ea typeface="+mn-ea"/>
                <a:cs typeface="+mn-cs"/>
              </a:rPr>
              <a:t>the</a:t>
            </a:r>
            <a:r>
              <a:rPr lang="pt-BR" sz="1200" b="0" i="0" kern="1200" dirty="0" smtClean="0">
                <a:solidFill>
                  <a:schemeClr val="tx1"/>
                </a:solidFill>
                <a:effectLst/>
                <a:latin typeface="+mn-lt"/>
                <a:ea typeface="+mn-ea"/>
                <a:cs typeface="+mn-cs"/>
              </a:rPr>
              <a:t> draft </a:t>
            </a:r>
            <a:r>
              <a:rPr lang="pt-BR" sz="1200" b="0" i="0" kern="1200" dirty="0" err="1" smtClean="0">
                <a:solidFill>
                  <a:schemeClr val="tx1"/>
                </a:solidFill>
                <a:effectLst/>
                <a:latin typeface="+mn-lt"/>
                <a:ea typeface="+mn-ea"/>
                <a:cs typeface="+mn-cs"/>
              </a:rPr>
              <a:t>of</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the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tax</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assessment</a:t>
            </a:r>
            <a:r>
              <a:rPr lang="pt-BR" sz="1200" b="0" i="0" kern="1200" dirty="0" smtClean="0">
                <a:solidFill>
                  <a:schemeClr val="tx1"/>
                </a:solidFill>
                <a:effectLst/>
                <a:latin typeface="+mn-lt"/>
                <a:ea typeface="+mn-ea"/>
                <a:cs typeface="+mn-cs"/>
              </a:rPr>
              <a:t>. In </a:t>
            </a:r>
            <a:r>
              <a:rPr lang="pt-BR" sz="1200" b="0" i="0" kern="1200" dirty="0" err="1" smtClean="0">
                <a:solidFill>
                  <a:schemeClr val="tx1"/>
                </a:solidFill>
                <a:effectLst/>
                <a:latin typeface="+mn-lt"/>
                <a:ea typeface="+mn-ea"/>
                <a:cs typeface="+mn-cs"/>
              </a:rPr>
              <a:t>this</a:t>
            </a:r>
            <a:r>
              <a:rPr lang="pt-BR" sz="1200" b="0" i="0" kern="1200" dirty="0" smtClean="0">
                <a:solidFill>
                  <a:schemeClr val="tx1"/>
                </a:solidFill>
                <a:effectLst/>
                <a:latin typeface="+mn-lt"/>
                <a:ea typeface="+mn-ea"/>
                <a:cs typeface="+mn-cs"/>
              </a:rPr>
              <a:t> case, </a:t>
            </a:r>
            <a:r>
              <a:rPr lang="pt-BR" sz="1200" b="0" i="0" kern="1200" dirty="0" err="1" smtClean="0">
                <a:solidFill>
                  <a:schemeClr val="tx1"/>
                </a:solidFill>
                <a:effectLst/>
                <a:latin typeface="+mn-lt"/>
                <a:ea typeface="+mn-ea"/>
                <a:cs typeface="+mn-cs"/>
              </a:rPr>
              <a:t>after</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given</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clarifications</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the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taxpayer</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is</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notified</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to</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present</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additional</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defense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regarding</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the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issues</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added</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or</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clarified</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by</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the</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tax</a:t>
            </a:r>
            <a:r>
              <a:rPr lang="pt-BR" sz="1200" b="0" i="0" kern="1200" dirty="0" smtClean="0">
                <a:solidFill>
                  <a:schemeClr val="tx1"/>
                </a:solidFill>
                <a:effectLst/>
                <a:latin typeface="+mn-lt"/>
                <a:ea typeface="+mn-ea"/>
                <a:cs typeface="+mn-cs"/>
              </a:rPr>
              <a:t> auditor.</a:t>
            </a:r>
            <a:endParaRPr lang="pt-BR" sz="1200" kern="1200" dirty="0" smtClean="0">
              <a:solidFill>
                <a:schemeClr val="tx1"/>
              </a:solidFill>
              <a:effectLst/>
              <a:latin typeface="+mn-lt"/>
              <a:ea typeface="+mn-ea"/>
              <a:cs typeface="+mn-cs"/>
            </a:endParaRPr>
          </a:p>
          <a:p>
            <a:endParaRPr lang="pt-BR" dirty="0"/>
          </a:p>
        </p:txBody>
      </p:sp>
      <p:sp>
        <p:nvSpPr>
          <p:cNvPr id="4" name="Slide Number Placeholder 3"/>
          <p:cNvSpPr>
            <a:spLocks noGrp="1"/>
          </p:cNvSpPr>
          <p:nvPr>
            <p:ph type="sldNum" sz="quarter" idx="10"/>
          </p:nvPr>
        </p:nvSpPr>
        <p:spPr/>
        <p:txBody>
          <a:bodyPr/>
          <a:lstStyle/>
          <a:p>
            <a:fld id="{0A32AC10-89CA-B243-8C2D-427605ECF77F}" type="slidenum">
              <a:rPr lang="pt-BR" smtClean="0"/>
              <a:t>12</a:t>
            </a:fld>
            <a:endParaRPr lang="pt-BR"/>
          </a:p>
        </p:txBody>
      </p:sp>
    </p:spTree>
    <p:extLst>
      <p:ext uri="{BB962C8B-B14F-4D97-AF65-F5344CB8AC3E}">
        <p14:creationId xmlns:p14="http://schemas.microsoft.com/office/powerpoint/2010/main" val="2311059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Once notification about the decision is formalized, the taxpayer has 30 days to file a voluntary appeal to be reviewed by the </a:t>
            </a:r>
            <a:r>
              <a:rPr lang="en-US" sz="1200" b="0" i="0" u="none" strike="noStrike" kern="1200" dirty="0" smtClean="0">
                <a:solidFill>
                  <a:schemeClr val="tx1"/>
                </a:solidFill>
                <a:effectLst/>
                <a:latin typeface="+mn-lt"/>
                <a:ea typeface="+mn-ea"/>
                <a:cs typeface="+mn-cs"/>
                <a:hlinkClick r:id="rId3"/>
              </a:rPr>
              <a:t>Taxpayers Council ("CARF")</a:t>
            </a:r>
            <a:r>
              <a:rPr lang="en-US" sz="1200" b="0" i="0" kern="1200" dirty="0" smtClean="0">
                <a:solidFill>
                  <a:schemeClr val="tx1"/>
                </a:solidFill>
                <a:effectLst/>
                <a:latin typeface="+mn-lt"/>
                <a:ea typeface="+mn-ea"/>
                <a:cs typeface="+mn-cs"/>
              </a:rPr>
              <a:t> or to pay the debt with 30% over the penalty maintained by the DRJ's decision. There is no need to post any collateral to file an appeal to the CARF or to pay any court fees.</a:t>
            </a:r>
            <a:endParaRPr lang="en-US" sz="120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Six counselors form each panel, three appointed by the RFB and three appointed by the taxpayers.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Once the taxpayer is notified about the a final decision from the CARF, the taxpayer has 30-days to proceed with the payment of the debt charged or take a judicial measure in anticipation to the filing of a </a:t>
            </a:r>
            <a:r>
              <a:rPr lang="en-US" sz="1200" b="1" i="0" u="sng" kern="1200" dirty="0" smtClean="0">
                <a:solidFill>
                  <a:schemeClr val="tx1"/>
                </a:solidFill>
                <a:effectLst/>
                <a:latin typeface="+mn-lt"/>
                <a:ea typeface="+mn-ea"/>
                <a:cs typeface="+mn-cs"/>
              </a:rPr>
              <a:t>tax collection claim (</a:t>
            </a:r>
            <a:r>
              <a:rPr lang="en-US" sz="1200" b="1" i="0" u="sng" kern="1200" dirty="0" err="1" smtClean="0">
                <a:solidFill>
                  <a:schemeClr val="tx1"/>
                </a:solidFill>
                <a:effectLst/>
                <a:latin typeface="+mn-lt"/>
                <a:ea typeface="+mn-ea"/>
                <a:cs typeface="+mn-cs"/>
              </a:rPr>
              <a:t>execução</a:t>
            </a:r>
            <a:r>
              <a:rPr lang="en-US" sz="1200" b="1" i="0" u="sng" kern="1200" dirty="0" smtClean="0">
                <a:solidFill>
                  <a:schemeClr val="tx1"/>
                </a:solidFill>
                <a:effectLst/>
                <a:latin typeface="+mn-lt"/>
                <a:ea typeface="+mn-ea"/>
                <a:cs typeface="+mn-cs"/>
              </a:rPr>
              <a:t> fiscal) </a:t>
            </a:r>
            <a:r>
              <a:rPr lang="en-US" sz="1200" b="0" i="0" kern="1200" dirty="0" smtClean="0">
                <a:solidFill>
                  <a:schemeClr val="tx1"/>
                </a:solidFill>
                <a:effectLst/>
                <a:latin typeface="+mn-lt"/>
                <a:ea typeface="+mn-ea"/>
                <a:cs typeface="+mn-cs"/>
              </a:rPr>
              <a:t>by the tax authority. </a:t>
            </a:r>
            <a:r>
              <a:rPr lang="en-US" sz="1200" kern="1200" dirty="0" smtClean="0">
                <a:solidFill>
                  <a:schemeClr val="tx1"/>
                </a:solidFill>
                <a:effectLst/>
                <a:latin typeface="+mn-lt"/>
                <a:ea typeface="+mn-ea"/>
                <a:cs typeface="+mn-cs"/>
              </a:rPr>
              <a:t> </a:t>
            </a:r>
          </a:p>
          <a:p>
            <a:r>
              <a:rPr lang="en-US" sz="1200" b="1" u="sng" kern="1200" dirty="0" err="1" smtClean="0">
                <a:solidFill>
                  <a:schemeClr val="tx1"/>
                </a:solidFill>
                <a:effectLst/>
                <a:latin typeface="+mn-lt"/>
                <a:ea typeface="+mn-ea"/>
                <a:cs typeface="+mn-cs"/>
              </a:rPr>
              <a:t>Vara</a:t>
            </a:r>
            <a:r>
              <a:rPr lang="en-US" sz="1200" b="1" u="sng" kern="1200" dirty="0" smtClean="0">
                <a:solidFill>
                  <a:schemeClr val="tx1"/>
                </a:solidFill>
                <a:effectLst/>
                <a:latin typeface="+mn-lt"/>
                <a:ea typeface="+mn-ea"/>
                <a:cs typeface="+mn-cs"/>
              </a:rPr>
              <a:t> da </a:t>
            </a:r>
            <a:r>
              <a:rPr lang="en-US" sz="1200" b="1" u="sng" kern="1200" dirty="0" err="1" smtClean="0">
                <a:solidFill>
                  <a:schemeClr val="tx1"/>
                </a:solidFill>
                <a:effectLst/>
                <a:latin typeface="+mn-lt"/>
                <a:ea typeface="+mn-ea"/>
                <a:cs typeface="+mn-cs"/>
              </a:rPr>
              <a:t>Fazenda</a:t>
            </a:r>
            <a:r>
              <a:rPr lang="en-US" sz="1200" kern="1200" dirty="0" smtClean="0">
                <a:solidFill>
                  <a:schemeClr val="tx1"/>
                </a:solidFill>
                <a:effectLst/>
                <a:latin typeface="+mn-lt"/>
                <a:ea typeface="+mn-ea"/>
                <a:cs typeface="+mn-cs"/>
              </a:rPr>
              <a:t>: Tax Court</a:t>
            </a:r>
          </a:p>
          <a:p>
            <a:endParaRPr lang="pt-BR" dirty="0"/>
          </a:p>
        </p:txBody>
      </p:sp>
      <p:sp>
        <p:nvSpPr>
          <p:cNvPr id="4" name="Slide Number Placeholder 3"/>
          <p:cNvSpPr>
            <a:spLocks noGrp="1"/>
          </p:cNvSpPr>
          <p:nvPr>
            <p:ph type="sldNum" sz="quarter" idx="10"/>
          </p:nvPr>
        </p:nvSpPr>
        <p:spPr/>
        <p:txBody>
          <a:bodyPr/>
          <a:lstStyle/>
          <a:p>
            <a:fld id="{0A32AC10-89CA-B243-8C2D-427605ECF77F}" type="slidenum">
              <a:rPr lang="pt-BR" smtClean="0"/>
              <a:t>13</a:t>
            </a:fld>
            <a:endParaRPr lang="pt-BR"/>
          </a:p>
        </p:txBody>
      </p:sp>
    </p:spTree>
    <p:extLst>
      <p:ext uri="{BB962C8B-B14F-4D97-AF65-F5344CB8AC3E}">
        <p14:creationId xmlns:p14="http://schemas.microsoft.com/office/powerpoint/2010/main" val="1388026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kern="1200" dirty="0" err="1" smtClean="0">
                <a:solidFill>
                  <a:schemeClr val="tx1"/>
                </a:solidFill>
                <a:latin typeface="+mn-lt"/>
                <a:ea typeface="+mn-ea"/>
                <a:cs typeface="+mn-cs"/>
              </a:rPr>
              <a:t>All</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private</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persons</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or</a:t>
            </a:r>
            <a:r>
              <a:rPr lang="pt-BR" sz="1200" kern="1200" dirty="0" smtClean="0">
                <a:solidFill>
                  <a:schemeClr val="tx1"/>
                </a:solidFill>
                <a:latin typeface="+mn-lt"/>
                <a:ea typeface="+mn-ea"/>
                <a:cs typeface="+mn-cs"/>
              </a:rPr>
              <a:t> legal </a:t>
            </a:r>
            <a:r>
              <a:rPr lang="pt-BR" sz="1200" kern="1200" dirty="0" err="1" smtClean="0">
                <a:solidFill>
                  <a:schemeClr val="tx1"/>
                </a:solidFill>
                <a:latin typeface="+mn-lt"/>
                <a:ea typeface="+mn-ea"/>
                <a:cs typeface="+mn-cs"/>
              </a:rPr>
              <a:t>entity</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residents</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or</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residents</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of</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Brazil</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that</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practice</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operations</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with</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private</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persons</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or</a:t>
            </a:r>
            <a:r>
              <a:rPr lang="pt-BR" sz="1200" kern="1200" dirty="0" smtClean="0">
                <a:solidFill>
                  <a:schemeClr val="tx1"/>
                </a:solidFill>
                <a:latin typeface="+mn-lt"/>
                <a:ea typeface="+mn-ea"/>
                <a:cs typeface="+mn-cs"/>
              </a:rPr>
              <a:t> legal </a:t>
            </a:r>
            <a:r>
              <a:rPr lang="pt-BR" sz="1200" kern="1200" dirty="0" err="1" smtClean="0">
                <a:solidFill>
                  <a:schemeClr val="tx1"/>
                </a:solidFill>
                <a:latin typeface="+mn-lt"/>
                <a:ea typeface="+mn-ea"/>
                <a:cs typeface="+mn-cs"/>
              </a:rPr>
              <a:t>entity</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residents</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or</a:t>
            </a:r>
            <a:r>
              <a:rPr lang="pt-BR" sz="1200" kern="1200" dirty="0" smtClean="0">
                <a:solidFill>
                  <a:schemeClr val="tx1"/>
                </a:solidFill>
                <a:latin typeface="+mn-lt"/>
                <a:ea typeface="+mn-ea"/>
                <a:cs typeface="+mn-cs"/>
              </a:rPr>
              <a:t> </a:t>
            </a:r>
            <a:r>
              <a:rPr lang="pt-BR" sz="1200" u="sng" kern="1200" dirty="0" smtClean="0">
                <a:solidFill>
                  <a:schemeClr val="tx1"/>
                </a:solidFill>
                <a:latin typeface="+mn-lt"/>
                <a:ea typeface="+mn-ea"/>
                <a:cs typeface="+mn-cs"/>
                <a:hlinkClick r:id="rId3"/>
              </a:rPr>
              <a:t>residents abroad, are subjected to the Brazilian legislation of transfer pricing control. Others that are also subjected to this regime are private persons or legal entity residents or residents of Brazil that practice operations with any private persons or legal entities, resident or residents of a country with low tax jurisdiction:</a:t>
            </a:r>
          </a:p>
          <a:p>
            <a:pPr marL="0" marR="0" indent="0" algn="l" defTabSz="457200" rtl="0" eaLnBrk="1" fontAlgn="auto" latinLnBrk="0" hangingPunct="1">
              <a:lnSpc>
                <a:spcPct val="100000"/>
              </a:lnSpc>
              <a:spcBef>
                <a:spcPts val="0"/>
              </a:spcBef>
              <a:spcAft>
                <a:spcPts val="0"/>
              </a:spcAft>
              <a:buClrTx/>
              <a:buSzTx/>
              <a:buFontTx/>
              <a:buNone/>
              <a:tabLst/>
              <a:defRPr/>
            </a:pPr>
            <a:r>
              <a:rPr lang="pt-BR" sz="1200" kern="1200" dirty="0" err="1" smtClean="0">
                <a:solidFill>
                  <a:schemeClr val="tx1"/>
                </a:solidFill>
                <a:latin typeface="+mn-lt"/>
                <a:ea typeface="+mn-ea"/>
                <a:cs typeface="+mn-cs"/>
              </a:rPr>
              <a:t>that</a:t>
            </a:r>
            <a:r>
              <a:rPr lang="pt-BR" sz="1200" kern="1200" dirty="0" smtClean="0">
                <a:solidFill>
                  <a:schemeClr val="tx1"/>
                </a:solidFill>
                <a:latin typeface="+mn-lt"/>
                <a:ea typeface="+mn-ea"/>
                <a:cs typeface="+mn-cs"/>
              </a:rPr>
              <a:t> does </a:t>
            </a:r>
            <a:r>
              <a:rPr lang="pt-BR" sz="1200" kern="1200" dirty="0" err="1" smtClean="0">
                <a:solidFill>
                  <a:schemeClr val="tx1"/>
                </a:solidFill>
                <a:latin typeface="+mn-lt"/>
                <a:ea typeface="+mn-ea"/>
                <a:cs typeface="+mn-cs"/>
              </a:rPr>
              <a:t>not</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tax</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income</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that</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has</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an</a:t>
            </a:r>
            <a:r>
              <a:rPr lang="pt-BR" sz="1200" kern="1200" dirty="0" smtClean="0">
                <a:solidFill>
                  <a:schemeClr val="tx1"/>
                </a:solidFill>
                <a:latin typeface="+mn-lt"/>
                <a:ea typeface="+mn-ea"/>
                <a:cs typeface="+mn-cs"/>
              </a:rPr>
              <a:t> </a:t>
            </a:r>
            <a:r>
              <a:rPr lang="pt-BR" sz="1200" u="sng" kern="1200" dirty="0" smtClean="0">
                <a:solidFill>
                  <a:schemeClr val="tx1"/>
                </a:solidFill>
                <a:latin typeface="+mn-lt"/>
                <a:ea typeface="+mn-ea"/>
                <a:cs typeface="+mn-cs"/>
                <a:hlinkClick r:id="rId4"/>
              </a:rPr>
              <a:t>income tax rate of less than 20%</a:t>
            </a:r>
            <a:endParaRPr lang="pt-BR" sz="1200" u="sng" kern="1200" dirty="0" smtClean="0">
              <a:solidFill>
                <a:schemeClr val="tx1"/>
              </a:solidFill>
              <a:latin typeface="+mn-lt"/>
              <a:ea typeface="+mn-ea"/>
              <a:cs typeface="+mn-cs"/>
            </a:endParaRPr>
          </a:p>
          <a:p>
            <a:endParaRPr lang="pt-BR" sz="1200" kern="1200" dirty="0" smtClean="0">
              <a:solidFill>
                <a:schemeClr val="tx1"/>
              </a:solidFill>
              <a:latin typeface="+mn-lt"/>
              <a:ea typeface="+mn-ea"/>
              <a:cs typeface="+mn-cs"/>
            </a:endParaRPr>
          </a:p>
          <a:p>
            <a:endParaRPr lang="pt-BR" sz="1200" b="0" i="0" kern="1200" dirty="0" smtClean="0">
              <a:solidFill>
                <a:schemeClr val="tx1"/>
              </a:solidFill>
              <a:effectLst/>
              <a:latin typeface="+mn-lt"/>
              <a:ea typeface="+mn-ea"/>
              <a:cs typeface="+mn-cs"/>
            </a:endParaRPr>
          </a:p>
          <a:p>
            <a:r>
              <a:rPr lang="pt-BR" sz="1200" b="0" i="0" kern="1200" dirty="0" err="1" smtClean="0">
                <a:solidFill>
                  <a:schemeClr val="tx1"/>
                </a:solidFill>
                <a:effectLst/>
                <a:latin typeface="+mn-lt"/>
                <a:ea typeface="+mn-ea"/>
                <a:cs typeface="+mn-cs"/>
              </a:rPr>
              <a:t>Organisation</a:t>
            </a:r>
            <a:r>
              <a:rPr lang="pt-BR" sz="1200" b="0" i="0" kern="1200" dirty="0" smtClean="0">
                <a:solidFill>
                  <a:schemeClr val="tx1"/>
                </a:solidFill>
                <a:effectLst/>
                <a:latin typeface="+mn-lt"/>
                <a:ea typeface="+mn-ea"/>
                <a:cs typeface="+mn-cs"/>
              </a:rPr>
              <a:t> for </a:t>
            </a:r>
            <a:r>
              <a:rPr lang="pt-BR" sz="1200" b="0" i="0" kern="1200" dirty="0" err="1" smtClean="0">
                <a:solidFill>
                  <a:schemeClr val="tx1"/>
                </a:solidFill>
                <a:effectLst/>
                <a:latin typeface="+mn-lt"/>
                <a:ea typeface="+mn-ea"/>
                <a:cs typeface="+mn-cs"/>
              </a:rPr>
              <a:t>Economic</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Co-operation</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and</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Development</a:t>
            </a:r>
            <a:r>
              <a:rPr lang="pt-BR" sz="1200" b="0" i="0" kern="1200" dirty="0" smtClean="0">
                <a:solidFill>
                  <a:schemeClr val="tx1"/>
                </a:solidFill>
                <a:effectLst/>
                <a:latin typeface="+mn-lt"/>
                <a:ea typeface="+mn-ea"/>
                <a:cs typeface="+mn-cs"/>
              </a:rPr>
              <a:t> (OECD), </a:t>
            </a:r>
            <a:r>
              <a:rPr lang="pt-BR" sz="1200" b="0" i="0" kern="1200" dirty="0" err="1" smtClean="0">
                <a:solidFill>
                  <a:schemeClr val="tx1"/>
                </a:solidFill>
                <a:effectLst/>
                <a:latin typeface="+mn-lt"/>
                <a:ea typeface="+mn-ea"/>
                <a:cs typeface="+mn-cs"/>
              </a:rPr>
              <a:t>on</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February</a:t>
            </a:r>
            <a:r>
              <a:rPr lang="pt-BR" sz="1200" b="0" i="0" kern="1200" dirty="0" smtClean="0">
                <a:solidFill>
                  <a:schemeClr val="tx1"/>
                </a:solidFill>
                <a:effectLst/>
                <a:latin typeface="+mn-lt"/>
                <a:ea typeface="+mn-ea"/>
                <a:cs typeface="+mn-cs"/>
              </a:rPr>
              <a:t> 12, 2013, </a:t>
            </a:r>
            <a:r>
              <a:rPr lang="pt-BR" sz="1200" b="0" i="0" kern="1200" dirty="0" err="1" smtClean="0">
                <a:solidFill>
                  <a:schemeClr val="tx1"/>
                </a:solidFill>
                <a:effectLst/>
                <a:latin typeface="+mn-lt"/>
                <a:ea typeface="+mn-ea"/>
                <a:cs typeface="+mn-cs"/>
              </a:rPr>
              <a:t>issued</a:t>
            </a:r>
            <a:r>
              <a:rPr lang="pt-BR" sz="1200" b="0" i="0" kern="1200" dirty="0" smtClean="0">
                <a:solidFill>
                  <a:schemeClr val="tx1"/>
                </a:solidFill>
                <a:effectLst/>
                <a:latin typeface="+mn-lt"/>
                <a:ea typeface="+mn-ea"/>
                <a:cs typeface="+mn-cs"/>
              </a:rPr>
              <a:t> its </a:t>
            </a:r>
            <a:r>
              <a:rPr lang="pt-BR" sz="1200" b="0" i="0" kern="1200" dirty="0" err="1" smtClean="0">
                <a:solidFill>
                  <a:schemeClr val="tx1"/>
                </a:solidFill>
                <a:effectLst/>
                <a:latin typeface="+mn-lt"/>
                <a:ea typeface="+mn-ea"/>
                <a:cs typeface="+mn-cs"/>
              </a:rPr>
              <a:t>initial</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report</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regarding</a:t>
            </a:r>
            <a:r>
              <a:rPr lang="pt-BR" sz="1200" b="0" i="0" kern="1200" dirty="0" smtClean="0">
                <a:solidFill>
                  <a:schemeClr val="tx1"/>
                </a:solidFill>
                <a:effectLst/>
                <a:latin typeface="+mn-lt"/>
                <a:ea typeface="+mn-ea"/>
                <a:cs typeface="+mn-cs"/>
              </a:rPr>
              <a:t> Base </a:t>
            </a:r>
            <a:r>
              <a:rPr lang="pt-BR" sz="1200" b="0" i="0" kern="1200" dirty="0" err="1" smtClean="0">
                <a:solidFill>
                  <a:schemeClr val="tx1"/>
                </a:solidFill>
                <a:effectLst/>
                <a:latin typeface="+mn-lt"/>
                <a:ea typeface="+mn-ea"/>
                <a:cs typeface="+mn-cs"/>
              </a:rPr>
              <a:t>Erosion</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and</a:t>
            </a:r>
            <a:r>
              <a:rPr lang="pt-BR" sz="1200" b="0" i="0" kern="1200" dirty="0" smtClean="0">
                <a:solidFill>
                  <a:schemeClr val="tx1"/>
                </a:solidFill>
                <a:effectLst/>
                <a:latin typeface="+mn-lt"/>
                <a:ea typeface="+mn-ea"/>
                <a:cs typeface="+mn-cs"/>
              </a:rPr>
              <a:t> Profit-</a:t>
            </a:r>
            <a:r>
              <a:rPr lang="pt-BR" sz="1200" b="0" i="0" kern="1200" dirty="0" err="1" smtClean="0">
                <a:solidFill>
                  <a:schemeClr val="tx1"/>
                </a:solidFill>
                <a:effectLst/>
                <a:latin typeface="+mn-lt"/>
                <a:ea typeface="+mn-ea"/>
                <a:cs typeface="+mn-cs"/>
              </a:rPr>
              <a:t>Shifting</a:t>
            </a:r>
            <a:r>
              <a:rPr lang="pt-BR" sz="1200" b="0" i="0" kern="1200" dirty="0" smtClean="0">
                <a:solidFill>
                  <a:schemeClr val="tx1"/>
                </a:solidFill>
                <a:effectLst/>
                <a:latin typeface="+mn-lt"/>
                <a:ea typeface="+mn-ea"/>
                <a:cs typeface="+mn-cs"/>
              </a:rPr>
              <a:t> (BEPS)</a:t>
            </a:r>
          </a:p>
          <a:p>
            <a:endParaRPr lang="pt-BR" sz="1200" b="0" i="0" kern="1200" dirty="0" smtClean="0">
              <a:solidFill>
                <a:schemeClr val="tx1"/>
              </a:solidFill>
              <a:effectLst/>
              <a:latin typeface="+mn-lt"/>
              <a:ea typeface="+mn-ea"/>
              <a:cs typeface="+mn-cs"/>
            </a:endParaRPr>
          </a:p>
          <a:p>
            <a:r>
              <a:rPr lang="pt-BR" sz="1200" b="1" i="0" kern="1200" dirty="0" smtClean="0">
                <a:solidFill>
                  <a:schemeClr val="tx1"/>
                </a:solidFill>
                <a:effectLst/>
                <a:latin typeface="+mn-lt"/>
                <a:ea typeface="+mn-ea"/>
                <a:cs typeface="+mn-cs"/>
              </a:rPr>
              <a:t>Os paraísos fiscais e o BEPS</a:t>
            </a:r>
            <a:endParaRPr lang="pt-BR" sz="1200" b="0" i="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
            </a:r>
            <a:br>
              <a:rPr lang="pt-BR" sz="1200" kern="1200" dirty="0" smtClean="0">
                <a:solidFill>
                  <a:schemeClr val="tx1"/>
                </a:solidFill>
                <a:effectLst/>
                <a:latin typeface="+mn-lt"/>
                <a:ea typeface="+mn-ea"/>
                <a:cs typeface="+mn-cs"/>
              </a:rPr>
            </a:br>
            <a:endParaRPr lang="pt-BR" sz="1200" kern="1200" dirty="0" smtClean="0">
              <a:solidFill>
                <a:schemeClr val="tx1"/>
              </a:solidFill>
              <a:effectLst/>
              <a:latin typeface="+mn-lt"/>
              <a:ea typeface="+mn-ea"/>
              <a:cs typeface="+mn-cs"/>
            </a:endParaRPr>
          </a:p>
          <a:p>
            <a:r>
              <a:rPr lang="pt-BR" sz="1200" b="0" i="0" kern="1200" dirty="0" smtClean="0">
                <a:solidFill>
                  <a:schemeClr val="tx1"/>
                </a:solidFill>
                <a:effectLst/>
                <a:latin typeface="+mn-lt"/>
                <a:ea typeface="+mn-ea"/>
                <a:cs typeface="+mn-cs"/>
              </a:rPr>
              <a:t>O grande volume de recursos financeiros que as empresas enviam, por meio de brechas legais, a suas sedes localizadas em países onde os impostos sobre operações dessa origem são menores (paraísos fiscais) cria sérios problemas tributários nos países de origem dessas empresas. Com resultados financeiros menores a contabilizar no fisco, a base de cálculo dos impostos devidos diminui e, consequentemente, a sua arrecadação. </a:t>
            </a:r>
          </a:p>
          <a:p>
            <a:r>
              <a:rPr lang="pt-BR" sz="1200" kern="1200" dirty="0" smtClean="0">
                <a:solidFill>
                  <a:schemeClr val="tx1"/>
                </a:solidFill>
                <a:effectLst/>
                <a:latin typeface="+mn-lt"/>
                <a:ea typeface="+mn-ea"/>
                <a:cs typeface="+mn-cs"/>
              </a:rPr>
              <a:t/>
            </a:r>
            <a:br>
              <a:rPr lang="pt-BR" sz="1200" kern="1200" dirty="0" smtClean="0">
                <a:solidFill>
                  <a:schemeClr val="tx1"/>
                </a:solidFill>
                <a:effectLst/>
                <a:latin typeface="+mn-lt"/>
                <a:ea typeface="+mn-ea"/>
                <a:cs typeface="+mn-cs"/>
              </a:rPr>
            </a:br>
            <a:endParaRPr lang="pt-BR" sz="1200" kern="1200" dirty="0" smtClean="0">
              <a:solidFill>
                <a:schemeClr val="tx1"/>
              </a:solidFill>
              <a:effectLst/>
              <a:latin typeface="+mn-lt"/>
              <a:ea typeface="+mn-ea"/>
              <a:cs typeface="+mn-cs"/>
            </a:endParaRPr>
          </a:p>
          <a:p>
            <a:r>
              <a:rPr lang="pt-BR" sz="1200" b="0" i="0" kern="1200" dirty="0" smtClean="0">
                <a:solidFill>
                  <a:schemeClr val="tx1"/>
                </a:solidFill>
                <a:effectLst/>
                <a:latin typeface="+mn-lt"/>
                <a:ea typeface="+mn-ea"/>
                <a:cs typeface="+mn-cs"/>
              </a:rPr>
              <a:t>BEPS (sigla em inglês para Erosão da Base Tributária e Transferência de Lucros)”</a:t>
            </a:r>
            <a:endParaRPr lang="pt-BR" sz="1200" kern="1200" dirty="0" smtClean="0">
              <a:solidFill>
                <a:schemeClr val="tx1"/>
              </a:solidFill>
              <a:effectLst/>
              <a:latin typeface="+mn-lt"/>
              <a:ea typeface="+mn-ea"/>
              <a:cs typeface="+mn-cs"/>
            </a:endParaRPr>
          </a:p>
          <a:p>
            <a:endParaRPr lang="pt-BR" sz="1200" b="0" i="0" kern="1200" dirty="0" smtClean="0">
              <a:solidFill>
                <a:schemeClr val="tx1"/>
              </a:solidFill>
              <a:effectLst/>
              <a:latin typeface="+mn-lt"/>
              <a:ea typeface="+mn-ea"/>
              <a:cs typeface="+mn-cs"/>
            </a:endParaRPr>
          </a:p>
          <a:p>
            <a:endParaRPr lang="pt-BR" sz="1200" b="0" i="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pt-BR" sz="1000" kern="1200" dirty="0" smtClean="0">
              <a:solidFill>
                <a:schemeClr val="tx1"/>
              </a:solidFill>
              <a:latin typeface="+mn-lt"/>
              <a:ea typeface="+mn-ea"/>
              <a:cs typeface="+mn-cs"/>
            </a:endParaRPr>
          </a:p>
          <a:p>
            <a:endParaRPr lang="pt-BR" sz="1200" u="sng" kern="1200" dirty="0" smtClean="0">
              <a:solidFill>
                <a:srgbClr val="297FD5"/>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pt-BR" dirty="0">
              <a:solidFill>
                <a:srgbClr val="297FD5"/>
              </a:solidFill>
            </a:endParaRPr>
          </a:p>
        </p:txBody>
      </p:sp>
      <p:sp>
        <p:nvSpPr>
          <p:cNvPr id="4" name="Slide Number Placeholder 3"/>
          <p:cNvSpPr>
            <a:spLocks noGrp="1"/>
          </p:cNvSpPr>
          <p:nvPr>
            <p:ph type="sldNum" sz="quarter" idx="10"/>
          </p:nvPr>
        </p:nvSpPr>
        <p:spPr/>
        <p:txBody>
          <a:bodyPr/>
          <a:lstStyle/>
          <a:p>
            <a:fld id="{0A32AC10-89CA-B243-8C2D-427605ECF77F}" type="slidenum">
              <a:rPr lang="pt-BR" smtClean="0"/>
              <a:t>14</a:t>
            </a:fld>
            <a:endParaRPr lang="pt-BR"/>
          </a:p>
        </p:txBody>
      </p:sp>
    </p:spTree>
    <p:extLst>
      <p:ext uri="{BB962C8B-B14F-4D97-AF65-F5344CB8AC3E}">
        <p14:creationId xmlns:p14="http://schemas.microsoft.com/office/powerpoint/2010/main" val="1399276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Forbes has ranked Brazil as the most time consuming tax regime in the world </a:t>
            </a:r>
          </a:p>
          <a:p>
            <a:endParaRPr lang="pt-BR" dirty="0" smtClean="0"/>
          </a:p>
          <a:p>
            <a:r>
              <a:rPr lang="pt-BR" dirty="0" err="1" smtClean="0"/>
              <a:t>Brazilian</a:t>
            </a:r>
            <a:r>
              <a:rPr lang="pt-BR" dirty="0" smtClean="0"/>
              <a:t> </a:t>
            </a:r>
            <a:r>
              <a:rPr lang="pt-BR" dirty="0" err="1" smtClean="0"/>
              <a:t>companies</a:t>
            </a:r>
            <a:r>
              <a:rPr lang="pt-BR" dirty="0" smtClean="0"/>
              <a:t> </a:t>
            </a:r>
            <a:r>
              <a:rPr lang="pt-BR" dirty="0" err="1" smtClean="0"/>
              <a:t>spend</a:t>
            </a:r>
            <a:r>
              <a:rPr lang="pt-BR" dirty="0" smtClean="0"/>
              <a:t> over 2600 hours per </a:t>
            </a:r>
            <a:r>
              <a:rPr lang="pt-BR" dirty="0" err="1" smtClean="0"/>
              <a:t>year</a:t>
            </a:r>
            <a:r>
              <a:rPr lang="pt-BR" dirty="0" smtClean="0"/>
              <a:t> </a:t>
            </a:r>
            <a:r>
              <a:rPr lang="pt-BR" dirty="0" err="1" smtClean="0"/>
              <a:t>just</a:t>
            </a:r>
            <a:r>
              <a:rPr lang="pt-BR" baseline="0" dirty="0" smtClean="0"/>
              <a:t> </a:t>
            </a:r>
            <a:r>
              <a:rPr lang="pt-BR" baseline="0" dirty="0" err="1" smtClean="0"/>
              <a:t>to</a:t>
            </a:r>
            <a:r>
              <a:rPr lang="pt-BR" baseline="0" dirty="0" smtClean="0"/>
              <a:t> </a:t>
            </a:r>
            <a:r>
              <a:rPr lang="pt-BR" baseline="0" dirty="0" err="1" smtClean="0"/>
              <a:t>fufill</a:t>
            </a:r>
            <a:r>
              <a:rPr lang="pt-BR" baseline="0" dirty="0" smtClean="0"/>
              <a:t> </a:t>
            </a:r>
            <a:r>
              <a:rPr lang="pt-BR" baseline="0" dirty="0" err="1" smtClean="0"/>
              <a:t>their</a:t>
            </a:r>
            <a:r>
              <a:rPr lang="pt-BR" baseline="0" dirty="0" smtClean="0"/>
              <a:t> </a:t>
            </a:r>
            <a:r>
              <a:rPr lang="pt-BR" baseline="0" dirty="0" err="1" smtClean="0"/>
              <a:t>tax</a:t>
            </a:r>
            <a:r>
              <a:rPr lang="pt-BR" baseline="0" dirty="0" smtClean="0"/>
              <a:t> </a:t>
            </a:r>
            <a:r>
              <a:rPr lang="pt-BR" baseline="0" dirty="0" err="1" smtClean="0"/>
              <a:t>obligations</a:t>
            </a:r>
            <a:r>
              <a:rPr lang="pt-BR" baseline="0" dirty="0" smtClean="0"/>
              <a:t>.</a:t>
            </a:r>
          </a:p>
          <a:p>
            <a:r>
              <a:rPr lang="pt-BR" baseline="0" dirty="0" err="1" smtClean="0"/>
              <a:t>Since</a:t>
            </a:r>
            <a:r>
              <a:rPr lang="pt-BR" baseline="0" dirty="0" smtClean="0"/>
              <a:t> 1988, over 320,000 </a:t>
            </a:r>
            <a:r>
              <a:rPr lang="pt-BR" baseline="0" dirty="0" err="1" smtClean="0"/>
              <a:t>tax</a:t>
            </a:r>
            <a:r>
              <a:rPr lang="pt-BR" baseline="0" dirty="0" smtClean="0"/>
              <a:t> </a:t>
            </a:r>
            <a:r>
              <a:rPr lang="pt-BR" baseline="0" dirty="0" err="1" smtClean="0"/>
              <a:t>laws</a:t>
            </a:r>
            <a:r>
              <a:rPr lang="pt-BR" baseline="0" dirty="0" smtClean="0"/>
              <a:t> </a:t>
            </a:r>
            <a:r>
              <a:rPr lang="pt-BR" baseline="0" dirty="0" err="1" smtClean="0"/>
              <a:t>and</a:t>
            </a:r>
            <a:r>
              <a:rPr lang="pt-BR" baseline="0" dirty="0" smtClean="0"/>
              <a:t> </a:t>
            </a:r>
            <a:r>
              <a:rPr lang="pt-BR" baseline="0" dirty="0" err="1" smtClean="0"/>
              <a:t>regulations</a:t>
            </a:r>
            <a:r>
              <a:rPr lang="pt-BR" baseline="0" dirty="0" smtClean="0"/>
              <a:t> </a:t>
            </a:r>
            <a:r>
              <a:rPr lang="pt-BR" baseline="0" dirty="0" err="1" smtClean="0"/>
              <a:t>have</a:t>
            </a:r>
            <a:r>
              <a:rPr lang="pt-BR" baseline="0" dirty="0" smtClean="0"/>
              <a:t> </a:t>
            </a:r>
            <a:r>
              <a:rPr lang="pt-BR" baseline="0" dirty="0" err="1" smtClean="0"/>
              <a:t>been</a:t>
            </a:r>
            <a:r>
              <a:rPr lang="pt-BR" baseline="0" dirty="0" smtClean="0"/>
              <a:t> </a:t>
            </a:r>
            <a:r>
              <a:rPr lang="pt-BR" baseline="0" dirty="0" err="1" smtClean="0"/>
              <a:t>enacted</a:t>
            </a:r>
            <a:r>
              <a:rPr lang="pt-BR" baseline="0" dirty="0" smtClean="0"/>
              <a:t> in </a:t>
            </a:r>
            <a:r>
              <a:rPr lang="pt-BR" baseline="0" dirty="0" err="1" smtClean="0"/>
              <a:t>Brazil</a:t>
            </a:r>
            <a:r>
              <a:rPr lang="pt-BR" baseline="0" dirty="0" smtClean="0"/>
              <a:t> – </a:t>
            </a:r>
            <a:r>
              <a:rPr lang="pt-BR" baseline="0" dirty="0" err="1" smtClean="0"/>
              <a:t>that’s</a:t>
            </a:r>
            <a:r>
              <a:rPr lang="pt-BR" baseline="0" dirty="0" smtClean="0"/>
              <a:t> </a:t>
            </a:r>
            <a:r>
              <a:rPr lang="pt-BR" baseline="0" dirty="0" err="1" smtClean="0"/>
              <a:t>abount</a:t>
            </a:r>
            <a:r>
              <a:rPr lang="pt-BR" baseline="0" dirty="0" smtClean="0"/>
              <a:t> 46 new </a:t>
            </a:r>
            <a:r>
              <a:rPr lang="pt-BR" baseline="0" dirty="0" err="1" smtClean="0"/>
              <a:t>laws</a:t>
            </a:r>
            <a:r>
              <a:rPr lang="pt-BR" baseline="0" dirty="0" smtClean="0"/>
              <a:t> </a:t>
            </a:r>
            <a:r>
              <a:rPr lang="pt-BR" baseline="0" dirty="0" err="1" smtClean="0"/>
              <a:t>passed</a:t>
            </a:r>
            <a:r>
              <a:rPr lang="pt-BR" baseline="0" dirty="0" smtClean="0"/>
              <a:t> </a:t>
            </a:r>
            <a:r>
              <a:rPr lang="pt-BR" baseline="0" dirty="0" err="1" smtClean="0"/>
              <a:t>each</a:t>
            </a:r>
            <a:r>
              <a:rPr lang="pt-BR" baseline="0" dirty="0" smtClean="0"/>
              <a:t> business </a:t>
            </a:r>
            <a:r>
              <a:rPr lang="pt-BR" baseline="0" dirty="0" err="1" smtClean="0"/>
              <a:t>day</a:t>
            </a:r>
            <a:r>
              <a:rPr lang="pt-BR" baseline="0" dirty="0" smtClean="0"/>
              <a:t>.</a:t>
            </a:r>
          </a:p>
          <a:p>
            <a:endParaRPr lang="pt-BR" baseline="0" dirty="0" smtClean="0"/>
          </a:p>
          <a:p>
            <a:r>
              <a:rPr lang="pt-BR" baseline="0" dirty="0" err="1" smtClean="0"/>
              <a:t>So</a:t>
            </a:r>
            <a:r>
              <a:rPr lang="pt-BR" baseline="0" dirty="0" smtClean="0"/>
              <a:t> </a:t>
            </a:r>
            <a:r>
              <a:rPr lang="pt-BR" baseline="0" dirty="0" err="1" smtClean="0"/>
              <a:t>any</a:t>
            </a:r>
            <a:r>
              <a:rPr lang="pt-BR" baseline="0" dirty="0" smtClean="0"/>
              <a:t> </a:t>
            </a:r>
            <a:r>
              <a:rPr lang="pt-BR" baseline="0" dirty="0" err="1" smtClean="0"/>
              <a:t>foreign</a:t>
            </a:r>
            <a:r>
              <a:rPr lang="pt-BR" baseline="0" dirty="0" smtClean="0"/>
              <a:t> </a:t>
            </a:r>
            <a:r>
              <a:rPr lang="pt-BR" baseline="0" dirty="0" err="1" smtClean="0"/>
              <a:t>company</a:t>
            </a:r>
            <a:r>
              <a:rPr lang="pt-BR" baseline="0" dirty="0" smtClean="0"/>
              <a:t> </a:t>
            </a:r>
            <a:r>
              <a:rPr lang="pt-BR" baseline="0" dirty="0" err="1" smtClean="0"/>
              <a:t>doing</a:t>
            </a:r>
            <a:r>
              <a:rPr lang="pt-BR" baseline="0" dirty="0" smtClean="0"/>
              <a:t> business in </a:t>
            </a:r>
            <a:r>
              <a:rPr lang="pt-BR" baseline="0" dirty="0" err="1" smtClean="0"/>
              <a:t>Brazil</a:t>
            </a:r>
            <a:r>
              <a:rPr lang="pt-BR" baseline="0" dirty="0" smtClean="0"/>
              <a:t> </a:t>
            </a:r>
            <a:r>
              <a:rPr lang="pt-BR" baseline="0" dirty="0" err="1" smtClean="0"/>
              <a:t>is</a:t>
            </a:r>
            <a:r>
              <a:rPr lang="pt-BR" baseline="0" dirty="0" smtClean="0"/>
              <a:t> </a:t>
            </a:r>
            <a:r>
              <a:rPr lang="pt-BR" baseline="0" dirty="0" err="1" smtClean="0"/>
              <a:t>bound</a:t>
            </a:r>
            <a:r>
              <a:rPr lang="pt-BR" baseline="0" dirty="0" smtClean="0"/>
              <a:t> </a:t>
            </a:r>
            <a:r>
              <a:rPr lang="pt-BR" baseline="0" dirty="0" err="1" smtClean="0"/>
              <a:t>to</a:t>
            </a:r>
            <a:r>
              <a:rPr lang="pt-BR" baseline="0" dirty="0" smtClean="0"/>
              <a:t> </a:t>
            </a:r>
            <a:r>
              <a:rPr lang="pt-BR" baseline="0" dirty="0" err="1" smtClean="0"/>
              <a:t>run</a:t>
            </a:r>
            <a:r>
              <a:rPr lang="pt-BR" baseline="0" dirty="0" smtClean="0"/>
              <a:t> </a:t>
            </a:r>
            <a:r>
              <a:rPr lang="pt-BR" baseline="0" dirty="0" err="1" smtClean="0"/>
              <a:t>into</a:t>
            </a:r>
            <a:r>
              <a:rPr lang="pt-BR" baseline="0" dirty="0" smtClean="0"/>
              <a:t> </a:t>
            </a:r>
            <a:r>
              <a:rPr lang="pt-BR" baseline="0" dirty="0" err="1" smtClean="0"/>
              <a:t>tax</a:t>
            </a:r>
            <a:r>
              <a:rPr lang="pt-BR" baseline="0" dirty="0" smtClean="0"/>
              <a:t> </a:t>
            </a:r>
            <a:r>
              <a:rPr lang="pt-BR" baseline="0" dirty="0" err="1" smtClean="0"/>
              <a:t>issues</a:t>
            </a:r>
            <a:r>
              <a:rPr lang="pt-BR" baseline="0" dirty="0" smtClean="0"/>
              <a:t> – </a:t>
            </a:r>
            <a:r>
              <a:rPr lang="pt-BR" baseline="0" dirty="0" err="1" smtClean="0"/>
              <a:t>and</a:t>
            </a:r>
            <a:r>
              <a:rPr lang="pt-BR" baseline="0" dirty="0" smtClean="0"/>
              <a:t> </a:t>
            </a:r>
            <a:r>
              <a:rPr lang="pt-BR" baseline="0" dirty="0" err="1" smtClean="0"/>
              <a:t>their</a:t>
            </a:r>
            <a:r>
              <a:rPr lang="pt-BR" baseline="0" dirty="0" smtClean="0"/>
              <a:t> </a:t>
            </a:r>
            <a:r>
              <a:rPr lang="pt-BR" baseline="0" dirty="0" err="1" smtClean="0"/>
              <a:t>headquarters</a:t>
            </a:r>
            <a:r>
              <a:rPr lang="pt-BR" baseline="0" dirty="0" smtClean="0"/>
              <a:t> </a:t>
            </a:r>
            <a:r>
              <a:rPr lang="pt-BR" baseline="0" dirty="0" err="1" smtClean="0"/>
              <a:t>abroad</a:t>
            </a:r>
            <a:r>
              <a:rPr lang="pt-BR" baseline="0" dirty="0" smtClean="0"/>
              <a:t> </a:t>
            </a:r>
            <a:r>
              <a:rPr lang="pt-BR" baseline="0" dirty="0" err="1" smtClean="0"/>
              <a:t>want</a:t>
            </a:r>
            <a:r>
              <a:rPr lang="pt-BR" baseline="0" dirty="0" smtClean="0"/>
              <a:t> </a:t>
            </a:r>
            <a:r>
              <a:rPr lang="pt-BR" baseline="0" dirty="0" err="1" smtClean="0"/>
              <a:t>to</a:t>
            </a:r>
            <a:r>
              <a:rPr lang="pt-BR" baseline="0" dirty="0" smtClean="0"/>
              <a:t> </a:t>
            </a:r>
            <a:r>
              <a:rPr lang="pt-BR" baseline="0" dirty="0" err="1" smtClean="0"/>
              <a:t>understand</a:t>
            </a:r>
            <a:r>
              <a:rPr lang="pt-BR" baseline="0" dirty="0" smtClean="0"/>
              <a:t> </a:t>
            </a:r>
            <a:r>
              <a:rPr lang="pt-BR" baseline="0" dirty="0" err="1" smtClean="0"/>
              <a:t>what</a:t>
            </a:r>
            <a:r>
              <a:rPr lang="pt-BR" baseline="0" dirty="0" smtClean="0"/>
              <a:t> </a:t>
            </a:r>
            <a:r>
              <a:rPr lang="pt-BR" baseline="0" dirty="0" err="1" smtClean="0"/>
              <a:t>goes</a:t>
            </a:r>
            <a:r>
              <a:rPr lang="pt-BR" baseline="0" dirty="0" smtClean="0"/>
              <a:t> </a:t>
            </a:r>
            <a:r>
              <a:rPr lang="pt-BR" baseline="0" dirty="0" err="1" smtClean="0"/>
              <a:t>on</a:t>
            </a:r>
            <a:r>
              <a:rPr lang="pt-BR" baseline="0" dirty="0" smtClean="0"/>
              <a:t>. The </a:t>
            </a:r>
            <a:r>
              <a:rPr lang="pt-BR" baseline="0" dirty="0" err="1" smtClean="0"/>
              <a:t>tax</a:t>
            </a:r>
            <a:r>
              <a:rPr lang="pt-BR" baseline="0" dirty="0" smtClean="0"/>
              <a:t> system </a:t>
            </a:r>
            <a:r>
              <a:rPr lang="pt-BR" baseline="0" dirty="0" err="1" smtClean="0"/>
              <a:t>is</a:t>
            </a:r>
            <a:r>
              <a:rPr lang="pt-BR" baseline="0" dirty="0" smtClean="0"/>
              <a:t> </a:t>
            </a:r>
            <a:r>
              <a:rPr lang="pt-BR" baseline="0" dirty="0" err="1" smtClean="0"/>
              <a:t>so</a:t>
            </a:r>
            <a:r>
              <a:rPr lang="pt-BR" baseline="0" dirty="0" smtClean="0"/>
              <a:t> </a:t>
            </a:r>
            <a:r>
              <a:rPr lang="pt-BR" baseline="0" dirty="0" err="1" smtClean="0"/>
              <a:t>complex</a:t>
            </a:r>
            <a:r>
              <a:rPr lang="pt-BR" baseline="0" dirty="0" smtClean="0"/>
              <a:t> </a:t>
            </a:r>
            <a:r>
              <a:rPr lang="pt-BR" baseline="0" dirty="0" err="1" smtClean="0"/>
              <a:t>that</a:t>
            </a:r>
            <a:r>
              <a:rPr lang="pt-BR" baseline="0" dirty="0" smtClean="0"/>
              <a:t> SAP </a:t>
            </a:r>
            <a:r>
              <a:rPr lang="pt-BR" baseline="0" dirty="0" err="1" smtClean="0"/>
              <a:t>and</a:t>
            </a:r>
            <a:r>
              <a:rPr lang="pt-BR" baseline="0" dirty="0" smtClean="0"/>
              <a:t> </a:t>
            </a:r>
            <a:r>
              <a:rPr lang="pt-BR" baseline="0" dirty="0" err="1" smtClean="0"/>
              <a:t>other</a:t>
            </a:r>
            <a:r>
              <a:rPr lang="pt-BR" baseline="0" dirty="0" smtClean="0"/>
              <a:t> software </a:t>
            </a:r>
            <a:r>
              <a:rPr lang="pt-BR" baseline="0" dirty="0" err="1" smtClean="0"/>
              <a:t>companies</a:t>
            </a:r>
            <a:r>
              <a:rPr lang="pt-BR" baseline="0" dirty="0" smtClean="0"/>
              <a:t> </a:t>
            </a:r>
            <a:r>
              <a:rPr lang="pt-BR" baseline="0" dirty="0" err="1" smtClean="0"/>
              <a:t>spend</a:t>
            </a:r>
            <a:r>
              <a:rPr lang="pt-BR" baseline="0" dirty="0" smtClean="0"/>
              <a:t> a </a:t>
            </a:r>
            <a:r>
              <a:rPr lang="pt-BR" baseline="0" dirty="0" err="1" smtClean="0"/>
              <a:t>lot</a:t>
            </a:r>
            <a:r>
              <a:rPr lang="pt-BR" baseline="0" dirty="0" smtClean="0"/>
              <a:t> </a:t>
            </a:r>
            <a:r>
              <a:rPr lang="pt-BR" baseline="0" dirty="0" err="1" smtClean="0"/>
              <a:t>of</a:t>
            </a:r>
            <a:r>
              <a:rPr lang="pt-BR" baseline="0" dirty="0" smtClean="0"/>
              <a:t> time </a:t>
            </a:r>
            <a:r>
              <a:rPr lang="pt-BR" baseline="0" dirty="0" err="1" smtClean="0"/>
              <a:t>and</a:t>
            </a:r>
            <a:r>
              <a:rPr lang="pt-BR" baseline="0" dirty="0" smtClean="0"/>
              <a:t> </a:t>
            </a:r>
            <a:r>
              <a:rPr lang="pt-BR" baseline="0" dirty="0" err="1" smtClean="0"/>
              <a:t>money</a:t>
            </a:r>
            <a:r>
              <a:rPr lang="pt-BR" baseline="0" dirty="0" smtClean="0"/>
              <a:t> </a:t>
            </a:r>
            <a:r>
              <a:rPr lang="pt-BR" baseline="0" dirty="0" err="1" smtClean="0"/>
              <a:t>customizing</a:t>
            </a:r>
            <a:r>
              <a:rPr lang="pt-BR" baseline="0" dirty="0" smtClean="0"/>
              <a:t> </a:t>
            </a:r>
            <a:r>
              <a:rPr lang="pt-BR" baseline="0" dirty="0" err="1" smtClean="0"/>
              <a:t>their</a:t>
            </a:r>
            <a:r>
              <a:rPr lang="pt-BR" baseline="0" dirty="0" smtClean="0"/>
              <a:t> </a:t>
            </a:r>
            <a:r>
              <a:rPr lang="pt-BR" baseline="0" dirty="0" err="1" smtClean="0"/>
              <a:t>tax</a:t>
            </a:r>
            <a:r>
              <a:rPr lang="pt-BR" baseline="0" dirty="0" smtClean="0"/>
              <a:t> management software. </a:t>
            </a:r>
            <a:r>
              <a:rPr lang="pt-BR" baseline="0" dirty="0" err="1" smtClean="0"/>
              <a:t>Plenty</a:t>
            </a:r>
            <a:r>
              <a:rPr lang="pt-BR" baseline="0" dirty="0" smtClean="0"/>
              <a:t> </a:t>
            </a:r>
            <a:r>
              <a:rPr lang="pt-BR" baseline="0" dirty="0" err="1" smtClean="0"/>
              <a:t>of</a:t>
            </a:r>
            <a:r>
              <a:rPr lang="pt-BR" baseline="0" dirty="0" smtClean="0"/>
              <a:t> </a:t>
            </a:r>
            <a:r>
              <a:rPr lang="pt-BR" baseline="0" dirty="0" err="1" smtClean="0"/>
              <a:t>opportunities</a:t>
            </a:r>
            <a:r>
              <a:rPr lang="pt-BR" baseline="0" dirty="0" smtClean="0"/>
              <a:t> for </a:t>
            </a:r>
            <a:r>
              <a:rPr lang="pt-BR" baseline="0" dirty="0" err="1" smtClean="0"/>
              <a:t>translators</a:t>
            </a:r>
            <a:endParaRPr lang="pt-BR" dirty="0"/>
          </a:p>
        </p:txBody>
      </p:sp>
      <p:sp>
        <p:nvSpPr>
          <p:cNvPr id="4" name="Slide Number Placeholder 3"/>
          <p:cNvSpPr>
            <a:spLocks noGrp="1"/>
          </p:cNvSpPr>
          <p:nvPr>
            <p:ph type="sldNum" sz="quarter" idx="10"/>
          </p:nvPr>
        </p:nvSpPr>
        <p:spPr/>
        <p:txBody>
          <a:bodyPr/>
          <a:lstStyle/>
          <a:p>
            <a:fld id="{0A32AC10-89CA-B243-8C2D-427605ECF77F}" type="slidenum">
              <a:rPr lang="pt-BR" smtClean="0"/>
              <a:t>3</a:t>
            </a:fld>
            <a:endParaRPr lang="pt-BR"/>
          </a:p>
        </p:txBody>
      </p:sp>
    </p:spTree>
    <p:extLst>
      <p:ext uri="{BB962C8B-B14F-4D97-AF65-F5344CB8AC3E}">
        <p14:creationId xmlns:p14="http://schemas.microsoft.com/office/powerpoint/2010/main" val="585579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smtClean="0"/>
              <a:t>TAXES ARE NOT TAXAS, ALTHOUGH TAXAS ARE A FORM OF TAXES</a:t>
            </a:r>
            <a:endParaRPr lang="pt-BR" dirty="0"/>
          </a:p>
        </p:txBody>
      </p:sp>
      <p:sp>
        <p:nvSpPr>
          <p:cNvPr id="4" name="Slide Number Placeholder 3"/>
          <p:cNvSpPr>
            <a:spLocks noGrp="1"/>
          </p:cNvSpPr>
          <p:nvPr>
            <p:ph type="sldNum" sz="quarter" idx="10"/>
          </p:nvPr>
        </p:nvSpPr>
        <p:spPr/>
        <p:txBody>
          <a:bodyPr/>
          <a:lstStyle/>
          <a:p>
            <a:fld id="{0A32AC10-89CA-B243-8C2D-427605ECF77F}" type="slidenum">
              <a:rPr lang="pt-BR" smtClean="0"/>
              <a:t>4</a:t>
            </a:fld>
            <a:endParaRPr lang="pt-BR"/>
          </a:p>
        </p:txBody>
      </p:sp>
    </p:spTree>
    <p:extLst>
      <p:ext uri="{BB962C8B-B14F-4D97-AF65-F5344CB8AC3E}">
        <p14:creationId xmlns:p14="http://schemas.microsoft.com/office/powerpoint/2010/main" val="3459881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smtClean="0"/>
          </a:p>
          <a:p>
            <a:pPr marL="171450" indent="-171450">
              <a:buFontTx/>
              <a:buChar char="-"/>
            </a:pPr>
            <a:r>
              <a:rPr lang="pt-BR" dirty="0" smtClean="0"/>
              <a:t>ITR for Rural</a:t>
            </a:r>
            <a:r>
              <a:rPr lang="pt-BR" baseline="0" dirty="0" smtClean="0"/>
              <a:t> </a:t>
            </a:r>
            <a:r>
              <a:rPr lang="pt-BR" baseline="0" dirty="0" err="1" smtClean="0"/>
              <a:t>Properties</a:t>
            </a:r>
            <a:endParaRPr lang="pt-BR" baseline="0" dirty="0" smtClean="0"/>
          </a:p>
          <a:p>
            <a:pPr marL="171450" indent="-171450">
              <a:buFontTx/>
              <a:buChar char="-"/>
            </a:pPr>
            <a:endParaRPr lang="pt-BR" baseline="0" dirty="0" smtClean="0"/>
          </a:p>
          <a:p>
            <a:pPr marL="171450" indent="-171450">
              <a:buFontTx/>
              <a:buChar char="-"/>
            </a:pPr>
            <a:r>
              <a:rPr lang="pt-BR" sz="1200" kern="1200" dirty="0" smtClean="0">
                <a:solidFill>
                  <a:schemeClr val="tx1"/>
                </a:solidFill>
                <a:latin typeface="+mn-lt"/>
                <a:ea typeface="+mn-ea"/>
                <a:cs typeface="+mn-cs"/>
              </a:rPr>
              <a:t>ISS </a:t>
            </a:r>
            <a:r>
              <a:rPr lang="pt-BR" sz="1200" kern="1200" dirty="0" err="1" smtClean="0">
                <a:solidFill>
                  <a:schemeClr val="tx1"/>
                </a:solidFill>
                <a:latin typeface="+mn-lt"/>
                <a:ea typeface="+mn-ea"/>
                <a:cs typeface="+mn-cs"/>
              </a:rPr>
              <a:t>is</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generally</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levied</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by</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the</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municipality</a:t>
            </a:r>
            <a:r>
              <a:rPr lang="pt-BR" sz="1200" kern="1200" dirty="0" smtClean="0">
                <a:solidFill>
                  <a:schemeClr val="tx1"/>
                </a:solidFill>
                <a:latin typeface="+mn-lt"/>
                <a:ea typeface="+mn-ea"/>
                <a:cs typeface="+mn-cs"/>
              </a:rPr>
              <a:t> in </a:t>
            </a:r>
            <a:r>
              <a:rPr lang="pt-BR" sz="1200" kern="1200" dirty="0" err="1" smtClean="0">
                <a:solidFill>
                  <a:schemeClr val="tx1"/>
                </a:solidFill>
                <a:latin typeface="+mn-lt"/>
                <a:ea typeface="+mn-ea"/>
                <a:cs typeface="+mn-cs"/>
              </a:rPr>
              <a:t>which</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the</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company</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that</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provides</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the</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service</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is</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established</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although</a:t>
            </a:r>
            <a:r>
              <a:rPr lang="pt-BR" sz="1200" kern="1200" dirty="0" smtClean="0">
                <a:solidFill>
                  <a:schemeClr val="tx1"/>
                </a:solidFill>
                <a:latin typeface="+mn-lt"/>
                <a:ea typeface="+mn-ea"/>
                <a:cs typeface="+mn-cs"/>
              </a:rPr>
              <a:t> in </a:t>
            </a:r>
            <a:r>
              <a:rPr lang="pt-BR" sz="1200" kern="1200" dirty="0" err="1" smtClean="0">
                <a:solidFill>
                  <a:schemeClr val="tx1"/>
                </a:solidFill>
                <a:latin typeface="+mn-lt"/>
                <a:ea typeface="+mn-ea"/>
                <a:cs typeface="+mn-cs"/>
              </a:rPr>
              <a:t>exceptional</a:t>
            </a:r>
            <a:r>
              <a:rPr lang="pt-BR" sz="1200" kern="1200" dirty="0" smtClean="0">
                <a:solidFill>
                  <a:schemeClr val="tx1"/>
                </a:solidFill>
                <a:latin typeface="+mn-lt"/>
                <a:ea typeface="+mn-ea"/>
                <a:cs typeface="+mn-cs"/>
              </a:rPr>
              <a:t> cases, ISS </a:t>
            </a:r>
            <a:r>
              <a:rPr lang="pt-BR" sz="1200" kern="1200" dirty="0" err="1" smtClean="0">
                <a:solidFill>
                  <a:schemeClr val="tx1"/>
                </a:solidFill>
                <a:latin typeface="+mn-lt"/>
                <a:ea typeface="+mn-ea"/>
                <a:cs typeface="+mn-cs"/>
              </a:rPr>
              <a:t>may</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be</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levied</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by</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the</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municipality</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where</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the</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services</a:t>
            </a:r>
            <a:r>
              <a:rPr lang="pt-BR" sz="1200" kern="1200" dirty="0" smtClean="0">
                <a:solidFill>
                  <a:schemeClr val="tx1"/>
                </a:solidFill>
                <a:latin typeface="+mn-lt"/>
                <a:ea typeface="+mn-ea"/>
                <a:cs typeface="+mn-cs"/>
              </a:rPr>
              <a:t> are </a:t>
            </a:r>
            <a:r>
              <a:rPr lang="pt-BR" sz="1200" kern="1200" dirty="0" err="1" smtClean="0">
                <a:solidFill>
                  <a:schemeClr val="tx1"/>
                </a:solidFill>
                <a:latin typeface="+mn-lt"/>
                <a:ea typeface="+mn-ea"/>
                <a:cs typeface="+mn-cs"/>
              </a:rPr>
              <a:t>performed</a:t>
            </a:r>
            <a:r>
              <a:rPr lang="pt-BR" sz="1200" kern="1200" dirty="0" smtClean="0">
                <a:solidFill>
                  <a:schemeClr val="tx1"/>
                </a:solidFill>
                <a:latin typeface="+mn-lt"/>
                <a:ea typeface="+mn-ea"/>
                <a:cs typeface="+mn-cs"/>
              </a:rPr>
              <a:t>. ISS rates </a:t>
            </a:r>
            <a:r>
              <a:rPr lang="pt-BR" sz="1200" kern="1200" dirty="0" err="1" smtClean="0">
                <a:solidFill>
                  <a:schemeClr val="tx1"/>
                </a:solidFill>
                <a:latin typeface="+mn-lt"/>
                <a:ea typeface="+mn-ea"/>
                <a:cs typeface="+mn-cs"/>
              </a:rPr>
              <a:t>vary</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between</a:t>
            </a:r>
            <a:r>
              <a:rPr lang="pt-BR" sz="1200" kern="1200" dirty="0" smtClean="0">
                <a:solidFill>
                  <a:schemeClr val="tx1"/>
                </a:solidFill>
                <a:latin typeface="+mn-lt"/>
                <a:ea typeface="+mn-ea"/>
                <a:cs typeface="+mn-cs"/>
              </a:rPr>
              <a:t> 2% </a:t>
            </a:r>
            <a:r>
              <a:rPr lang="pt-BR" sz="1200" kern="1200" dirty="0" err="1" smtClean="0">
                <a:solidFill>
                  <a:schemeClr val="tx1"/>
                </a:solidFill>
                <a:latin typeface="+mn-lt"/>
                <a:ea typeface="+mn-ea"/>
                <a:cs typeface="+mn-cs"/>
              </a:rPr>
              <a:t>and</a:t>
            </a:r>
            <a:r>
              <a:rPr lang="pt-BR" sz="1200" kern="1200" dirty="0" smtClean="0">
                <a:solidFill>
                  <a:schemeClr val="tx1"/>
                </a:solidFill>
                <a:latin typeface="+mn-lt"/>
                <a:ea typeface="+mn-ea"/>
                <a:cs typeface="+mn-cs"/>
              </a:rPr>
              <a:t> 5%, </a:t>
            </a:r>
            <a:r>
              <a:rPr lang="pt-BR" sz="1200" kern="1200" dirty="0" err="1" smtClean="0">
                <a:solidFill>
                  <a:schemeClr val="tx1"/>
                </a:solidFill>
                <a:latin typeface="+mn-lt"/>
                <a:ea typeface="+mn-ea"/>
                <a:cs typeface="+mn-cs"/>
              </a:rPr>
              <a:t>depending</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on</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the</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municipality</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and</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the</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type</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of</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service</a:t>
            </a:r>
            <a:r>
              <a:rPr lang="pt-BR" sz="1200" kern="1200" dirty="0" smtClean="0">
                <a:solidFill>
                  <a:schemeClr val="tx1"/>
                </a:solidFill>
                <a:latin typeface="+mn-lt"/>
                <a:ea typeface="+mn-ea"/>
                <a:cs typeface="+mn-cs"/>
              </a:rPr>
              <a:t>. The </a:t>
            </a:r>
            <a:r>
              <a:rPr lang="pt-BR" sz="1200" kern="1200" dirty="0" err="1" smtClean="0">
                <a:solidFill>
                  <a:schemeClr val="tx1"/>
                </a:solidFill>
                <a:latin typeface="+mn-lt"/>
                <a:ea typeface="+mn-ea"/>
                <a:cs typeface="+mn-cs"/>
              </a:rPr>
              <a:t>importation</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of</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services</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is</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also</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subject</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to</a:t>
            </a:r>
            <a:r>
              <a:rPr lang="pt-BR" sz="1200" kern="1200" dirty="0" smtClean="0">
                <a:solidFill>
                  <a:schemeClr val="tx1"/>
                </a:solidFill>
                <a:latin typeface="+mn-lt"/>
                <a:ea typeface="+mn-ea"/>
                <a:cs typeface="+mn-cs"/>
              </a:rPr>
              <a:t> ISS, </a:t>
            </a:r>
            <a:r>
              <a:rPr lang="pt-BR" sz="1200" kern="1200" dirty="0" err="1" smtClean="0">
                <a:solidFill>
                  <a:schemeClr val="tx1"/>
                </a:solidFill>
                <a:latin typeface="+mn-lt"/>
                <a:ea typeface="+mn-ea"/>
                <a:cs typeface="+mn-cs"/>
              </a:rPr>
              <a:t>whilst</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exportations</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may</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be</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exempt</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if</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the</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result</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of</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the</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supply</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is</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exclusively</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verified</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abroad</a:t>
            </a:r>
            <a:endParaRPr lang="pt-BR" dirty="0"/>
          </a:p>
        </p:txBody>
      </p:sp>
      <p:sp>
        <p:nvSpPr>
          <p:cNvPr id="4" name="Slide Number Placeholder 3"/>
          <p:cNvSpPr>
            <a:spLocks noGrp="1"/>
          </p:cNvSpPr>
          <p:nvPr>
            <p:ph type="sldNum" sz="quarter" idx="10"/>
          </p:nvPr>
        </p:nvSpPr>
        <p:spPr/>
        <p:txBody>
          <a:bodyPr/>
          <a:lstStyle/>
          <a:p>
            <a:fld id="{0A32AC10-89CA-B243-8C2D-427605ECF77F}" type="slidenum">
              <a:rPr lang="pt-BR" smtClean="0"/>
              <a:t>6</a:t>
            </a:fld>
            <a:endParaRPr lang="pt-BR"/>
          </a:p>
        </p:txBody>
      </p:sp>
    </p:spTree>
    <p:extLst>
      <p:ext uri="{BB962C8B-B14F-4D97-AF65-F5344CB8AC3E}">
        <p14:creationId xmlns:p14="http://schemas.microsoft.com/office/powerpoint/2010/main" val="311532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It is not a cumulative tax, that is, such tax is only assessed on the increase in the price of the product in each part of the circulation process. The calculation process involves a system that, in each payment period, the taxpayer must check the amount of ICMS debits (generated on the circulation of merchandise/ rendering of services) and ICMS credits (generated on the acquisition of goods) and if the taxpayer has more debits than credits, it will have to pay the tax on the difference. </a:t>
            </a:r>
            <a:endParaRPr lang="en-US" dirty="0" smtClean="0"/>
          </a:p>
          <a:p>
            <a:r>
              <a:rPr lang="en-US" sz="1200" b="0" kern="1200" dirty="0" smtClean="0">
                <a:solidFill>
                  <a:schemeClr val="tx1"/>
                </a:solidFill>
                <a:effectLst/>
                <a:latin typeface="+mn-lt"/>
                <a:ea typeface="+mn-ea"/>
                <a:cs typeface="+mn-cs"/>
              </a:rPr>
              <a:t>Since the collection of this tax is under state responsibility, each of the Brazilian states has specific regulations concerning ICMS calculation, rates, payments and accessory obligations. Therefore, companies that operate in different states are subject to several different compliance requirements. </a:t>
            </a:r>
            <a:endParaRPr lang="en-US" dirty="0"/>
          </a:p>
        </p:txBody>
      </p:sp>
      <p:sp>
        <p:nvSpPr>
          <p:cNvPr id="4" name="Slide Number Placeholder 3"/>
          <p:cNvSpPr>
            <a:spLocks noGrp="1"/>
          </p:cNvSpPr>
          <p:nvPr>
            <p:ph type="sldNum" sz="quarter" idx="10"/>
          </p:nvPr>
        </p:nvSpPr>
        <p:spPr/>
        <p:txBody>
          <a:bodyPr/>
          <a:lstStyle/>
          <a:p>
            <a:fld id="{0A32AC10-89CA-B243-8C2D-427605ECF77F}" type="slidenum">
              <a:rPr lang="pt-BR" smtClean="0"/>
              <a:t>7</a:t>
            </a:fld>
            <a:endParaRPr lang="pt-BR"/>
          </a:p>
        </p:txBody>
      </p:sp>
    </p:spTree>
    <p:extLst>
      <p:ext uri="{BB962C8B-B14F-4D97-AF65-F5344CB8AC3E}">
        <p14:creationId xmlns:p14="http://schemas.microsoft.com/office/powerpoint/2010/main" val="311532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dirty="0" smtClean="0"/>
              <a:t>-</a:t>
            </a:r>
            <a:r>
              <a:rPr lang="pt-BR" baseline="0" dirty="0" smtClean="0"/>
              <a:t> PIS/COFINS: </a:t>
            </a:r>
            <a:r>
              <a:rPr lang="en-US" sz="1200" dirty="0" smtClean="0">
                <a:effectLst/>
              </a:rPr>
              <a:t>The calculation method is generally non-cumulative, under which PIS and COFINS are levied on gross revenue at 1.65% and 7.6%, respectively, with deductions of input tax credits for expenses strictly connected to the company's business and prescribed by the regulating laws</a:t>
            </a:r>
          </a:p>
          <a:p>
            <a:endParaRPr lang="pt-BR" dirty="0" smtClean="0"/>
          </a:p>
          <a:p>
            <a:r>
              <a:rPr lang="pt-BR" dirty="0" smtClean="0"/>
              <a:t>- IRPJ / CSLL </a:t>
            </a:r>
            <a:r>
              <a:rPr lang="en-US" sz="1200" dirty="0" smtClean="0">
                <a:effectLst/>
              </a:rPr>
              <a:t>Taxpayers may choose one of the three taxation methods provided by the tax legislation for purposes of calculating IRPJ and CSLL. These methods are: </a:t>
            </a:r>
            <a:r>
              <a:rPr lang="en-US" sz="1200" u="sng" dirty="0" smtClean="0">
                <a:effectLst/>
              </a:rPr>
              <a:t>Taxable Income (</a:t>
            </a:r>
            <a:r>
              <a:rPr lang="en-US" sz="1200" i="1" u="sng" dirty="0" err="1" smtClean="0">
                <a:effectLst/>
              </a:rPr>
              <a:t>Lucro</a:t>
            </a:r>
            <a:r>
              <a:rPr lang="en-US" sz="1200" i="1" u="sng" dirty="0" smtClean="0">
                <a:effectLst/>
              </a:rPr>
              <a:t> Real</a:t>
            </a:r>
            <a:r>
              <a:rPr lang="en-US" sz="1200" u="sng" dirty="0" smtClean="0">
                <a:effectLst/>
              </a:rPr>
              <a:t>)</a:t>
            </a:r>
            <a:r>
              <a:rPr lang="en-US" sz="1200" dirty="0" smtClean="0">
                <a:effectLst/>
              </a:rPr>
              <a:t>, </a:t>
            </a:r>
            <a:r>
              <a:rPr lang="en-US" sz="1200" u="sng" dirty="0" smtClean="0">
                <a:effectLst/>
              </a:rPr>
              <a:t>Estimated Profit (</a:t>
            </a:r>
            <a:r>
              <a:rPr lang="en-US" sz="1200" i="1" u="sng" dirty="0" err="1" smtClean="0">
                <a:effectLst/>
              </a:rPr>
              <a:t>Lucro</a:t>
            </a:r>
            <a:r>
              <a:rPr lang="en-US" sz="1200" i="1" u="sng" dirty="0" smtClean="0">
                <a:effectLst/>
              </a:rPr>
              <a:t> </a:t>
            </a:r>
            <a:r>
              <a:rPr lang="en-US" sz="1200" i="1" u="sng" dirty="0" err="1" smtClean="0">
                <a:effectLst/>
              </a:rPr>
              <a:t>Presumido</a:t>
            </a:r>
            <a:r>
              <a:rPr lang="en-US" sz="1200" u="sng" dirty="0" smtClean="0">
                <a:effectLst/>
              </a:rPr>
              <a:t>)</a:t>
            </a:r>
            <a:r>
              <a:rPr lang="en-US" sz="1200" dirty="0" smtClean="0">
                <a:effectLst/>
              </a:rPr>
              <a:t> and </a:t>
            </a:r>
            <a:r>
              <a:rPr lang="en-US" sz="1200" u="sng" dirty="0" smtClean="0">
                <a:effectLst/>
              </a:rPr>
              <a:t>Arbitrated Profit (</a:t>
            </a:r>
            <a:r>
              <a:rPr lang="en-US" sz="1200" i="1" u="sng" dirty="0" err="1" smtClean="0">
                <a:effectLst/>
              </a:rPr>
              <a:t>Lucro</a:t>
            </a:r>
            <a:r>
              <a:rPr lang="en-US" sz="1200" i="1" u="sng" dirty="0" smtClean="0">
                <a:effectLst/>
              </a:rPr>
              <a:t> </a:t>
            </a:r>
            <a:r>
              <a:rPr lang="en-US" sz="1200" i="1" u="sng" dirty="0" err="1" smtClean="0">
                <a:effectLst/>
              </a:rPr>
              <a:t>Arbitrado</a:t>
            </a:r>
            <a:r>
              <a:rPr lang="en-US" sz="1200" u="sng" dirty="0" smtClean="0">
                <a:effectLst/>
              </a:rPr>
              <a:t>)</a:t>
            </a:r>
            <a:r>
              <a:rPr lang="en-US" sz="1200" dirty="0" smtClean="0">
                <a:effectLst/>
              </a:rPr>
              <a:t>;</a:t>
            </a:r>
          </a:p>
          <a:p>
            <a:r>
              <a:rPr lang="en-US" sz="1200" dirty="0" smtClean="0">
                <a:effectLst/>
              </a:rPr>
              <a:t>Taxpayers that choose the Taxable Income method are eligible to calculate IRPJ on an </a:t>
            </a:r>
            <a:r>
              <a:rPr lang="en-US" sz="1200" u="sng" dirty="0" smtClean="0">
                <a:effectLst/>
              </a:rPr>
              <a:t>annual (</a:t>
            </a:r>
            <a:r>
              <a:rPr lang="en-US" sz="1200" i="1" u="sng" dirty="0" err="1" smtClean="0">
                <a:effectLst/>
              </a:rPr>
              <a:t>Lucro</a:t>
            </a:r>
            <a:r>
              <a:rPr lang="en-US" sz="1200" i="1" u="sng" dirty="0" smtClean="0">
                <a:effectLst/>
              </a:rPr>
              <a:t> Real </a:t>
            </a:r>
            <a:r>
              <a:rPr lang="en-US" sz="1200" i="1" u="sng" dirty="0" err="1" smtClean="0">
                <a:effectLst/>
              </a:rPr>
              <a:t>Anual</a:t>
            </a:r>
            <a:r>
              <a:rPr lang="en-US" sz="1200" u="sng" dirty="0" smtClean="0">
                <a:effectLst/>
              </a:rPr>
              <a:t>)</a:t>
            </a:r>
            <a:r>
              <a:rPr lang="en-US" sz="1200" dirty="0" smtClean="0">
                <a:effectLst/>
              </a:rPr>
              <a:t> or </a:t>
            </a:r>
            <a:r>
              <a:rPr lang="en-US" sz="1200" u="sng" dirty="0" smtClean="0">
                <a:effectLst/>
              </a:rPr>
              <a:t>quarterly basis (</a:t>
            </a:r>
            <a:r>
              <a:rPr lang="en-US" sz="1200" i="1" u="sng" dirty="0" err="1" smtClean="0">
                <a:effectLst/>
              </a:rPr>
              <a:t>Lucro</a:t>
            </a:r>
            <a:r>
              <a:rPr lang="en-US" sz="1200" i="1" u="sng" dirty="0" smtClean="0">
                <a:effectLst/>
              </a:rPr>
              <a:t> Real Trimestral</a:t>
            </a:r>
            <a:r>
              <a:rPr lang="en-US" sz="1200" u="sng" dirty="0" smtClean="0">
                <a:effectLst/>
              </a:rPr>
              <a:t>)</a:t>
            </a:r>
            <a:r>
              <a:rPr lang="en-US" sz="1200" dirty="0" smtClean="0">
                <a:effectLst/>
              </a:rPr>
              <a:t>. In case of adoption of the annual calculation period, tax anticipations must be calculated and collected (if applicable) on a monthly basis, based on monthly revenues (</a:t>
            </a:r>
            <a:r>
              <a:rPr lang="en-US" sz="1200" i="1" dirty="0" err="1" smtClean="0">
                <a:effectLst/>
              </a:rPr>
              <a:t>Receita</a:t>
            </a:r>
            <a:r>
              <a:rPr lang="en-US" sz="1200" i="1" dirty="0" smtClean="0">
                <a:effectLst/>
              </a:rPr>
              <a:t> </a:t>
            </a:r>
            <a:r>
              <a:rPr lang="en-US" sz="1200" i="1" dirty="0" err="1" smtClean="0">
                <a:effectLst/>
              </a:rPr>
              <a:t>Bruta</a:t>
            </a:r>
            <a:r>
              <a:rPr lang="en-US" sz="1200" i="1" dirty="0" smtClean="0">
                <a:effectLst/>
              </a:rPr>
              <a:t> e </a:t>
            </a:r>
            <a:r>
              <a:rPr lang="en-US" sz="1200" i="1" dirty="0" err="1" smtClean="0">
                <a:effectLst/>
              </a:rPr>
              <a:t>Acréscimos</a:t>
            </a:r>
            <a:r>
              <a:rPr lang="en-US" sz="1200" dirty="0" smtClean="0">
                <a:effectLst/>
              </a:rPr>
              <a:t>) or year-to-date accounted for net income (</a:t>
            </a:r>
            <a:r>
              <a:rPr lang="en-US" sz="1200" i="1" dirty="0" err="1" smtClean="0">
                <a:effectLst/>
              </a:rPr>
              <a:t>Balancete</a:t>
            </a:r>
            <a:r>
              <a:rPr lang="en-US" sz="1200" i="1" dirty="0" smtClean="0">
                <a:effectLst/>
              </a:rPr>
              <a:t> de </a:t>
            </a:r>
            <a:r>
              <a:rPr lang="en-US" sz="1200" i="1" dirty="0" err="1" smtClean="0">
                <a:effectLst/>
              </a:rPr>
              <a:t>Suspensão</a:t>
            </a:r>
            <a:r>
              <a:rPr lang="en-US" sz="1200" i="1" dirty="0" smtClean="0">
                <a:effectLst/>
              </a:rPr>
              <a:t> e </a:t>
            </a:r>
            <a:r>
              <a:rPr lang="en-US" sz="1200" i="1" dirty="0" err="1" smtClean="0">
                <a:effectLst/>
              </a:rPr>
              <a:t>Redução</a:t>
            </a:r>
            <a:r>
              <a:rPr lang="en-US" sz="1200" dirty="0" smtClean="0">
                <a:effectLst/>
              </a:rPr>
              <a:t>);</a:t>
            </a:r>
          </a:p>
          <a:p>
            <a:endParaRPr lang="pt-BR" dirty="0"/>
          </a:p>
        </p:txBody>
      </p:sp>
      <p:sp>
        <p:nvSpPr>
          <p:cNvPr id="4" name="Slide Number Placeholder 3"/>
          <p:cNvSpPr>
            <a:spLocks noGrp="1"/>
          </p:cNvSpPr>
          <p:nvPr>
            <p:ph type="sldNum" sz="quarter" idx="10"/>
          </p:nvPr>
        </p:nvSpPr>
        <p:spPr/>
        <p:txBody>
          <a:bodyPr/>
          <a:lstStyle/>
          <a:p>
            <a:fld id="{0A32AC10-89CA-B243-8C2D-427605ECF77F}" type="slidenum">
              <a:rPr lang="pt-BR" smtClean="0"/>
              <a:t>8</a:t>
            </a:fld>
            <a:endParaRPr lang="pt-BR"/>
          </a:p>
        </p:txBody>
      </p:sp>
    </p:spTree>
    <p:extLst>
      <p:ext uri="{BB962C8B-B14F-4D97-AF65-F5344CB8AC3E}">
        <p14:creationId xmlns:p14="http://schemas.microsoft.com/office/powerpoint/2010/main" val="311532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0A32AC10-89CA-B243-8C2D-427605ECF77F}" type="slidenum">
              <a:rPr lang="pt-BR" smtClean="0"/>
              <a:t>9</a:t>
            </a:fld>
            <a:endParaRPr lang="pt-BR"/>
          </a:p>
        </p:txBody>
      </p:sp>
    </p:spTree>
    <p:extLst>
      <p:ext uri="{BB962C8B-B14F-4D97-AF65-F5344CB8AC3E}">
        <p14:creationId xmlns:p14="http://schemas.microsoft.com/office/powerpoint/2010/main" val="311532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0A32AC10-89CA-B243-8C2D-427605ECF77F}" type="slidenum">
              <a:rPr lang="pt-BR" smtClean="0"/>
              <a:t>10</a:t>
            </a:fld>
            <a:endParaRPr lang="pt-BR"/>
          </a:p>
        </p:txBody>
      </p:sp>
    </p:spTree>
    <p:extLst>
      <p:ext uri="{BB962C8B-B14F-4D97-AF65-F5344CB8AC3E}">
        <p14:creationId xmlns:p14="http://schemas.microsoft.com/office/powerpoint/2010/main" val="200396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0A32AC10-89CA-B243-8C2D-427605ECF77F}" type="slidenum">
              <a:rPr lang="pt-BR" smtClean="0"/>
              <a:t>11</a:t>
            </a:fld>
            <a:endParaRPr lang="pt-BR"/>
          </a:p>
        </p:txBody>
      </p:sp>
    </p:spTree>
    <p:extLst>
      <p:ext uri="{BB962C8B-B14F-4D97-AF65-F5344CB8AC3E}">
        <p14:creationId xmlns:p14="http://schemas.microsoft.com/office/powerpoint/2010/main" val="3411722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x-none"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Thursday, November 19, 15</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Thursday, November 19, 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x-none"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Thursday, November 19, 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13" name="Title 12"/>
          <p:cNvSpPr>
            <a:spLocks noGrp="1"/>
          </p:cNvSpPr>
          <p:nvPr>
            <p:ph type="title"/>
          </p:nvPr>
        </p:nvSpPr>
        <p:spPr/>
        <p:txBody>
          <a:bodyPr/>
          <a:lstStyle/>
          <a:p>
            <a:r>
              <a:rPr lang="x-none"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Thursday, November 19, 15</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Thursday, November 19, 15</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x-none"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Thursday, November 19, 15</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x-none"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x-none"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Thursday, November 19, 15</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x-none"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Thursday, November 19, 15</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Thursday, November 19, 15</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Thursday, November 19, 15</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x-none"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x-none"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Thursday, November 19, 15</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x-none"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Thursday, November 19, 15</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77239" y="685801"/>
            <a:ext cx="7705581" cy="3657599"/>
          </a:xfrm>
        </p:spPr>
        <p:txBody>
          <a:bodyPr>
            <a:normAutofit/>
          </a:bodyPr>
          <a:lstStyle/>
          <a:p>
            <a:pPr marL="18288" indent="0">
              <a:buNone/>
            </a:pPr>
            <a:r>
              <a:rPr lang="en-US" sz="4400" b="1" dirty="0" smtClean="0">
                <a:solidFill>
                  <a:srgbClr val="297FD5"/>
                </a:solidFill>
              </a:rPr>
              <a:t>Brazilian Tax Law: Understanding and Translating This Alphabet Soup</a:t>
            </a:r>
            <a:endParaRPr lang="en-US" sz="4400" dirty="0">
              <a:solidFill>
                <a:srgbClr val="297FD5"/>
              </a:solidFill>
            </a:endParaRPr>
          </a:p>
        </p:txBody>
      </p:sp>
      <p:sp>
        <p:nvSpPr>
          <p:cNvPr id="4" name="Title 3"/>
          <p:cNvSpPr>
            <a:spLocks noGrp="1"/>
          </p:cNvSpPr>
          <p:nvPr>
            <p:ph type="title"/>
          </p:nvPr>
        </p:nvSpPr>
        <p:spPr>
          <a:xfrm>
            <a:off x="777240" y="4876800"/>
            <a:ext cx="7964504" cy="914400"/>
          </a:xfrm>
        </p:spPr>
        <p:txBody>
          <a:bodyPr/>
          <a:lstStyle/>
          <a:p>
            <a:r>
              <a:rPr lang="en-US" dirty="0" smtClean="0"/>
              <a:t/>
            </a:r>
            <a:br>
              <a:rPr lang="en-US" dirty="0" smtClean="0"/>
            </a:br>
            <a:r>
              <a:rPr lang="en-US" sz="4000" dirty="0" smtClean="0">
                <a:solidFill>
                  <a:schemeClr val="accent2"/>
                </a:solidFill>
              </a:rPr>
              <a:t>ATA Conference – November 2015</a:t>
            </a:r>
            <a:endParaRPr lang="en-US" sz="4000" dirty="0">
              <a:solidFill>
                <a:schemeClr val="accent2"/>
              </a:solidFill>
            </a:endParaRPr>
          </a:p>
        </p:txBody>
      </p:sp>
    </p:spTree>
    <p:extLst>
      <p:ext uri="{BB962C8B-B14F-4D97-AF65-F5344CB8AC3E}">
        <p14:creationId xmlns:p14="http://schemas.microsoft.com/office/powerpoint/2010/main" val="291812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76400" y="2311401"/>
            <a:ext cx="6096000" cy="3657599"/>
          </a:xfrm>
        </p:spPr>
        <p:txBody>
          <a:bodyPr/>
          <a:lstStyle/>
          <a:p>
            <a:pPr>
              <a:buFont typeface="Wingdings" charset="2"/>
              <a:buChar char="q"/>
            </a:pPr>
            <a:r>
              <a:rPr lang="pt-BR" u="sng" dirty="0" smtClean="0"/>
              <a:t>ELISÃO FISCAL</a:t>
            </a:r>
            <a:r>
              <a:rPr lang="pt-BR" dirty="0" smtClean="0"/>
              <a:t>: TAX AVOIDANCE</a:t>
            </a:r>
          </a:p>
          <a:p>
            <a:pPr marL="18288" indent="0">
              <a:buNone/>
            </a:pPr>
            <a:r>
              <a:rPr lang="pt-BR" dirty="0"/>
              <a:t> </a:t>
            </a:r>
            <a:r>
              <a:rPr lang="pt-BR" dirty="0" smtClean="0"/>
              <a:t>   </a:t>
            </a:r>
            <a:r>
              <a:rPr lang="pt-BR" dirty="0" err="1" smtClean="0"/>
              <a:t>Although</a:t>
            </a:r>
            <a:r>
              <a:rPr lang="pt-BR" dirty="0" smtClean="0"/>
              <a:t> still </a:t>
            </a:r>
            <a:r>
              <a:rPr lang="pt-BR" dirty="0" err="1" smtClean="0"/>
              <a:t>technically</a:t>
            </a:r>
            <a:r>
              <a:rPr lang="pt-BR" dirty="0" smtClean="0"/>
              <a:t> legal, </a:t>
            </a:r>
            <a:r>
              <a:rPr lang="pt-BR" dirty="0" err="1" smtClean="0"/>
              <a:t>the</a:t>
            </a:r>
            <a:r>
              <a:rPr lang="pt-BR" dirty="0" smtClean="0"/>
              <a:t> </a:t>
            </a:r>
            <a:r>
              <a:rPr lang="pt-BR" dirty="0" err="1" smtClean="0"/>
              <a:t>government</a:t>
            </a:r>
            <a:r>
              <a:rPr lang="pt-BR" dirty="0" smtClean="0"/>
              <a:t> </a:t>
            </a:r>
            <a:r>
              <a:rPr lang="pt-BR" dirty="0" err="1" smtClean="0"/>
              <a:t>is</a:t>
            </a:r>
            <a:r>
              <a:rPr lang="pt-BR" dirty="0" smtClean="0"/>
              <a:t> </a:t>
            </a:r>
            <a:r>
              <a:rPr lang="pt-BR" dirty="0" err="1" smtClean="0"/>
              <a:t>increasing</a:t>
            </a:r>
            <a:r>
              <a:rPr lang="pt-BR" dirty="0" smtClean="0"/>
              <a:t> </a:t>
            </a:r>
            <a:r>
              <a:rPr lang="pt-BR" dirty="0" err="1" smtClean="0"/>
              <a:t>regulations</a:t>
            </a:r>
            <a:r>
              <a:rPr lang="pt-BR" dirty="0" smtClean="0"/>
              <a:t> </a:t>
            </a:r>
            <a:r>
              <a:rPr lang="pt-BR" dirty="0" err="1" smtClean="0"/>
              <a:t>that</a:t>
            </a:r>
            <a:r>
              <a:rPr lang="pt-BR" dirty="0" smtClean="0"/>
              <a:t> </a:t>
            </a:r>
            <a:r>
              <a:rPr lang="pt-BR" dirty="0" err="1" smtClean="0"/>
              <a:t>make</a:t>
            </a:r>
            <a:r>
              <a:rPr lang="pt-BR" dirty="0" smtClean="0"/>
              <a:t> it </a:t>
            </a:r>
            <a:r>
              <a:rPr lang="pt-BR" dirty="0" err="1" smtClean="0"/>
              <a:t>harder</a:t>
            </a:r>
            <a:r>
              <a:rPr lang="pt-BR" dirty="0" smtClean="0"/>
              <a:t>.</a:t>
            </a:r>
          </a:p>
          <a:p>
            <a:pPr marL="18288" indent="0">
              <a:buNone/>
            </a:pPr>
            <a:endParaRPr lang="pt-BR" dirty="0"/>
          </a:p>
          <a:p>
            <a:pPr>
              <a:buFont typeface="Wingdings" charset="2"/>
              <a:buChar char="q"/>
            </a:pPr>
            <a:r>
              <a:rPr lang="pt-BR" u="sng" dirty="0" smtClean="0"/>
              <a:t>EVASÃO FISCAL</a:t>
            </a:r>
            <a:r>
              <a:rPr lang="pt-BR" dirty="0" smtClean="0"/>
              <a:t>: TAX EVASION</a:t>
            </a:r>
          </a:p>
          <a:p>
            <a:pPr marL="18288" indent="0">
              <a:buNone/>
            </a:pPr>
            <a:r>
              <a:rPr lang="pt-BR" dirty="0"/>
              <a:t> </a:t>
            </a:r>
            <a:r>
              <a:rPr lang="pt-BR" dirty="0" smtClean="0"/>
              <a:t>  </a:t>
            </a:r>
            <a:r>
              <a:rPr lang="pt-BR" dirty="0" err="1" smtClean="0"/>
              <a:t>Illegal</a:t>
            </a:r>
            <a:r>
              <a:rPr lang="pt-BR" dirty="0" smtClean="0"/>
              <a:t> </a:t>
            </a:r>
            <a:r>
              <a:rPr lang="pt-BR" dirty="0" err="1" smtClean="0"/>
              <a:t>and</a:t>
            </a:r>
            <a:r>
              <a:rPr lang="pt-BR" dirty="0" smtClean="0"/>
              <a:t> leads </a:t>
            </a:r>
            <a:r>
              <a:rPr lang="pt-BR" dirty="0" err="1" smtClean="0"/>
              <a:t>to</a:t>
            </a:r>
            <a:r>
              <a:rPr lang="pt-BR" dirty="0" smtClean="0"/>
              <a:t> criminal charges (</a:t>
            </a:r>
            <a:r>
              <a:rPr lang="pt-BR" u="sng" dirty="0" smtClean="0"/>
              <a:t>representação penal</a:t>
            </a:r>
            <a:r>
              <a:rPr lang="pt-BR" dirty="0" smtClean="0"/>
              <a:t>)</a:t>
            </a:r>
            <a:endParaRPr lang="pt-BR" dirty="0"/>
          </a:p>
        </p:txBody>
      </p:sp>
      <p:sp>
        <p:nvSpPr>
          <p:cNvPr id="3" name="Title 2"/>
          <p:cNvSpPr>
            <a:spLocks noGrp="1"/>
          </p:cNvSpPr>
          <p:nvPr>
            <p:ph type="title"/>
          </p:nvPr>
        </p:nvSpPr>
        <p:spPr>
          <a:xfrm>
            <a:off x="685800" y="228601"/>
            <a:ext cx="7543800" cy="914400"/>
          </a:xfrm>
        </p:spPr>
        <p:txBody>
          <a:bodyPr/>
          <a:lstStyle/>
          <a:p>
            <a:r>
              <a:rPr lang="pt-BR" b="1" dirty="0" smtClean="0">
                <a:solidFill>
                  <a:srgbClr val="297FD5"/>
                </a:solidFill>
              </a:rPr>
              <a:t>TAX PLANNING</a:t>
            </a:r>
            <a:endParaRPr lang="pt-BR" b="1" dirty="0">
              <a:solidFill>
                <a:srgbClr val="297FD5"/>
              </a:solidFill>
            </a:endParaRPr>
          </a:p>
        </p:txBody>
      </p:sp>
    </p:spTree>
    <p:extLst>
      <p:ext uri="{BB962C8B-B14F-4D97-AF65-F5344CB8AC3E}">
        <p14:creationId xmlns:p14="http://schemas.microsoft.com/office/powerpoint/2010/main" val="2022651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uto.jpg"/>
          <p:cNvPicPr>
            <a:picLocks noGrp="1" noChangeAspect="1"/>
          </p:cNvPicPr>
          <p:nvPr>
            <p:ph idx="1"/>
          </p:nvPr>
        </p:nvPicPr>
        <p:blipFill>
          <a:blip r:embed="rId3">
            <a:extLst>
              <a:ext uri="{28A0092B-C50C-407E-A947-70E740481C1C}">
                <a14:useLocalDpi xmlns:a14="http://schemas.microsoft.com/office/drawing/2010/main" val="0"/>
              </a:ext>
            </a:extLst>
          </a:blip>
          <a:srcRect l="-47927" r="-47927"/>
          <a:stretch>
            <a:fillRect/>
          </a:stretch>
        </p:blipFill>
        <p:spPr>
          <a:xfrm>
            <a:off x="813434" y="1298472"/>
            <a:ext cx="7534970" cy="5028309"/>
          </a:xfrm>
        </p:spPr>
      </p:pic>
      <p:sp>
        <p:nvSpPr>
          <p:cNvPr id="3" name="Title 2"/>
          <p:cNvSpPr>
            <a:spLocks noGrp="1"/>
          </p:cNvSpPr>
          <p:nvPr>
            <p:ph type="title"/>
          </p:nvPr>
        </p:nvSpPr>
        <p:spPr>
          <a:xfrm>
            <a:off x="306304" y="139518"/>
            <a:ext cx="7543800" cy="914400"/>
          </a:xfrm>
        </p:spPr>
        <p:txBody>
          <a:bodyPr/>
          <a:lstStyle/>
          <a:p>
            <a:r>
              <a:rPr lang="pt-BR" b="1" dirty="0" smtClean="0">
                <a:solidFill>
                  <a:srgbClr val="297FD5"/>
                </a:solidFill>
              </a:rPr>
              <a:t>TAX DELINQUENCY</a:t>
            </a:r>
            <a:endParaRPr lang="pt-BR" b="1" dirty="0">
              <a:solidFill>
                <a:srgbClr val="297FD5"/>
              </a:solidFill>
            </a:endParaRPr>
          </a:p>
        </p:txBody>
      </p:sp>
    </p:spTree>
    <p:extLst>
      <p:ext uri="{BB962C8B-B14F-4D97-AF65-F5344CB8AC3E}">
        <p14:creationId xmlns:p14="http://schemas.microsoft.com/office/powerpoint/2010/main" val="5241973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9221" y="2507303"/>
            <a:ext cx="8520463" cy="3657599"/>
          </a:xfrm>
        </p:spPr>
        <p:txBody>
          <a:bodyPr>
            <a:noAutofit/>
          </a:bodyPr>
          <a:lstStyle/>
          <a:p>
            <a:pPr>
              <a:buFont typeface="Wingdings" charset="2"/>
              <a:buChar char="q"/>
            </a:pPr>
            <a:r>
              <a:rPr lang="en-US" sz="1600" b="1" u="sng" dirty="0" err="1" smtClean="0">
                <a:effectLst/>
              </a:rPr>
              <a:t>Fiscalização</a:t>
            </a:r>
            <a:r>
              <a:rPr lang="en-US" sz="1600" b="1" dirty="0" smtClean="0">
                <a:effectLst/>
              </a:rPr>
              <a:t>: Tax Audit</a:t>
            </a:r>
          </a:p>
          <a:p>
            <a:pPr marL="18288" indent="0">
              <a:buNone/>
            </a:pPr>
            <a:endParaRPr lang="en-US" sz="1600" b="1" u="sng" dirty="0" smtClean="0">
              <a:effectLst/>
            </a:endParaRPr>
          </a:p>
          <a:p>
            <a:pPr>
              <a:buFont typeface="Wingdings" charset="2"/>
              <a:buChar char="q"/>
            </a:pPr>
            <a:r>
              <a:rPr lang="en-US" sz="1600" b="1" u="sng" dirty="0" smtClean="0">
                <a:effectLst/>
              </a:rPr>
              <a:t>Auto </a:t>
            </a:r>
            <a:r>
              <a:rPr lang="en-US" sz="1600" b="1" u="sng" dirty="0">
                <a:effectLst/>
              </a:rPr>
              <a:t>de </a:t>
            </a:r>
            <a:r>
              <a:rPr lang="en-US" sz="1600" b="1" u="sng" dirty="0" err="1">
                <a:effectLst/>
              </a:rPr>
              <a:t>Infração</a:t>
            </a:r>
            <a:r>
              <a:rPr lang="en-US" sz="1600" b="1" u="sng" dirty="0">
                <a:effectLst/>
              </a:rPr>
              <a:t>:</a:t>
            </a:r>
            <a:r>
              <a:rPr lang="en-US" sz="1600" dirty="0">
                <a:effectLst/>
              </a:rPr>
              <a:t> Tax</a:t>
            </a:r>
            <a:r>
              <a:rPr lang="en-US" sz="1600" b="1" u="sng" dirty="0">
                <a:effectLst/>
              </a:rPr>
              <a:t> </a:t>
            </a:r>
            <a:r>
              <a:rPr lang="en-US" sz="1600" dirty="0">
                <a:effectLst/>
              </a:rPr>
              <a:t>Delinquency Notice / Notice of Tax </a:t>
            </a:r>
            <a:r>
              <a:rPr lang="en-US" sz="1600" dirty="0" smtClean="0">
                <a:effectLst/>
              </a:rPr>
              <a:t>Assessment</a:t>
            </a:r>
          </a:p>
          <a:p>
            <a:pPr marL="18288" indent="0">
              <a:buNone/>
            </a:pPr>
            <a:endParaRPr lang="en-US" sz="1600" dirty="0">
              <a:effectLst/>
            </a:endParaRPr>
          </a:p>
          <a:p>
            <a:pPr>
              <a:buFont typeface="Wingdings" charset="2"/>
              <a:buChar char="q"/>
            </a:pPr>
            <a:r>
              <a:rPr lang="en-US" sz="1600" b="1" u="sng" dirty="0" err="1">
                <a:effectLst/>
              </a:rPr>
              <a:t>Lançamento</a:t>
            </a:r>
            <a:r>
              <a:rPr lang="en-US" sz="1600" b="1" u="sng" dirty="0">
                <a:effectLst/>
              </a:rPr>
              <a:t> </a:t>
            </a:r>
            <a:r>
              <a:rPr lang="en-US" sz="1600" b="1" u="sng" dirty="0" err="1">
                <a:effectLst/>
              </a:rPr>
              <a:t>tributário</a:t>
            </a:r>
            <a:r>
              <a:rPr lang="en-US" sz="1600" u="sng" dirty="0">
                <a:effectLst/>
              </a:rPr>
              <a:t>: </a:t>
            </a:r>
            <a:r>
              <a:rPr lang="en-US" sz="1600" dirty="0">
                <a:effectLst/>
              </a:rPr>
              <a:t> </a:t>
            </a:r>
            <a:r>
              <a:rPr lang="en-US" sz="1600" dirty="0" smtClean="0">
                <a:effectLst/>
              </a:rPr>
              <a:t>Tax Assessment</a:t>
            </a:r>
          </a:p>
          <a:p>
            <a:pPr marL="18288" indent="0">
              <a:buNone/>
            </a:pPr>
            <a:endParaRPr lang="en-US" sz="1600" dirty="0">
              <a:effectLst/>
            </a:endParaRPr>
          </a:p>
          <a:p>
            <a:pPr>
              <a:buFont typeface="Wingdings" charset="2"/>
              <a:buChar char="q"/>
            </a:pPr>
            <a:r>
              <a:rPr lang="en-US" sz="1600" b="1" u="sng" dirty="0" err="1">
                <a:effectLst/>
              </a:rPr>
              <a:t>Sujeito</a:t>
            </a:r>
            <a:r>
              <a:rPr lang="en-US" sz="1600" b="1" u="sng" dirty="0">
                <a:effectLst/>
              </a:rPr>
              <a:t> </a:t>
            </a:r>
            <a:r>
              <a:rPr lang="en-US" sz="1600" b="1" u="sng" dirty="0" err="1">
                <a:effectLst/>
              </a:rPr>
              <a:t>passivo</a:t>
            </a:r>
            <a:r>
              <a:rPr lang="en-US" sz="1600" dirty="0">
                <a:effectLst/>
              </a:rPr>
              <a:t>/</a:t>
            </a:r>
            <a:r>
              <a:rPr lang="en-US" sz="1600" b="1" u="sng" dirty="0" err="1">
                <a:effectLst/>
              </a:rPr>
              <a:t>Contribuinte</a:t>
            </a:r>
            <a:r>
              <a:rPr lang="en-US" sz="1600" dirty="0">
                <a:effectLst/>
              </a:rPr>
              <a:t>: Taxpayer </a:t>
            </a:r>
            <a:endParaRPr lang="en-US" sz="1600" dirty="0" smtClean="0">
              <a:effectLst/>
            </a:endParaRPr>
          </a:p>
          <a:p>
            <a:pPr>
              <a:buFont typeface="Wingdings" charset="2"/>
              <a:buChar char="q"/>
            </a:pPr>
            <a:endParaRPr lang="en-US" sz="1600" dirty="0" smtClean="0">
              <a:effectLst/>
            </a:endParaRPr>
          </a:p>
          <a:p>
            <a:pPr>
              <a:buFont typeface="Wingdings" charset="2"/>
              <a:buChar char="q"/>
            </a:pPr>
            <a:r>
              <a:rPr lang="en-US" sz="1600" b="1" u="sng" dirty="0" err="1">
                <a:effectLst/>
              </a:rPr>
              <a:t>Sujeito</a:t>
            </a:r>
            <a:r>
              <a:rPr lang="en-US" sz="1600" b="1" u="sng" dirty="0">
                <a:effectLst/>
              </a:rPr>
              <a:t> </a:t>
            </a:r>
            <a:r>
              <a:rPr lang="en-US" sz="1600" b="1" u="sng" dirty="0" err="1">
                <a:effectLst/>
              </a:rPr>
              <a:t>ativo</a:t>
            </a:r>
            <a:r>
              <a:rPr lang="en-US" sz="1600" b="1" dirty="0">
                <a:effectLst/>
              </a:rPr>
              <a:t>:</a:t>
            </a:r>
            <a:r>
              <a:rPr lang="en-US" sz="1600" dirty="0">
                <a:effectLst/>
              </a:rPr>
              <a:t> Tax A</a:t>
            </a:r>
            <a:r>
              <a:rPr lang="en-US" sz="1600" dirty="0" smtClean="0">
                <a:effectLst/>
              </a:rPr>
              <a:t>uthority </a:t>
            </a:r>
            <a:r>
              <a:rPr lang="en-US" sz="1600" dirty="0">
                <a:effectLst/>
              </a:rPr>
              <a:t>that files the tax assessment</a:t>
            </a:r>
            <a:endParaRPr lang="pt-BR" sz="1600" dirty="0"/>
          </a:p>
          <a:p>
            <a:pPr marL="18288" indent="0">
              <a:buNone/>
            </a:pPr>
            <a:endParaRPr lang="en-US" sz="1600" dirty="0">
              <a:effectLst/>
            </a:endParaRPr>
          </a:p>
          <a:p>
            <a:pPr>
              <a:buFont typeface="Wingdings" charset="2"/>
              <a:buChar char="q"/>
            </a:pPr>
            <a:r>
              <a:rPr lang="en-US" sz="1600" b="1" u="sng" dirty="0" err="1">
                <a:effectLst/>
              </a:rPr>
              <a:t>Impugnaçã</a:t>
            </a:r>
            <a:r>
              <a:rPr lang="en-US" sz="1600" dirty="0" err="1">
                <a:effectLst/>
              </a:rPr>
              <a:t>o</a:t>
            </a:r>
            <a:r>
              <a:rPr lang="en-US" sz="1600" dirty="0">
                <a:effectLst/>
              </a:rPr>
              <a:t>: Challenge - file an administrative defense (no collateral required</a:t>
            </a:r>
            <a:r>
              <a:rPr lang="en-US" sz="1600" dirty="0" smtClean="0">
                <a:effectLst/>
              </a:rPr>
              <a:t>)</a:t>
            </a:r>
          </a:p>
          <a:p>
            <a:pPr marL="18288" indent="0">
              <a:buNone/>
            </a:pPr>
            <a:endParaRPr lang="en-US" sz="1600" dirty="0" smtClean="0">
              <a:effectLst/>
            </a:endParaRPr>
          </a:p>
          <a:p>
            <a:pPr>
              <a:buFont typeface="Wingdings" charset="2"/>
              <a:buChar char="q"/>
            </a:pPr>
            <a:r>
              <a:rPr lang="en-US" sz="1600" u="sng" dirty="0" err="1" smtClean="0">
                <a:effectLst/>
              </a:rPr>
              <a:t>Delegacia</a:t>
            </a:r>
            <a:r>
              <a:rPr lang="en-US" sz="1600" u="sng" dirty="0" smtClean="0">
                <a:effectLst/>
              </a:rPr>
              <a:t> Regional da </a:t>
            </a:r>
            <a:r>
              <a:rPr lang="en-US" sz="1600" u="sng" dirty="0" err="1" smtClean="0">
                <a:effectLst/>
              </a:rPr>
              <a:t>Receita</a:t>
            </a:r>
            <a:r>
              <a:rPr lang="en-US" sz="1600" u="sng" dirty="0" smtClean="0">
                <a:effectLst/>
              </a:rPr>
              <a:t> Federal</a:t>
            </a:r>
            <a:r>
              <a:rPr lang="en-US" sz="1600" dirty="0" smtClean="0">
                <a:effectLst/>
              </a:rPr>
              <a:t>: Regional Office of the Brazilian Revenue Service</a:t>
            </a:r>
          </a:p>
          <a:p>
            <a:pPr>
              <a:buFont typeface="Wingdings" charset="2"/>
              <a:buChar char="q"/>
            </a:pPr>
            <a:endParaRPr lang="en-US" sz="1600" dirty="0">
              <a:effectLst/>
            </a:endParaRPr>
          </a:p>
          <a:p>
            <a:pPr>
              <a:buFont typeface="Wingdings" charset="2"/>
              <a:buChar char="q"/>
            </a:pPr>
            <a:r>
              <a:rPr lang="en-US" sz="1600" b="1" u="sng" dirty="0" err="1">
                <a:effectLst/>
              </a:rPr>
              <a:t>Dívida</a:t>
            </a:r>
            <a:r>
              <a:rPr lang="en-US" sz="1600" b="1" u="sng" dirty="0">
                <a:effectLst/>
              </a:rPr>
              <a:t> </a:t>
            </a:r>
            <a:r>
              <a:rPr lang="en-US" sz="1600" b="1" u="sng" dirty="0" err="1">
                <a:effectLst/>
              </a:rPr>
              <a:t>ativa</a:t>
            </a:r>
            <a:r>
              <a:rPr lang="en-US" sz="1600" b="1" u="sng" dirty="0">
                <a:effectLst/>
              </a:rPr>
              <a:t>:</a:t>
            </a:r>
            <a:r>
              <a:rPr lang="en-US" sz="1600" dirty="0">
                <a:effectLst/>
              </a:rPr>
              <a:t> Delinquent Account / Tax Debt </a:t>
            </a:r>
            <a:r>
              <a:rPr lang="en-US" sz="1600" dirty="0" smtClean="0">
                <a:effectLst/>
              </a:rPr>
              <a:t>Warrant</a:t>
            </a:r>
          </a:p>
          <a:p>
            <a:pPr marL="18288" indent="0">
              <a:buNone/>
            </a:pPr>
            <a:endParaRPr lang="en-US" sz="1600" dirty="0">
              <a:effectLst/>
            </a:endParaRPr>
          </a:p>
          <a:p>
            <a:pPr marL="18288" indent="0">
              <a:buNone/>
            </a:pPr>
            <a:endParaRPr lang="en-US" dirty="0">
              <a:effectLst/>
            </a:endParaRPr>
          </a:p>
          <a:p>
            <a:endParaRPr lang="pt-BR" dirty="0"/>
          </a:p>
        </p:txBody>
      </p:sp>
      <p:sp>
        <p:nvSpPr>
          <p:cNvPr id="3" name="Title 2"/>
          <p:cNvSpPr>
            <a:spLocks noGrp="1"/>
          </p:cNvSpPr>
          <p:nvPr>
            <p:ph type="title"/>
          </p:nvPr>
        </p:nvSpPr>
        <p:spPr>
          <a:xfrm>
            <a:off x="249221" y="228601"/>
            <a:ext cx="7543800" cy="914400"/>
          </a:xfrm>
        </p:spPr>
        <p:txBody>
          <a:bodyPr/>
          <a:lstStyle/>
          <a:p>
            <a:r>
              <a:rPr lang="pt-BR" b="1" dirty="0">
                <a:solidFill>
                  <a:srgbClr val="297FD5"/>
                </a:solidFill>
              </a:rPr>
              <a:t>TAX DELINQUENCY</a:t>
            </a:r>
            <a:endParaRPr lang="pt-BR" dirty="0"/>
          </a:p>
        </p:txBody>
      </p:sp>
    </p:spTree>
    <p:extLst>
      <p:ext uri="{BB962C8B-B14F-4D97-AF65-F5344CB8AC3E}">
        <p14:creationId xmlns:p14="http://schemas.microsoft.com/office/powerpoint/2010/main" val="4296233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7579" y="1143002"/>
            <a:ext cx="7927473" cy="4483768"/>
          </a:xfrm>
        </p:spPr>
        <p:txBody>
          <a:bodyPr/>
          <a:lstStyle/>
          <a:p>
            <a:pPr>
              <a:buFont typeface="Wingdings" charset="2"/>
              <a:buChar char="q"/>
            </a:pPr>
            <a:r>
              <a:rPr lang="en-US" b="1" u="sng" dirty="0">
                <a:effectLst/>
              </a:rPr>
              <a:t>CARF:</a:t>
            </a:r>
            <a:r>
              <a:rPr lang="en-US" dirty="0">
                <a:effectLst/>
              </a:rPr>
              <a:t>  </a:t>
            </a:r>
            <a:r>
              <a:rPr lang="en-US" dirty="0" err="1">
                <a:effectLst/>
              </a:rPr>
              <a:t>Conselho</a:t>
            </a:r>
            <a:r>
              <a:rPr lang="en-US" dirty="0">
                <a:effectLst/>
              </a:rPr>
              <a:t> </a:t>
            </a:r>
            <a:r>
              <a:rPr lang="en-US" dirty="0" err="1">
                <a:effectLst/>
              </a:rPr>
              <a:t>Administrativo</a:t>
            </a:r>
            <a:r>
              <a:rPr lang="en-US" dirty="0">
                <a:effectLst/>
              </a:rPr>
              <a:t> de </a:t>
            </a:r>
            <a:r>
              <a:rPr lang="en-US" dirty="0" err="1">
                <a:effectLst/>
              </a:rPr>
              <a:t>Recursos</a:t>
            </a:r>
            <a:r>
              <a:rPr lang="en-US" dirty="0">
                <a:effectLst/>
              </a:rPr>
              <a:t> </a:t>
            </a:r>
            <a:r>
              <a:rPr lang="en-US" dirty="0" err="1" smtClean="0">
                <a:effectLst/>
              </a:rPr>
              <a:t>Fiscais</a:t>
            </a:r>
            <a:endParaRPr lang="en-US" dirty="0" smtClean="0">
              <a:effectLst/>
            </a:endParaRPr>
          </a:p>
          <a:p>
            <a:pPr marL="18288" indent="0">
              <a:buNone/>
            </a:pPr>
            <a:r>
              <a:rPr lang="en-US" dirty="0">
                <a:effectLst/>
              </a:rPr>
              <a:t> </a:t>
            </a:r>
            <a:r>
              <a:rPr lang="en-US" dirty="0" smtClean="0">
                <a:effectLst/>
              </a:rPr>
              <a:t>                 Federal Tax Appeals Council</a:t>
            </a:r>
          </a:p>
          <a:p>
            <a:pPr>
              <a:buFont typeface="Wingdings" charset="2"/>
              <a:buChar char="q"/>
            </a:pPr>
            <a:r>
              <a:rPr lang="en-US" u="sng" dirty="0" err="1" smtClean="0">
                <a:effectLst/>
              </a:rPr>
              <a:t>Execução</a:t>
            </a:r>
            <a:r>
              <a:rPr lang="en-US" u="sng" dirty="0" smtClean="0">
                <a:effectLst/>
              </a:rPr>
              <a:t> Fiscal:</a:t>
            </a:r>
            <a:r>
              <a:rPr lang="en-US" dirty="0" smtClean="0">
                <a:effectLst/>
              </a:rPr>
              <a:t> Tax Collection Claim in </a:t>
            </a:r>
            <a:r>
              <a:rPr lang="en-US" dirty="0" err="1" smtClean="0">
                <a:effectLst/>
              </a:rPr>
              <a:t>Cour</a:t>
            </a:r>
            <a:endParaRPr lang="en-US" u="sng" dirty="0" smtClean="0">
              <a:effectLst/>
            </a:endParaRPr>
          </a:p>
          <a:p>
            <a:pPr>
              <a:buFont typeface="Wingdings" charset="2"/>
              <a:buChar char="q"/>
            </a:pPr>
            <a:endParaRPr lang="en-US" dirty="0">
              <a:effectLst/>
            </a:endParaRPr>
          </a:p>
          <a:p>
            <a:pPr>
              <a:buFont typeface="Wingdings" charset="2"/>
              <a:buChar char="q"/>
            </a:pPr>
            <a:endParaRPr lang="en-US" dirty="0" smtClean="0">
              <a:effectLst/>
            </a:endParaRPr>
          </a:p>
          <a:p>
            <a:pPr>
              <a:buFont typeface="Wingdings" charset="2"/>
              <a:buChar char="q"/>
            </a:pPr>
            <a:endParaRPr lang="en-US" dirty="0">
              <a:effectLst/>
            </a:endParaRPr>
          </a:p>
          <a:p>
            <a:pPr>
              <a:buFont typeface="Wingdings" charset="2"/>
              <a:buChar char="q"/>
            </a:pPr>
            <a:endParaRPr lang="en-US" dirty="0" smtClean="0">
              <a:effectLst/>
            </a:endParaRPr>
          </a:p>
          <a:p>
            <a:pPr>
              <a:buFont typeface="Wingdings" charset="2"/>
              <a:buChar char="q"/>
            </a:pPr>
            <a:endParaRPr lang="en-US" dirty="0">
              <a:effectLst/>
            </a:endParaRPr>
          </a:p>
          <a:p>
            <a:pPr>
              <a:buFont typeface="Wingdings" charset="2"/>
              <a:buChar char="q"/>
            </a:pPr>
            <a:endParaRPr lang="en-US" dirty="0" smtClean="0">
              <a:effectLst/>
            </a:endParaRPr>
          </a:p>
          <a:p>
            <a:pPr>
              <a:buFont typeface="Wingdings" charset="2"/>
              <a:buChar char="q"/>
            </a:pPr>
            <a:endParaRPr lang="en-US" dirty="0">
              <a:effectLst/>
            </a:endParaRPr>
          </a:p>
          <a:p>
            <a:pPr>
              <a:buFont typeface="Wingdings" charset="2"/>
              <a:buChar char="q"/>
            </a:pPr>
            <a:endParaRPr lang="en-US" dirty="0" smtClean="0">
              <a:effectLst/>
            </a:endParaRPr>
          </a:p>
          <a:p>
            <a:pPr>
              <a:buFont typeface="Wingdings" charset="2"/>
              <a:buChar char="q"/>
            </a:pPr>
            <a:endParaRPr lang="pt-BR" dirty="0"/>
          </a:p>
        </p:txBody>
      </p:sp>
      <p:sp>
        <p:nvSpPr>
          <p:cNvPr id="3" name="Title 2"/>
          <p:cNvSpPr>
            <a:spLocks noGrp="1"/>
          </p:cNvSpPr>
          <p:nvPr>
            <p:ph type="title"/>
          </p:nvPr>
        </p:nvSpPr>
        <p:spPr>
          <a:xfrm>
            <a:off x="242503" y="228601"/>
            <a:ext cx="7543800" cy="914400"/>
          </a:xfrm>
        </p:spPr>
        <p:txBody>
          <a:bodyPr/>
          <a:lstStyle/>
          <a:p>
            <a:r>
              <a:rPr lang="pt-BR" b="1" dirty="0">
                <a:solidFill>
                  <a:srgbClr val="297FD5"/>
                </a:solidFill>
              </a:rPr>
              <a:t>TAX DELINQUENCY</a:t>
            </a:r>
            <a:endParaRPr lang="pt-BR" dirty="0"/>
          </a:p>
        </p:txBody>
      </p:sp>
      <p:pic>
        <p:nvPicPr>
          <p:cNvPr id="4" name="Picture 3"/>
          <p:cNvPicPr>
            <a:picLocks noChangeAspect="1"/>
          </p:cNvPicPr>
          <p:nvPr/>
        </p:nvPicPr>
        <p:blipFill>
          <a:blip r:embed="rId3"/>
          <a:stretch>
            <a:fillRect/>
          </a:stretch>
        </p:blipFill>
        <p:spPr>
          <a:xfrm>
            <a:off x="347579" y="2490820"/>
            <a:ext cx="5241906" cy="4003336"/>
          </a:xfrm>
          <a:prstGeom prst="rect">
            <a:avLst/>
          </a:prstGeom>
        </p:spPr>
      </p:pic>
      <p:pic>
        <p:nvPicPr>
          <p:cNvPr id="5" name="Picture 4"/>
          <p:cNvPicPr>
            <a:picLocks noChangeAspect="1"/>
          </p:cNvPicPr>
          <p:nvPr/>
        </p:nvPicPr>
        <p:blipFill>
          <a:blip r:embed="rId4"/>
          <a:stretch>
            <a:fillRect/>
          </a:stretch>
        </p:blipFill>
        <p:spPr>
          <a:xfrm>
            <a:off x="3478189" y="2953024"/>
            <a:ext cx="5665811" cy="3541132"/>
          </a:xfrm>
          <a:prstGeom prst="rect">
            <a:avLst/>
          </a:prstGeom>
        </p:spPr>
      </p:pic>
    </p:spTree>
    <p:extLst>
      <p:ext uri="{BB962C8B-B14F-4D97-AF65-F5344CB8AC3E}">
        <p14:creationId xmlns:p14="http://schemas.microsoft.com/office/powerpoint/2010/main" val="15769066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0860" y="0"/>
            <a:ext cx="7543800" cy="914400"/>
          </a:xfrm>
        </p:spPr>
        <p:txBody>
          <a:bodyPr/>
          <a:lstStyle/>
          <a:p>
            <a:r>
              <a:rPr lang="pt-BR" b="1" dirty="0" smtClean="0">
                <a:solidFill>
                  <a:srgbClr val="297FD5"/>
                </a:solidFill>
              </a:rPr>
              <a:t>TRANSFER PRICING</a:t>
            </a:r>
            <a:endParaRPr lang="pt-BR" b="1" dirty="0">
              <a:solidFill>
                <a:srgbClr val="297FD5"/>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547860499"/>
              </p:ext>
            </p:extLst>
          </p:nvPr>
        </p:nvGraphicFramePr>
        <p:xfrm>
          <a:off x="430860" y="1360602"/>
          <a:ext cx="8443047" cy="4758328"/>
        </p:xfrm>
        <a:graphic>
          <a:graphicData uri="http://schemas.openxmlformats.org/drawingml/2006/table">
            <a:tbl>
              <a:tblPr firstRow="1" bandRow="1">
                <a:tableStyleId>{5C22544A-7EE6-4342-B048-85BDC9FD1C3A}</a:tableStyleId>
              </a:tblPr>
              <a:tblGrid>
                <a:gridCol w="4699483"/>
                <a:gridCol w="3743564"/>
              </a:tblGrid>
              <a:tr h="370840">
                <a:tc>
                  <a:txBody>
                    <a:bodyPr/>
                    <a:lstStyle/>
                    <a:p>
                      <a:r>
                        <a:rPr lang="pt-BR" b="1" dirty="0" err="1" smtClean="0"/>
                        <a:t>Brazilian</a:t>
                      </a:r>
                      <a:r>
                        <a:rPr lang="pt-BR" b="1" dirty="0" smtClean="0"/>
                        <a:t> </a:t>
                      </a:r>
                      <a:r>
                        <a:rPr lang="pt-BR" b="1" dirty="0" err="1" smtClean="0"/>
                        <a:t>Methods</a:t>
                      </a:r>
                      <a:endParaRPr lang="pt-BR" dirty="0"/>
                    </a:p>
                  </a:txBody>
                  <a:tcPr/>
                </a:tc>
                <a:tc>
                  <a:txBody>
                    <a:bodyPr/>
                    <a:lstStyle/>
                    <a:p>
                      <a:r>
                        <a:rPr lang="pt-BR" b="1" dirty="0" smtClean="0"/>
                        <a:t>OCDE </a:t>
                      </a:r>
                      <a:r>
                        <a:rPr lang="pt-BR" b="1" dirty="0" err="1" smtClean="0"/>
                        <a:t>Methods</a:t>
                      </a:r>
                      <a:endParaRPr lang="pt-BR" dirty="0"/>
                    </a:p>
                  </a:txBody>
                  <a:tcPr/>
                </a:tc>
              </a:tr>
              <a:tr h="370840">
                <a:tc>
                  <a:txBody>
                    <a:bodyPr/>
                    <a:lstStyle/>
                    <a:p>
                      <a:r>
                        <a:rPr lang="pt-BR" sz="1600" b="1" dirty="0" err="1" smtClean="0"/>
                        <a:t>Parameter</a:t>
                      </a:r>
                      <a:r>
                        <a:rPr lang="pt-BR" sz="1600" b="1" dirty="0" smtClean="0"/>
                        <a:t> </a:t>
                      </a:r>
                      <a:r>
                        <a:rPr lang="pt-BR" sz="1600" b="1" dirty="0" err="1" smtClean="0"/>
                        <a:t>Prices</a:t>
                      </a:r>
                      <a:r>
                        <a:rPr lang="pt-BR" sz="1600" b="1" dirty="0" smtClean="0"/>
                        <a:t> for </a:t>
                      </a:r>
                      <a:r>
                        <a:rPr lang="pt-BR" sz="1600" b="1" dirty="0" err="1" smtClean="0"/>
                        <a:t>Import</a:t>
                      </a:r>
                      <a:r>
                        <a:rPr lang="pt-BR" sz="1600" b="1" dirty="0" smtClean="0"/>
                        <a:t> </a:t>
                      </a:r>
                      <a:r>
                        <a:rPr lang="pt-BR" sz="1600" b="1" dirty="0" err="1" smtClean="0"/>
                        <a:t>Activities</a:t>
                      </a:r>
                      <a:endParaRPr lang="pt-BR" sz="1600" b="1" dirty="0"/>
                    </a:p>
                  </a:txBody>
                  <a:tcPr/>
                </a:tc>
                <a:tc>
                  <a:txBody>
                    <a:bodyPr/>
                    <a:lstStyle/>
                    <a:p>
                      <a:endParaRPr lang="pt-BR" sz="1600" dirty="0"/>
                    </a:p>
                  </a:txBody>
                  <a:tcPr/>
                </a:tc>
              </a:tr>
              <a:tr h="370840">
                <a:tc>
                  <a:txBody>
                    <a:bodyPr/>
                    <a:lstStyle/>
                    <a:p>
                      <a:r>
                        <a:rPr lang="pt-BR" sz="1600" dirty="0" smtClean="0"/>
                        <a:t>PIC: Preços Independentes Comparados</a:t>
                      </a:r>
                      <a:endParaRPr lang="pt-BR" sz="1600" dirty="0"/>
                    </a:p>
                  </a:txBody>
                  <a:tcPr/>
                </a:tc>
                <a:tc>
                  <a:txBody>
                    <a:bodyPr/>
                    <a:lstStyle/>
                    <a:p>
                      <a:r>
                        <a:rPr lang="pt-BR" sz="1600" dirty="0" smtClean="0"/>
                        <a:t>CUP: </a:t>
                      </a:r>
                      <a:r>
                        <a:rPr lang="pt-BR" sz="1600" dirty="0" err="1" smtClean="0"/>
                        <a:t>Comparable</a:t>
                      </a:r>
                      <a:r>
                        <a:rPr lang="pt-BR" sz="1600" dirty="0" smtClean="0"/>
                        <a:t> </a:t>
                      </a:r>
                      <a:r>
                        <a:rPr lang="pt-BR" sz="1600" dirty="0" err="1" smtClean="0"/>
                        <a:t>Uncontrolled</a:t>
                      </a:r>
                      <a:r>
                        <a:rPr lang="pt-BR" sz="1600" dirty="0" smtClean="0"/>
                        <a:t> </a:t>
                      </a:r>
                      <a:r>
                        <a:rPr lang="pt-BR" sz="1600" dirty="0" err="1" smtClean="0"/>
                        <a:t>Price</a:t>
                      </a:r>
                      <a:endParaRPr lang="pt-BR" sz="1600" dirty="0"/>
                    </a:p>
                  </a:txBody>
                  <a:tcPr/>
                </a:tc>
              </a:tr>
              <a:tr h="370840">
                <a:tc>
                  <a:txBody>
                    <a:bodyPr/>
                    <a:lstStyle/>
                    <a:p>
                      <a:r>
                        <a:rPr lang="pt-BR" sz="1600" dirty="0" smtClean="0"/>
                        <a:t>PRL (Revenda): Preço de Revenda Menos Lucro</a:t>
                      </a:r>
                      <a:endParaRPr lang="pt-BR" sz="1600" dirty="0"/>
                    </a:p>
                  </a:txBody>
                  <a:tcPr/>
                </a:tc>
                <a:tc>
                  <a:txBody>
                    <a:bodyPr/>
                    <a:lstStyle/>
                    <a:p>
                      <a:r>
                        <a:rPr lang="pt-BR" sz="1600" dirty="0" smtClean="0"/>
                        <a:t>RPM: </a:t>
                      </a:r>
                      <a:r>
                        <a:rPr lang="pt-BR" sz="1600" dirty="0" err="1" smtClean="0"/>
                        <a:t>Resale</a:t>
                      </a:r>
                      <a:r>
                        <a:rPr lang="pt-BR" sz="1600" dirty="0" smtClean="0"/>
                        <a:t> </a:t>
                      </a:r>
                      <a:r>
                        <a:rPr lang="pt-BR" sz="1600" dirty="0" err="1" smtClean="0"/>
                        <a:t>Price</a:t>
                      </a:r>
                      <a:r>
                        <a:rPr lang="pt-BR" sz="1600" dirty="0" smtClean="0"/>
                        <a:t> </a:t>
                      </a:r>
                      <a:r>
                        <a:rPr lang="pt-BR" sz="1600" dirty="0" err="1" smtClean="0"/>
                        <a:t>Method</a:t>
                      </a:r>
                      <a:endParaRPr lang="pt-BR" sz="1600" dirty="0"/>
                    </a:p>
                  </a:txBody>
                  <a:tcPr/>
                </a:tc>
              </a:tr>
              <a:tr h="370840">
                <a:tc>
                  <a:txBody>
                    <a:bodyPr/>
                    <a:lstStyle/>
                    <a:p>
                      <a:r>
                        <a:rPr lang="pt-BR" sz="1600" dirty="0" smtClean="0"/>
                        <a:t>PRL (Produção): Preço de Revenda Menos Lucro</a:t>
                      </a:r>
                      <a:endParaRPr lang="pt-BR" sz="1600" dirty="0"/>
                    </a:p>
                  </a:txBody>
                  <a:tcPr/>
                </a:tc>
                <a:tc>
                  <a:txBody>
                    <a:bodyPr/>
                    <a:lstStyle/>
                    <a:p>
                      <a:r>
                        <a:rPr lang="pt-BR" sz="1600" dirty="0" smtClean="0"/>
                        <a:t>RPM: </a:t>
                      </a:r>
                      <a:r>
                        <a:rPr lang="pt-BR" sz="1600" dirty="0" err="1" smtClean="0"/>
                        <a:t>Resale</a:t>
                      </a:r>
                      <a:r>
                        <a:rPr lang="pt-BR" sz="1600" dirty="0" smtClean="0"/>
                        <a:t> </a:t>
                      </a:r>
                      <a:r>
                        <a:rPr lang="pt-BR" sz="1600" dirty="0" err="1" smtClean="0"/>
                        <a:t>Price</a:t>
                      </a:r>
                      <a:r>
                        <a:rPr lang="pt-BR" sz="1600" dirty="0" smtClean="0"/>
                        <a:t> </a:t>
                      </a:r>
                      <a:r>
                        <a:rPr lang="pt-BR" sz="1600" dirty="0" err="1" smtClean="0"/>
                        <a:t>Method</a:t>
                      </a:r>
                      <a:endParaRPr lang="pt-BR" sz="1600" dirty="0"/>
                    </a:p>
                  </a:txBody>
                  <a:tcPr/>
                </a:tc>
              </a:tr>
              <a:tr h="370840">
                <a:tc>
                  <a:txBody>
                    <a:bodyPr/>
                    <a:lstStyle/>
                    <a:p>
                      <a:r>
                        <a:rPr lang="pt-BR" sz="1600" dirty="0" smtClean="0"/>
                        <a:t>CPL: Custo de Produção Mais Lucro</a:t>
                      </a:r>
                      <a:endParaRPr lang="pt-BR" sz="1600" dirty="0"/>
                    </a:p>
                  </a:txBody>
                  <a:tcPr/>
                </a:tc>
                <a:tc>
                  <a:txBody>
                    <a:bodyPr/>
                    <a:lstStyle/>
                    <a:p>
                      <a:r>
                        <a:rPr lang="pt-BR" sz="1600" dirty="0" smtClean="0"/>
                        <a:t>CPM: </a:t>
                      </a:r>
                      <a:r>
                        <a:rPr lang="pt-BR" sz="1600" dirty="0" err="1" smtClean="0"/>
                        <a:t>Cost</a:t>
                      </a:r>
                      <a:r>
                        <a:rPr lang="pt-BR" sz="1600" dirty="0" smtClean="0"/>
                        <a:t> Plus </a:t>
                      </a:r>
                      <a:r>
                        <a:rPr lang="pt-BR" sz="1600" dirty="0" err="1" smtClean="0"/>
                        <a:t>Method</a:t>
                      </a:r>
                      <a:endParaRPr lang="pt-BR" sz="1600" dirty="0"/>
                    </a:p>
                  </a:txBody>
                  <a:tcPr/>
                </a:tc>
              </a:tr>
              <a:tr h="4250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600" b="1" dirty="0" err="1" smtClean="0"/>
                        <a:t>Parameter</a:t>
                      </a:r>
                      <a:r>
                        <a:rPr lang="pt-BR" sz="1600" b="1" dirty="0" smtClean="0"/>
                        <a:t> </a:t>
                      </a:r>
                      <a:r>
                        <a:rPr lang="pt-BR" sz="1600" b="1" dirty="0" err="1" smtClean="0"/>
                        <a:t>Prices</a:t>
                      </a:r>
                      <a:r>
                        <a:rPr lang="pt-BR" sz="1600" b="1" dirty="0" smtClean="0"/>
                        <a:t> for </a:t>
                      </a:r>
                      <a:r>
                        <a:rPr lang="pt-BR" sz="1600" b="1" dirty="0" err="1" smtClean="0"/>
                        <a:t>Export</a:t>
                      </a:r>
                      <a:r>
                        <a:rPr lang="pt-BR" sz="1600" b="1" dirty="0" smtClean="0"/>
                        <a:t> </a:t>
                      </a:r>
                      <a:r>
                        <a:rPr lang="pt-BR" sz="1600" b="1" dirty="0" err="1" smtClean="0"/>
                        <a:t>Activities</a:t>
                      </a:r>
                      <a:endParaRPr lang="pt-BR" sz="1600" b="1" dirty="0" smtClean="0"/>
                    </a:p>
                  </a:txBody>
                  <a:tcPr/>
                </a:tc>
                <a:tc>
                  <a:txBody>
                    <a:bodyPr/>
                    <a:lstStyle/>
                    <a:p>
                      <a:endParaRPr lang="pt-BR" sz="1600" dirty="0"/>
                    </a:p>
                  </a:txBody>
                  <a:tcPr/>
                </a:tc>
              </a:tr>
              <a:tr h="370840">
                <a:tc>
                  <a:txBody>
                    <a:bodyPr/>
                    <a:lstStyle/>
                    <a:p>
                      <a:r>
                        <a:rPr lang="pt-BR" sz="1600" kern="1200" dirty="0" smtClean="0">
                          <a:solidFill>
                            <a:schemeClr val="dk1"/>
                          </a:solidFill>
                          <a:latin typeface="+mn-lt"/>
                          <a:ea typeface="+mn-ea"/>
                          <a:cs typeface="+mn-cs"/>
                        </a:rPr>
                        <a:t>E: Preço de Venda nas Exportações</a:t>
                      </a:r>
                    </a:p>
                  </a:txBody>
                  <a:tcPr/>
                </a:tc>
                <a:tc>
                  <a:txBody>
                    <a:bodyPr/>
                    <a:lstStyle/>
                    <a:p>
                      <a:r>
                        <a:rPr lang="pt-BR" sz="1600" kern="1200" dirty="0" smtClean="0">
                          <a:solidFill>
                            <a:schemeClr val="dk1"/>
                          </a:solidFill>
                          <a:latin typeface="+mn-lt"/>
                          <a:ea typeface="+mn-ea"/>
                          <a:cs typeface="+mn-cs"/>
                        </a:rPr>
                        <a:t>CUP: </a:t>
                      </a:r>
                      <a:r>
                        <a:rPr lang="pt-BR" sz="1600" kern="1200" dirty="0" err="1" smtClean="0">
                          <a:solidFill>
                            <a:schemeClr val="dk1"/>
                          </a:solidFill>
                          <a:latin typeface="+mn-lt"/>
                          <a:ea typeface="+mn-ea"/>
                          <a:cs typeface="+mn-cs"/>
                        </a:rPr>
                        <a:t>Comparable</a:t>
                      </a:r>
                      <a:r>
                        <a:rPr lang="pt-BR" sz="1600" kern="1200" dirty="0" smtClean="0">
                          <a:solidFill>
                            <a:schemeClr val="dk1"/>
                          </a:solidFill>
                          <a:latin typeface="+mn-lt"/>
                          <a:ea typeface="+mn-ea"/>
                          <a:cs typeface="+mn-cs"/>
                        </a:rPr>
                        <a:t> </a:t>
                      </a:r>
                      <a:r>
                        <a:rPr lang="pt-BR" sz="1600" kern="1200" dirty="0" err="1" smtClean="0">
                          <a:solidFill>
                            <a:schemeClr val="dk1"/>
                          </a:solidFill>
                          <a:latin typeface="+mn-lt"/>
                          <a:ea typeface="+mn-ea"/>
                          <a:cs typeface="+mn-cs"/>
                        </a:rPr>
                        <a:t>Uncontrolled</a:t>
                      </a:r>
                      <a:r>
                        <a:rPr lang="pt-BR" sz="1600" kern="1200" dirty="0" smtClean="0">
                          <a:solidFill>
                            <a:schemeClr val="dk1"/>
                          </a:solidFill>
                          <a:latin typeface="+mn-lt"/>
                          <a:ea typeface="+mn-ea"/>
                          <a:cs typeface="+mn-cs"/>
                        </a:rPr>
                        <a:t> </a:t>
                      </a:r>
                      <a:r>
                        <a:rPr lang="pt-BR" sz="1600" kern="1200" dirty="0" err="1" smtClean="0">
                          <a:solidFill>
                            <a:schemeClr val="dk1"/>
                          </a:solidFill>
                          <a:latin typeface="+mn-lt"/>
                          <a:ea typeface="+mn-ea"/>
                          <a:cs typeface="+mn-cs"/>
                        </a:rPr>
                        <a:t>Price</a:t>
                      </a:r>
                      <a:endParaRPr lang="pt-BR" sz="1600" dirty="0"/>
                    </a:p>
                  </a:txBody>
                  <a:tcPr/>
                </a:tc>
              </a:tr>
              <a:tr h="370840">
                <a:tc>
                  <a:txBody>
                    <a:bodyPr/>
                    <a:lstStyle/>
                    <a:p>
                      <a:r>
                        <a:rPr lang="pt-BR" sz="1600" kern="1200" dirty="0" smtClean="0">
                          <a:solidFill>
                            <a:schemeClr val="dk1"/>
                          </a:solidFill>
                          <a:latin typeface="+mn-lt"/>
                          <a:ea typeface="+mn-ea"/>
                          <a:cs typeface="+mn-cs"/>
                        </a:rPr>
                        <a:t>PVA: Preço de Venda Por Atacado no País de Destino Diminuído do Lucro</a:t>
                      </a:r>
                      <a:endParaRPr lang="pt-BR" sz="1600" dirty="0"/>
                    </a:p>
                  </a:txBody>
                  <a:tcPr/>
                </a:tc>
                <a:tc>
                  <a:txBody>
                    <a:bodyPr/>
                    <a:lstStyle/>
                    <a:p>
                      <a:r>
                        <a:rPr lang="pt-BR" sz="1600" kern="1200" dirty="0" smtClean="0">
                          <a:solidFill>
                            <a:schemeClr val="dk1"/>
                          </a:solidFill>
                          <a:latin typeface="+mn-lt"/>
                          <a:ea typeface="+mn-ea"/>
                          <a:cs typeface="+mn-cs"/>
                        </a:rPr>
                        <a:t>RPM: </a:t>
                      </a:r>
                      <a:r>
                        <a:rPr lang="pt-BR" sz="1600" kern="1200" dirty="0" err="1" smtClean="0">
                          <a:solidFill>
                            <a:schemeClr val="dk1"/>
                          </a:solidFill>
                          <a:latin typeface="+mn-lt"/>
                          <a:ea typeface="+mn-ea"/>
                          <a:cs typeface="+mn-cs"/>
                        </a:rPr>
                        <a:t>Resale</a:t>
                      </a:r>
                      <a:r>
                        <a:rPr lang="pt-BR" sz="1600" kern="1200" dirty="0" smtClean="0">
                          <a:solidFill>
                            <a:schemeClr val="dk1"/>
                          </a:solidFill>
                          <a:latin typeface="+mn-lt"/>
                          <a:ea typeface="+mn-ea"/>
                          <a:cs typeface="+mn-cs"/>
                        </a:rPr>
                        <a:t> </a:t>
                      </a:r>
                      <a:r>
                        <a:rPr lang="pt-BR" sz="1600" kern="1200" dirty="0" err="1" smtClean="0">
                          <a:solidFill>
                            <a:schemeClr val="dk1"/>
                          </a:solidFill>
                          <a:latin typeface="+mn-lt"/>
                          <a:ea typeface="+mn-ea"/>
                          <a:cs typeface="+mn-cs"/>
                        </a:rPr>
                        <a:t>Price</a:t>
                      </a:r>
                      <a:r>
                        <a:rPr lang="pt-BR" sz="1600" kern="1200" dirty="0" smtClean="0">
                          <a:solidFill>
                            <a:schemeClr val="dk1"/>
                          </a:solidFill>
                          <a:latin typeface="+mn-lt"/>
                          <a:ea typeface="+mn-ea"/>
                          <a:cs typeface="+mn-cs"/>
                        </a:rPr>
                        <a:t> </a:t>
                      </a:r>
                      <a:r>
                        <a:rPr lang="pt-BR" sz="1600" kern="1200" dirty="0" err="1" smtClean="0">
                          <a:solidFill>
                            <a:schemeClr val="dk1"/>
                          </a:solidFill>
                          <a:latin typeface="+mn-lt"/>
                          <a:ea typeface="+mn-ea"/>
                          <a:cs typeface="+mn-cs"/>
                        </a:rPr>
                        <a:t>Method</a:t>
                      </a:r>
                      <a:r>
                        <a:rPr lang="pt-BR" sz="1600" kern="1200" dirty="0" smtClean="0">
                          <a:solidFill>
                            <a:schemeClr val="dk1"/>
                          </a:solidFill>
                          <a:latin typeface="+mn-lt"/>
                          <a:ea typeface="+mn-ea"/>
                          <a:cs typeface="+mn-cs"/>
                        </a:rPr>
                        <a:t>	</a:t>
                      </a:r>
                      <a:endParaRPr lang="pt-BR" sz="1600" dirty="0"/>
                    </a:p>
                  </a:txBody>
                  <a:tcPr/>
                </a:tc>
              </a:tr>
              <a:tr h="370840">
                <a:tc>
                  <a:txBody>
                    <a:bodyPr/>
                    <a:lstStyle/>
                    <a:p>
                      <a:r>
                        <a:rPr lang="pt-BR" sz="1600" kern="1200" dirty="0" smtClean="0">
                          <a:solidFill>
                            <a:schemeClr val="dk1"/>
                          </a:solidFill>
                          <a:latin typeface="+mn-lt"/>
                          <a:ea typeface="+mn-ea"/>
                          <a:cs typeface="+mn-cs"/>
                        </a:rPr>
                        <a:t>PVV: Preço de Venda a Varejo no País de Destino Diminuído do Lucro</a:t>
                      </a:r>
                      <a:endParaRPr lang="pt-B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600" kern="1200" dirty="0" smtClean="0">
                          <a:solidFill>
                            <a:schemeClr val="dk1"/>
                          </a:solidFill>
                          <a:latin typeface="+mn-lt"/>
                          <a:ea typeface="+mn-ea"/>
                          <a:cs typeface="+mn-cs"/>
                        </a:rPr>
                        <a:t>RPM: </a:t>
                      </a:r>
                      <a:r>
                        <a:rPr lang="pt-BR" sz="1600" kern="1200" dirty="0" err="1" smtClean="0">
                          <a:solidFill>
                            <a:schemeClr val="dk1"/>
                          </a:solidFill>
                          <a:latin typeface="+mn-lt"/>
                          <a:ea typeface="+mn-ea"/>
                          <a:cs typeface="+mn-cs"/>
                        </a:rPr>
                        <a:t>Resale</a:t>
                      </a:r>
                      <a:r>
                        <a:rPr lang="pt-BR" sz="1600" kern="1200" dirty="0" smtClean="0">
                          <a:solidFill>
                            <a:schemeClr val="dk1"/>
                          </a:solidFill>
                          <a:latin typeface="+mn-lt"/>
                          <a:ea typeface="+mn-ea"/>
                          <a:cs typeface="+mn-cs"/>
                        </a:rPr>
                        <a:t> </a:t>
                      </a:r>
                      <a:r>
                        <a:rPr lang="pt-BR" sz="1600" kern="1200" dirty="0" err="1" smtClean="0">
                          <a:solidFill>
                            <a:schemeClr val="dk1"/>
                          </a:solidFill>
                          <a:latin typeface="+mn-lt"/>
                          <a:ea typeface="+mn-ea"/>
                          <a:cs typeface="+mn-cs"/>
                        </a:rPr>
                        <a:t>Price</a:t>
                      </a:r>
                      <a:r>
                        <a:rPr lang="pt-BR" sz="1600" kern="1200" dirty="0" smtClean="0">
                          <a:solidFill>
                            <a:schemeClr val="dk1"/>
                          </a:solidFill>
                          <a:latin typeface="+mn-lt"/>
                          <a:ea typeface="+mn-ea"/>
                          <a:cs typeface="+mn-cs"/>
                        </a:rPr>
                        <a:t> </a:t>
                      </a:r>
                      <a:r>
                        <a:rPr lang="pt-BR" sz="1600" kern="1200" dirty="0" err="1" smtClean="0">
                          <a:solidFill>
                            <a:schemeClr val="dk1"/>
                          </a:solidFill>
                          <a:latin typeface="+mn-lt"/>
                          <a:ea typeface="+mn-ea"/>
                          <a:cs typeface="+mn-cs"/>
                        </a:rPr>
                        <a:t>Method</a:t>
                      </a:r>
                      <a:r>
                        <a:rPr lang="pt-BR" sz="1600" kern="1200" dirty="0" smtClean="0">
                          <a:solidFill>
                            <a:schemeClr val="dk1"/>
                          </a:solidFill>
                          <a:latin typeface="+mn-lt"/>
                          <a:ea typeface="+mn-ea"/>
                          <a:cs typeface="+mn-cs"/>
                        </a:rPr>
                        <a:t>	</a:t>
                      </a:r>
                    </a:p>
                    <a:p>
                      <a:endParaRPr lang="pt-BR" sz="1600" dirty="0"/>
                    </a:p>
                  </a:txBody>
                  <a:tcPr/>
                </a:tc>
              </a:tr>
              <a:tr h="370840">
                <a:tc>
                  <a:txBody>
                    <a:bodyPr/>
                    <a:lstStyle/>
                    <a:p>
                      <a:r>
                        <a:rPr lang="pt-BR" sz="1600" kern="1200" dirty="0" smtClean="0">
                          <a:solidFill>
                            <a:schemeClr val="dk1"/>
                          </a:solidFill>
                          <a:latin typeface="+mn-lt"/>
                          <a:ea typeface="+mn-ea"/>
                          <a:cs typeface="+mn-cs"/>
                        </a:rPr>
                        <a:t>CAP: Custo de Aquisição ou de Produção Mais Tributos e Lucro</a:t>
                      </a:r>
                      <a:endParaRPr lang="pt-BR" sz="1600" dirty="0"/>
                    </a:p>
                  </a:txBody>
                  <a:tcPr/>
                </a:tc>
                <a:tc>
                  <a:txBody>
                    <a:bodyPr/>
                    <a:lstStyle/>
                    <a:p>
                      <a:r>
                        <a:rPr lang="pt-BR" sz="1600" kern="1200" dirty="0" smtClean="0">
                          <a:solidFill>
                            <a:schemeClr val="dk1"/>
                          </a:solidFill>
                          <a:latin typeface="+mn-lt"/>
                          <a:ea typeface="+mn-ea"/>
                          <a:cs typeface="+mn-cs"/>
                        </a:rPr>
                        <a:t>CPM: </a:t>
                      </a:r>
                      <a:r>
                        <a:rPr lang="pt-BR" sz="1600" kern="1200" dirty="0" err="1" smtClean="0">
                          <a:solidFill>
                            <a:schemeClr val="dk1"/>
                          </a:solidFill>
                          <a:latin typeface="+mn-lt"/>
                          <a:ea typeface="+mn-ea"/>
                          <a:cs typeface="+mn-cs"/>
                        </a:rPr>
                        <a:t>Cost</a:t>
                      </a:r>
                      <a:r>
                        <a:rPr lang="pt-BR" sz="1600" kern="1200" dirty="0" smtClean="0">
                          <a:solidFill>
                            <a:schemeClr val="dk1"/>
                          </a:solidFill>
                          <a:latin typeface="+mn-lt"/>
                          <a:ea typeface="+mn-ea"/>
                          <a:cs typeface="+mn-cs"/>
                        </a:rPr>
                        <a:t> Plus </a:t>
                      </a:r>
                      <a:r>
                        <a:rPr lang="pt-BR" sz="1600" kern="1200" dirty="0" err="1" smtClean="0">
                          <a:solidFill>
                            <a:schemeClr val="dk1"/>
                          </a:solidFill>
                          <a:latin typeface="+mn-lt"/>
                          <a:ea typeface="+mn-ea"/>
                          <a:cs typeface="+mn-cs"/>
                        </a:rPr>
                        <a:t>Method</a:t>
                      </a:r>
                      <a:endParaRPr lang="pt-BR" sz="1600" dirty="0"/>
                    </a:p>
                  </a:txBody>
                  <a:tcPr/>
                </a:tc>
              </a:tr>
            </a:tbl>
          </a:graphicData>
        </a:graphic>
      </p:graphicFrame>
      <p:sp>
        <p:nvSpPr>
          <p:cNvPr id="5" name="Content Placeholder 4"/>
          <p:cNvSpPr>
            <a:spLocks noGrp="1"/>
          </p:cNvSpPr>
          <p:nvPr>
            <p:ph idx="1"/>
          </p:nvPr>
        </p:nvSpPr>
        <p:spPr/>
        <p:txBody>
          <a:bodyPr/>
          <a:lstStyle/>
          <a:p>
            <a:endParaRPr lang="pt-BR" dirty="0"/>
          </a:p>
        </p:txBody>
      </p:sp>
    </p:spTree>
    <p:extLst>
      <p:ext uri="{BB962C8B-B14F-4D97-AF65-F5344CB8AC3E}">
        <p14:creationId xmlns:p14="http://schemas.microsoft.com/office/powerpoint/2010/main" val="3307721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2604" y="1813046"/>
            <a:ext cx="8548194" cy="3657599"/>
          </a:xfrm>
        </p:spPr>
        <p:txBody>
          <a:bodyPr>
            <a:normAutofit fontScale="92500" lnSpcReduction="10000"/>
          </a:bodyPr>
          <a:lstStyle/>
          <a:p>
            <a:pPr>
              <a:buFont typeface="Wingdings" charset="2"/>
              <a:buChar char="q"/>
            </a:pPr>
            <a:r>
              <a:rPr lang="en-US" dirty="0" err="1" smtClean="0">
                <a:effectLst/>
              </a:rPr>
              <a:t>Instituto</a:t>
            </a:r>
            <a:r>
              <a:rPr lang="en-US" dirty="0" smtClean="0">
                <a:effectLst/>
              </a:rPr>
              <a:t> </a:t>
            </a:r>
            <a:r>
              <a:rPr lang="en-US" dirty="0" err="1">
                <a:effectLst/>
              </a:rPr>
              <a:t>Brasileiro</a:t>
            </a:r>
            <a:r>
              <a:rPr lang="en-US" dirty="0">
                <a:effectLst/>
              </a:rPr>
              <a:t> de </a:t>
            </a:r>
            <a:r>
              <a:rPr lang="en-US" dirty="0" err="1">
                <a:effectLst/>
              </a:rPr>
              <a:t>Planejamento</a:t>
            </a:r>
            <a:r>
              <a:rPr lang="en-US" dirty="0">
                <a:effectLst/>
              </a:rPr>
              <a:t> </a:t>
            </a:r>
            <a:r>
              <a:rPr lang="en-US" dirty="0" err="1">
                <a:effectLst/>
              </a:rPr>
              <a:t>Tributário</a:t>
            </a:r>
            <a:r>
              <a:rPr lang="en-US" dirty="0">
                <a:effectLst/>
              </a:rPr>
              <a:t> </a:t>
            </a:r>
          </a:p>
          <a:p>
            <a:pPr>
              <a:buFont typeface="Wingdings" charset="2"/>
              <a:buChar char="q"/>
            </a:pPr>
            <a:r>
              <a:rPr lang="en-US" dirty="0" err="1" smtClean="0">
                <a:effectLst/>
              </a:rPr>
              <a:t>Revista</a:t>
            </a:r>
            <a:r>
              <a:rPr lang="en-US" dirty="0" smtClean="0">
                <a:effectLst/>
              </a:rPr>
              <a:t> </a:t>
            </a:r>
            <a:r>
              <a:rPr lang="en-US" dirty="0" err="1">
                <a:effectLst/>
              </a:rPr>
              <a:t>Exame</a:t>
            </a:r>
            <a:r>
              <a:rPr lang="en-US" dirty="0">
                <a:effectLst/>
              </a:rPr>
              <a:t> </a:t>
            </a:r>
          </a:p>
          <a:p>
            <a:pPr>
              <a:buFont typeface="Wingdings" charset="2"/>
              <a:buChar char="q"/>
            </a:pPr>
            <a:r>
              <a:rPr lang="en-US" dirty="0">
                <a:effectLst/>
              </a:rPr>
              <a:t> </a:t>
            </a:r>
            <a:r>
              <a:rPr lang="en-US" dirty="0" err="1" smtClean="0">
                <a:effectLst/>
              </a:rPr>
              <a:t>Código</a:t>
            </a:r>
            <a:r>
              <a:rPr lang="en-US" dirty="0" smtClean="0">
                <a:effectLst/>
              </a:rPr>
              <a:t> </a:t>
            </a:r>
            <a:r>
              <a:rPr lang="en-US" dirty="0" err="1">
                <a:effectLst/>
              </a:rPr>
              <a:t>Tributário</a:t>
            </a:r>
            <a:r>
              <a:rPr lang="en-US" dirty="0">
                <a:effectLst/>
              </a:rPr>
              <a:t> </a:t>
            </a:r>
            <a:r>
              <a:rPr lang="en-US" dirty="0" err="1">
                <a:effectLst/>
              </a:rPr>
              <a:t>Nacional</a:t>
            </a:r>
            <a:r>
              <a:rPr lang="en-US" dirty="0">
                <a:effectLst/>
              </a:rPr>
              <a:t> </a:t>
            </a:r>
          </a:p>
          <a:p>
            <a:pPr>
              <a:buFont typeface="Wingdings" charset="2"/>
              <a:buChar char="q"/>
            </a:pPr>
            <a:r>
              <a:rPr lang="en-US" dirty="0" smtClean="0">
                <a:effectLst/>
              </a:rPr>
              <a:t> </a:t>
            </a:r>
            <a:r>
              <a:rPr lang="en-US" dirty="0">
                <a:effectLst/>
              </a:rPr>
              <a:t>PKF Worldwide Tax Guide 2013</a:t>
            </a:r>
          </a:p>
          <a:p>
            <a:pPr>
              <a:buFont typeface="Wingdings" charset="2"/>
              <a:buChar char="q"/>
            </a:pPr>
            <a:r>
              <a:rPr lang="en-US" dirty="0">
                <a:effectLst/>
              </a:rPr>
              <a:t> </a:t>
            </a:r>
            <a:r>
              <a:rPr lang="en-US" dirty="0" smtClean="0">
                <a:effectLst/>
              </a:rPr>
              <a:t>Overview </a:t>
            </a:r>
            <a:r>
              <a:rPr lang="en-US" dirty="0">
                <a:effectLst/>
              </a:rPr>
              <a:t>of the Brazilian taxation system - Deloitte </a:t>
            </a:r>
            <a:r>
              <a:rPr lang="en-US" dirty="0" err="1">
                <a:effectLst/>
              </a:rPr>
              <a:t>Touche</a:t>
            </a:r>
            <a:r>
              <a:rPr lang="en-US" dirty="0">
                <a:effectLst/>
              </a:rPr>
              <a:t> Tohmatsu Limited</a:t>
            </a:r>
          </a:p>
          <a:p>
            <a:pPr>
              <a:buFont typeface="Wingdings" charset="2"/>
              <a:buChar char="q"/>
            </a:pPr>
            <a:r>
              <a:rPr lang="en-US" dirty="0" smtClean="0">
                <a:effectLst/>
              </a:rPr>
              <a:t>Doing </a:t>
            </a:r>
            <a:r>
              <a:rPr lang="en-US" dirty="0">
                <a:effectLst/>
              </a:rPr>
              <a:t>Business in Brazil - Deloitte </a:t>
            </a:r>
            <a:r>
              <a:rPr lang="en-US" dirty="0" err="1">
                <a:effectLst/>
              </a:rPr>
              <a:t>Touche</a:t>
            </a:r>
            <a:r>
              <a:rPr lang="en-US" dirty="0">
                <a:effectLst/>
              </a:rPr>
              <a:t> Tohmatsu Limited</a:t>
            </a:r>
          </a:p>
          <a:p>
            <a:pPr>
              <a:buFont typeface="Wingdings" charset="2"/>
              <a:buChar char="q"/>
            </a:pPr>
            <a:r>
              <a:rPr lang="en-US" dirty="0" smtClean="0">
                <a:effectLst/>
              </a:rPr>
              <a:t>Wikipedia</a:t>
            </a:r>
            <a:endParaRPr lang="en-US" dirty="0">
              <a:effectLst/>
            </a:endParaRPr>
          </a:p>
          <a:p>
            <a:pPr>
              <a:buFont typeface="Wingdings" charset="2"/>
              <a:buChar char="q"/>
            </a:pPr>
            <a:r>
              <a:rPr lang="en-US" dirty="0">
                <a:effectLst/>
              </a:rPr>
              <a:t> </a:t>
            </a:r>
            <a:r>
              <a:rPr lang="en-US" dirty="0" smtClean="0">
                <a:effectLst/>
              </a:rPr>
              <a:t>Reuters</a:t>
            </a:r>
            <a:endParaRPr lang="en-US" dirty="0">
              <a:effectLst/>
            </a:endParaRPr>
          </a:p>
          <a:p>
            <a:pPr>
              <a:buFont typeface="Wingdings" charset="2"/>
              <a:buChar char="q"/>
            </a:pPr>
            <a:r>
              <a:rPr lang="en-US" dirty="0">
                <a:effectLst/>
              </a:rPr>
              <a:t> </a:t>
            </a:r>
            <a:r>
              <a:rPr lang="en-US" dirty="0" smtClean="0">
                <a:effectLst/>
              </a:rPr>
              <a:t>The </a:t>
            </a:r>
            <a:r>
              <a:rPr lang="en-US" dirty="0">
                <a:effectLst/>
              </a:rPr>
              <a:t>Economist</a:t>
            </a:r>
          </a:p>
          <a:p>
            <a:pPr>
              <a:buFont typeface="Wingdings" charset="2"/>
              <a:buChar char="q"/>
            </a:pPr>
            <a:r>
              <a:rPr lang="en-US" b="1" dirty="0">
                <a:effectLst/>
              </a:rPr>
              <a:t> </a:t>
            </a:r>
            <a:r>
              <a:rPr lang="en-US" dirty="0" smtClean="0">
                <a:effectLst/>
              </a:rPr>
              <a:t>Overview </a:t>
            </a:r>
            <a:r>
              <a:rPr lang="en-US" dirty="0">
                <a:effectLst/>
              </a:rPr>
              <a:t>on Federal Administrative Tax Disputes in Brazil - Thales </a:t>
            </a:r>
            <a:r>
              <a:rPr lang="en-US" dirty="0" err="1">
                <a:effectLst/>
              </a:rPr>
              <a:t>Stucky</a:t>
            </a:r>
            <a:endParaRPr lang="en-US" dirty="0">
              <a:effectLst/>
            </a:endParaRPr>
          </a:p>
          <a:p>
            <a:endParaRPr lang="pt-BR" dirty="0"/>
          </a:p>
        </p:txBody>
      </p:sp>
      <p:sp>
        <p:nvSpPr>
          <p:cNvPr id="3" name="Title 2"/>
          <p:cNvSpPr>
            <a:spLocks noGrp="1"/>
          </p:cNvSpPr>
          <p:nvPr>
            <p:ph type="title"/>
          </p:nvPr>
        </p:nvSpPr>
        <p:spPr>
          <a:xfrm>
            <a:off x="135055" y="228601"/>
            <a:ext cx="7543800" cy="914400"/>
          </a:xfrm>
        </p:spPr>
        <p:txBody>
          <a:bodyPr/>
          <a:lstStyle/>
          <a:p>
            <a:r>
              <a:rPr lang="pt-BR" b="1" dirty="0" smtClean="0">
                <a:solidFill>
                  <a:srgbClr val="297FD5"/>
                </a:solidFill>
              </a:rPr>
              <a:t>REFERENCES</a:t>
            </a:r>
            <a:endParaRPr lang="pt-BR" b="1" dirty="0">
              <a:solidFill>
                <a:srgbClr val="297FD5"/>
              </a:solidFill>
            </a:endParaRPr>
          </a:p>
        </p:txBody>
      </p:sp>
    </p:spTree>
    <p:extLst>
      <p:ext uri="{BB962C8B-B14F-4D97-AF65-F5344CB8AC3E}">
        <p14:creationId xmlns:p14="http://schemas.microsoft.com/office/powerpoint/2010/main" val="4219669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8288" indent="0" algn="ctr">
              <a:buNone/>
            </a:pPr>
            <a:r>
              <a:rPr lang="pt-BR" sz="3600" dirty="0" smtClean="0">
                <a:solidFill>
                  <a:srgbClr val="297FD5"/>
                </a:solidFill>
              </a:rPr>
              <a:t>THANK YOU!</a:t>
            </a:r>
          </a:p>
          <a:p>
            <a:pPr marL="18288" indent="0">
              <a:buNone/>
            </a:pPr>
            <a:endParaRPr lang="pt-BR" sz="3600" dirty="0">
              <a:solidFill>
                <a:srgbClr val="297FD5"/>
              </a:solidFill>
            </a:endParaRPr>
          </a:p>
          <a:p>
            <a:pPr marL="18288" indent="0" algn="ctr">
              <a:buNone/>
            </a:pPr>
            <a:r>
              <a:rPr lang="pt-BR" sz="3600" dirty="0" smtClean="0">
                <a:solidFill>
                  <a:srgbClr val="297FD5"/>
                </a:solidFill>
              </a:rPr>
              <a:t>OBRIGADA!</a:t>
            </a:r>
          </a:p>
          <a:p>
            <a:pPr marL="18288" indent="0" algn="ctr">
              <a:buNone/>
            </a:pPr>
            <a:endParaRPr lang="pt-BR" sz="3600" dirty="0">
              <a:solidFill>
                <a:srgbClr val="297FD5"/>
              </a:solidFill>
            </a:endParaRPr>
          </a:p>
          <a:p>
            <a:pPr marL="18288" indent="0" algn="ctr">
              <a:buNone/>
            </a:pPr>
            <a:r>
              <a:rPr lang="pt-BR" sz="3600" dirty="0" err="1" smtClean="0">
                <a:solidFill>
                  <a:srgbClr val="297FD5"/>
                </a:solidFill>
              </a:rPr>
              <a:t>manuela@luminatrad.com.br</a:t>
            </a:r>
            <a:endParaRPr lang="pt-BR" sz="3600" dirty="0">
              <a:solidFill>
                <a:srgbClr val="297FD5"/>
              </a:solidFill>
            </a:endParaRPr>
          </a:p>
        </p:txBody>
      </p:sp>
    </p:spTree>
    <p:extLst>
      <p:ext uri="{BB962C8B-B14F-4D97-AF65-F5344CB8AC3E}">
        <p14:creationId xmlns:p14="http://schemas.microsoft.com/office/powerpoint/2010/main" val="2132145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71" y="313765"/>
            <a:ext cx="8308975" cy="1143000"/>
          </a:xfrm>
        </p:spPr>
        <p:txBody>
          <a:bodyPr/>
          <a:lstStyle/>
          <a:p>
            <a:pPr algn="ctr"/>
            <a:r>
              <a:rPr lang="pt-BR" dirty="0" smtClean="0">
                <a:solidFill>
                  <a:srgbClr val="297FD5"/>
                </a:solidFill>
              </a:rPr>
              <a:t>WHO AM </a:t>
            </a:r>
            <a:r>
              <a:rPr lang="pt-BR" dirty="0" err="1" smtClean="0">
                <a:solidFill>
                  <a:srgbClr val="297FD5"/>
                </a:solidFill>
              </a:rPr>
              <a:t>I</a:t>
            </a:r>
            <a:r>
              <a:rPr lang="pt-BR" dirty="0" smtClean="0">
                <a:solidFill>
                  <a:srgbClr val="297FD5"/>
                </a:solidFill>
              </a:rPr>
              <a:t>?</a:t>
            </a:r>
            <a:endParaRPr lang="pt-BR" dirty="0">
              <a:solidFill>
                <a:srgbClr val="297FD5"/>
              </a:solidFill>
            </a:endParaRPr>
          </a:p>
        </p:txBody>
      </p:sp>
      <p:pic>
        <p:nvPicPr>
          <p:cNvPr id="4" name="Content Placeholder 3" descr="Screen-Shot-2015-03-17-at-10.24.54-PM-148x200.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 t="-1" r="-2579" b="-1660"/>
          <a:stretch/>
        </p:blipFill>
        <p:spPr>
          <a:xfrm>
            <a:off x="163454" y="2756647"/>
            <a:ext cx="1873436" cy="2311011"/>
          </a:xfrm>
        </p:spPr>
      </p:pic>
      <p:sp>
        <p:nvSpPr>
          <p:cNvPr id="6" name="TextBox 5"/>
          <p:cNvSpPr txBox="1"/>
          <p:nvPr/>
        </p:nvSpPr>
        <p:spPr>
          <a:xfrm>
            <a:off x="2036890" y="2854486"/>
            <a:ext cx="6524556" cy="1477328"/>
          </a:xfrm>
          <a:prstGeom prst="rect">
            <a:avLst/>
          </a:prstGeom>
          <a:noFill/>
        </p:spPr>
        <p:txBody>
          <a:bodyPr wrap="square" rtlCol="0">
            <a:spAutoFit/>
          </a:bodyPr>
          <a:lstStyle/>
          <a:p>
            <a:r>
              <a:rPr lang="en-US" dirty="0" smtClean="0">
                <a:solidFill>
                  <a:srgbClr val="297FD5"/>
                </a:solidFill>
              </a:rPr>
              <a:t>English and Portuguese translator and interpreter. </a:t>
            </a:r>
          </a:p>
          <a:p>
            <a:r>
              <a:rPr lang="en-US" dirty="0" smtClean="0">
                <a:solidFill>
                  <a:srgbClr val="297FD5"/>
                </a:solidFill>
              </a:rPr>
              <a:t>Law degree and diploma in corporate law, worked for major Brazilian companies as a corporate lawyer until 2007.</a:t>
            </a:r>
          </a:p>
          <a:p>
            <a:r>
              <a:rPr lang="en-US" dirty="0" smtClean="0">
                <a:solidFill>
                  <a:srgbClr val="297FD5"/>
                </a:solidFill>
              </a:rPr>
              <a:t>ATA member and  representative of </a:t>
            </a:r>
            <a:r>
              <a:rPr lang="en-US" i="1" dirty="0" err="1" smtClean="0">
                <a:solidFill>
                  <a:srgbClr val="297FD5"/>
                </a:solidFill>
              </a:rPr>
              <a:t>Associação</a:t>
            </a:r>
            <a:r>
              <a:rPr lang="en-US" i="1" dirty="0" smtClean="0">
                <a:solidFill>
                  <a:srgbClr val="297FD5"/>
                </a:solidFill>
              </a:rPr>
              <a:t> </a:t>
            </a:r>
            <a:r>
              <a:rPr lang="en-US" i="1" dirty="0" err="1" smtClean="0">
                <a:solidFill>
                  <a:srgbClr val="297FD5"/>
                </a:solidFill>
              </a:rPr>
              <a:t>Brasileira</a:t>
            </a:r>
            <a:r>
              <a:rPr lang="en-US" i="1" dirty="0" smtClean="0">
                <a:solidFill>
                  <a:srgbClr val="297FD5"/>
                </a:solidFill>
              </a:rPr>
              <a:t> de </a:t>
            </a:r>
            <a:r>
              <a:rPr lang="en-US" i="1" dirty="0" err="1" smtClean="0">
                <a:solidFill>
                  <a:srgbClr val="297FD5"/>
                </a:solidFill>
              </a:rPr>
              <a:t>Tradutores</a:t>
            </a:r>
            <a:r>
              <a:rPr lang="en-US" i="1" dirty="0" smtClean="0">
                <a:solidFill>
                  <a:srgbClr val="297FD5"/>
                </a:solidFill>
              </a:rPr>
              <a:t> e </a:t>
            </a:r>
            <a:r>
              <a:rPr lang="en-US" i="1" dirty="0" err="1" smtClean="0">
                <a:solidFill>
                  <a:srgbClr val="297FD5"/>
                </a:solidFill>
              </a:rPr>
              <a:t>Intérpretes</a:t>
            </a:r>
            <a:r>
              <a:rPr lang="en-US" i="1" dirty="0" smtClean="0">
                <a:solidFill>
                  <a:srgbClr val="297FD5"/>
                </a:solidFill>
              </a:rPr>
              <a:t> </a:t>
            </a:r>
            <a:r>
              <a:rPr lang="en-US" dirty="0" smtClean="0">
                <a:solidFill>
                  <a:srgbClr val="297FD5"/>
                </a:solidFill>
              </a:rPr>
              <a:t>(ABRATES) in Belo Horizonte, Brazil.</a:t>
            </a:r>
            <a:endParaRPr lang="en-US" dirty="0">
              <a:solidFill>
                <a:srgbClr val="297FD5"/>
              </a:solidFill>
            </a:endParaRPr>
          </a:p>
        </p:txBody>
      </p:sp>
    </p:spTree>
    <p:extLst>
      <p:ext uri="{BB962C8B-B14F-4D97-AF65-F5344CB8AC3E}">
        <p14:creationId xmlns:p14="http://schemas.microsoft.com/office/powerpoint/2010/main" val="23615566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l="3189" r="3189"/>
          <a:stretch>
            <a:fillRect/>
          </a:stretch>
        </p:blipFill>
        <p:spPr>
          <a:xfrm>
            <a:off x="493187" y="1191288"/>
            <a:ext cx="8202991" cy="4921793"/>
          </a:xfrm>
        </p:spPr>
      </p:pic>
    </p:spTree>
    <p:extLst>
      <p:ext uri="{BB962C8B-B14F-4D97-AF65-F5344CB8AC3E}">
        <p14:creationId xmlns:p14="http://schemas.microsoft.com/office/powerpoint/2010/main" val="37336872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3446" y="1347592"/>
            <a:ext cx="7837161" cy="4761108"/>
          </a:xfrm>
        </p:spPr>
        <p:txBody>
          <a:bodyPr>
            <a:normAutofit fontScale="62500" lnSpcReduction="20000"/>
          </a:bodyPr>
          <a:lstStyle/>
          <a:p>
            <a:pPr>
              <a:buFont typeface="Wingdings" charset="2"/>
              <a:buChar char="q"/>
            </a:pPr>
            <a:r>
              <a:rPr lang="en-US" sz="2400" dirty="0">
                <a:effectLst/>
              </a:rPr>
              <a:t>Tributos: taxes in general, which can be:</a:t>
            </a:r>
          </a:p>
          <a:p>
            <a:pPr marL="18288" indent="0">
              <a:buNone/>
            </a:pPr>
            <a:endParaRPr lang="en-US" sz="2400" dirty="0">
              <a:effectLst/>
            </a:endParaRPr>
          </a:p>
          <a:p>
            <a:pPr lvl="1">
              <a:buFont typeface="Wingdings" charset="2"/>
              <a:buChar char="Ø"/>
            </a:pPr>
            <a:r>
              <a:rPr lang="en-US" sz="2400" dirty="0" err="1">
                <a:effectLst/>
              </a:rPr>
              <a:t>Impostos</a:t>
            </a:r>
            <a:r>
              <a:rPr lang="en-US" sz="2400" dirty="0">
                <a:effectLst/>
              </a:rPr>
              <a:t>: Tax per se - charged according to taxable event but their revenues are not tied to specific purpose</a:t>
            </a:r>
          </a:p>
          <a:p>
            <a:pPr marL="384048" lvl="1" indent="0">
              <a:buNone/>
            </a:pPr>
            <a:endParaRPr lang="en-US" sz="2400" dirty="0">
              <a:effectLst/>
            </a:endParaRPr>
          </a:p>
          <a:p>
            <a:pPr lvl="1">
              <a:buFont typeface="Wingdings" charset="2"/>
              <a:buChar char="Ø"/>
            </a:pPr>
            <a:r>
              <a:rPr lang="en-US" sz="2400" dirty="0" err="1">
                <a:effectLst/>
              </a:rPr>
              <a:t>Taxas</a:t>
            </a:r>
            <a:r>
              <a:rPr lang="en-US" sz="2400" dirty="0">
                <a:effectLst/>
              </a:rPr>
              <a:t>: Fees paid for licenses, permits, and other public services</a:t>
            </a:r>
          </a:p>
          <a:p>
            <a:pPr marL="384048" lvl="1" indent="0">
              <a:buNone/>
            </a:pPr>
            <a:endParaRPr lang="en-US" sz="2400" dirty="0">
              <a:effectLst/>
            </a:endParaRPr>
          </a:p>
          <a:p>
            <a:pPr lvl="1">
              <a:buFont typeface="Wingdings" charset="2"/>
              <a:buChar char="Ø"/>
            </a:pPr>
            <a:r>
              <a:rPr lang="en-US" sz="2400" dirty="0" err="1">
                <a:effectLst/>
              </a:rPr>
              <a:t>Contribuições</a:t>
            </a:r>
            <a:r>
              <a:rPr lang="en-US" sz="2400" dirty="0">
                <a:effectLst/>
              </a:rPr>
              <a:t> </a:t>
            </a:r>
            <a:r>
              <a:rPr lang="en-US" sz="2400" dirty="0" err="1">
                <a:effectLst/>
              </a:rPr>
              <a:t>sociais</a:t>
            </a:r>
            <a:r>
              <a:rPr lang="en-US" sz="2400" dirty="0">
                <a:effectLst/>
              </a:rPr>
              <a:t> </a:t>
            </a:r>
            <a:r>
              <a:rPr lang="en-US" sz="2400" dirty="0" err="1">
                <a:effectLst/>
              </a:rPr>
              <a:t>ou</a:t>
            </a:r>
            <a:r>
              <a:rPr lang="en-US" sz="2400" dirty="0">
                <a:effectLst/>
              </a:rPr>
              <a:t> de </a:t>
            </a:r>
            <a:r>
              <a:rPr lang="en-US" sz="2400" dirty="0" err="1">
                <a:effectLst/>
              </a:rPr>
              <a:t>melhorias</a:t>
            </a:r>
            <a:r>
              <a:rPr lang="en-US" sz="2400" dirty="0">
                <a:effectLst/>
              </a:rPr>
              <a:t>: levied as taxes, but their revenues are tied to a specific purpose.</a:t>
            </a:r>
          </a:p>
          <a:p>
            <a:pPr>
              <a:buFont typeface="Wingdings" charset="2"/>
              <a:buChar char="q"/>
            </a:pPr>
            <a:endParaRPr lang="en-US" sz="2400" dirty="0">
              <a:effectLst/>
            </a:endParaRPr>
          </a:p>
          <a:p>
            <a:pPr>
              <a:buFont typeface="Wingdings" charset="2"/>
              <a:buChar char="q"/>
            </a:pPr>
            <a:r>
              <a:rPr lang="en-US" sz="2400" dirty="0">
                <a:effectLst/>
              </a:rPr>
              <a:t>Fato </a:t>
            </a:r>
            <a:r>
              <a:rPr lang="en-US" sz="2400" dirty="0" err="1">
                <a:effectLst/>
              </a:rPr>
              <a:t>Gerador</a:t>
            </a:r>
            <a:r>
              <a:rPr lang="en-US" sz="2400" dirty="0">
                <a:effectLst/>
              </a:rPr>
              <a:t>: Taxable Event / Triggering Event</a:t>
            </a:r>
          </a:p>
          <a:p>
            <a:pPr marL="18288" indent="0">
              <a:buNone/>
            </a:pPr>
            <a:endParaRPr lang="en-US" sz="2400" dirty="0">
              <a:effectLst/>
            </a:endParaRPr>
          </a:p>
          <a:p>
            <a:pPr>
              <a:buFont typeface="Wingdings" charset="2"/>
              <a:buChar char="q"/>
            </a:pPr>
            <a:r>
              <a:rPr lang="en-US" sz="2400" dirty="0" err="1">
                <a:effectLst/>
              </a:rPr>
              <a:t>Contribuinte</a:t>
            </a:r>
            <a:r>
              <a:rPr lang="en-US" sz="2400" dirty="0">
                <a:effectLst/>
              </a:rPr>
              <a:t>: Taxpayer</a:t>
            </a:r>
          </a:p>
          <a:p>
            <a:pPr marL="18288" indent="0">
              <a:buNone/>
            </a:pPr>
            <a:endParaRPr lang="en-US" sz="2400" dirty="0">
              <a:effectLst/>
            </a:endParaRPr>
          </a:p>
          <a:p>
            <a:pPr>
              <a:buFont typeface="Wingdings" charset="2"/>
              <a:buChar char="q"/>
            </a:pPr>
            <a:r>
              <a:rPr lang="en-US" sz="2400" dirty="0" err="1">
                <a:effectLst/>
              </a:rPr>
              <a:t>Alíquota</a:t>
            </a:r>
            <a:r>
              <a:rPr lang="en-US" sz="2400" dirty="0">
                <a:effectLst/>
              </a:rPr>
              <a:t>: Tax Rate</a:t>
            </a:r>
          </a:p>
          <a:p>
            <a:pPr marL="18288" indent="0">
              <a:buNone/>
            </a:pPr>
            <a:endParaRPr lang="en-US" sz="2400" dirty="0">
              <a:effectLst/>
            </a:endParaRPr>
          </a:p>
          <a:p>
            <a:pPr>
              <a:buFont typeface="Wingdings" charset="2"/>
              <a:buChar char="q"/>
            </a:pPr>
            <a:r>
              <a:rPr lang="en-US" sz="2400" dirty="0">
                <a:effectLst/>
              </a:rPr>
              <a:t>Base de </a:t>
            </a:r>
            <a:r>
              <a:rPr lang="en-US" sz="2400" dirty="0" err="1">
                <a:effectLst/>
              </a:rPr>
              <a:t>Cálculo</a:t>
            </a:r>
            <a:r>
              <a:rPr lang="en-US" sz="2400" dirty="0">
                <a:effectLst/>
              </a:rPr>
              <a:t>: Calculation Basis / Taxable Basis</a:t>
            </a:r>
          </a:p>
          <a:p>
            <a:pPr>
              <a:buFont typeface="Wingdings" charset="2"/>
              <a:buChar char="q"/>
            </a:pPr>
            <a:endParaRPr lang="en-US" sz="2400" dirty="0">
              <a:solidFill>
                <a:srgbClr val="297FD5"/>
              </a:solidFill>
              <a:effectLst/>
              <a:latin typeface="Arial"/>
            </a:endParaRPr>
          </a:p>
          <a:p>
            <a:pPr>
              <a:buFont typeface="Wingdings" charset="2"/>
              <a:buChar char="q"/>
            </a:pPr>
            <a:r>
              <a:rPr lang="en-US" sz="2400" b="1" u="sng" dirty="0" err="1">
                <a:effectLst/>
              </a:rPr>
              <a:t>Certidão</a:t>
            </a:r>
            <a:r>
              <a:rPr lang="en-US" sz="2400" b="1" u="sng" dirty="0">
                <a:effectLst/>
              </a:rPr>
              <a:t> </a:t>
            </a:r>
            <a:r>
              <a:rPr lang="en-US" sz="2400" b="1" u="sng" dirty="0" err="1">
                <a:effectLst/>
              </a:rPr>
              <a:t>Negativa</a:t>
            </a:r>
            <a:r>
              <a:rPr lang="en-US" sz="2400" b="1" u="sng" dirty="0">
                <a:effectLst/>
              </a:rPr>
              <a:t> de </a:t>
            </a:r>
            <a:r>
              <a:rPr lang="en-US" sz="2400" b="1" u="sng" dirty="0" err="1">
                <a:effectLst/>
              </a:rPr>
              <a:t>Débito</a:t>
            </a:r>
            <a:r>
              <a:rPr lang="en-US" sz="2400" u="sng" dirty="0">
                <a:effectLst/>
              </a:rPr>
              <a:t>: </a:t>
            </a:r>
            <a:r>
              <a:rPr lang="en-US" sz="2400" dirty="0">
                <a:effectLst/>
              </a:rPr>
              <a:t>tax clearance certificate </a:t>
            </a:r>
          </a:p>
          <a:p>
            <a:pPr>
              <a:buFont typeface="Wingdings" charset="2"/>
              <a:buChar char="q"/>
            </a:pPr>
            <a:endParaRPr lang="en-US" sz="2400" dirty="0">
              <a:solidFill>
                <a:srgbClr val="297FD5"/>
              </a:solidFill>
              <a:effectLst/>
              <a:latin typeface="Arial"/>
            </a:endParaRPr>
          </a:p>
          <a:p>
            <a:pPr>
              <a:buFont typeface="Wingdings" charset="2"/>
              <a:buChar char="q"/>
            </a:pPr>
            <a:endParaRPr lang="pt-BR" dirty="0"/>
          </a:p>
        </p:txBody>
      </p:sp>
      <p:sp>
        <p:nvSpPr>
          <p:cNvPr id="3" name="Title 2"/>
          <p:cNvSpPr>
            <a:spLocks noGrp="1"/>
          </p:cNvSpPr>
          <p:nvPr>
            <p:ph type="title"/>
          </p:nvPr>
        </p:nvSpPr>
        <p:spPr>
          <a:xfrm>
            <a:off x="421005" y="228601"/>
            <a:ext cx="7543800" cy="914400"/>
          </a:xfrm>
        </p:spPr>
        <p:txBody>
          <a:bodyPr/>
          <a:lstStyle/>
          <a:p>
            <a:r>
              <a:rPr lang="pt-BR" dirty="0" smtClean="0">
                <a:solidFill>
                  <a:srgbClr val="297FD5"/>
                </a:solidFill>
              </a:rPr>
              <a:t>KEY CONCEPTS</a:t>
            </a:r>
            <a:endParaRPr lang="pt-BR" dirty="0">
              <a:solidFill>
                <a:srgbClr val="297FD5"/>
              </a:solidFill>
            </a:endParaRPr>
          </a:p>
        </p:txBody>
      </p:sp>
    </p:spTree>
    <p:extLst>
      <p:ext uri="{BB962C8B-B14F-4D97-AF65-F5344CB8AC3E}">
        <p14:creationId xmlns:p14="http://schemas.microsoft.com/office/powerpoint/2010/main" val="15577555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56947" y="1736945"/>
            <a:ext cx="1346492" cy="646331"/>
          </a:xfrm>
          <a:prstGeom prst="rect">
            <a:avLst/>
          </a:prstGeom>
          <a:noFill/>
        </p:spPr>
        <p:txBody>
          <a:bodyPr wrap="none" rtlCol="0">
            <a:spAutoFit/>
          </a:bodyPr>
          <a:lstStyle/>
          <a:p>
            <a:r>
              <a:rPr lang="pt-BR" sz="3600" dirty="0">
                <a:solidFill>
                  <a:srgbClr val="297FD5"/>
                </a:solidFill>
              </a:rPr>
              <a:t>ICMS</a:t>
            </a:r>
          </a:p>
        </p:txBody>
      </p:sp>
      <p:sp>
        <p:nvSpPr>
          <p:cNvPr id="5" name="TextBox 4"/>
          <p:cNvSpPr txBox="1"/>
          <p:nvPr/>
        </p:nvSpPr>
        <p:spPr>
          <a:xfrm>
            <a:off x="6799261" y="4120221"/>
            <a:ext cx="774596" cy="646331"/>
          </a:xfrm>
          <a:prstGeom prst="rect">
            <a:avLst/>
          </a:prstGeom>
          <a:noFill/>
        </p:spPr>
        <p:txBody>
          <a:bodyPr wrap="none" rtlCol="0">
            <a:spAutoFit/>
          </a:bodyPr>
          <a:lstStyle/>
          <a:p>
            <a:r>
              <a:rPr lang="pt-BR" sz="3600" dirty="0">
                <a:solidFill>
                  <a:srgbClr val="297FD5"/>
                </a:solidFill>
              </a:rPr>
              <a:t>IPI</a:t>
            </a:r>
          </a:p>
        </p:txBody>
      </p:sp>
      <p:sp>
        <p:nvSpPr>
          <p:cNvPr id="6" name="TextBox 5"/>
          <p:cNvSpPr txBox="1"/>
          <p:nvPr/>
        </p:nvSpPr>
        <p:spPr>
          <a:xfrm>
            <a:off x="2106052" y="4120221"/>
            <a:ext cx="1261884" cy="646331"/>
          </a:xfrm>
          <a:prstGeom prst="rect">
            <a:avLst/>
          </a:prstGeom>
          <a:noFill/>
        </p:spPr>
        <p:txBody>
          <a:bodyPr wrap="none" rtlCol="0">
            <a:spAutoFit/>
          </a:bodyPr>
          <a:lstStyle/>
          <a:p>
            <a:r>
              <a:rPr lang="pt-BR" sz="3600" dirty="0">
                <a:solidFill>
                  <a:srgbClr val="297FD5"/>
                </a:solidFill>
              </a:rPr>
              <a:t>IPTU</a:t>
            </a:r>
          </a:p>
        </p:txBody>
      </p:sp>
      <p:sp>
        <p:nvSpPr>
          <p:cNvPr id="7" name="TextBox 6"/>
          <p:cNvSpPr txBox="1"/>
          <p:nvPr/>
        </p:nvSpPr>
        <p:spPr>
          <a:xfrm>
            <a:off x="6644038" y="2276964"/>
            <a:ext cx="1081170" cy="646331"/>
          </a:xfrm>
          <a:prstGeom prst="rect">
            <a:avLst/>
          </a:prstGeom>
          <a:noFill/>
        </p:spPr>
        <p:txBody>
          <a:bodyPr wrap="none" rtlCol="0">
            <a:spAutoFit/>
          </a:bodyPr>
          <a:lstStyle/>
          <a:p>
            <a:r>
              <a:rPr lang="pt-BR" sz="3600" dirty="0">
                <a:solidFill>
                  <a:srgbClr val="297FD5"/>
                </a:solidFill>
              </a:rPr>
              <a:t>IRPJ</a:t>
            </a:r>
          </a:p>
        </p:txBody>
      </p:sp>
      <p:sp>
        <p:nvSpPr>
          <p:cNvPr id="8" name="TextBox 7"/>
          <p:cNvSpPr txBox="1"/>
          <p:nvPr/>
        </p:nvSpPr>
        <p:spPr>
          <a:xfrm>
            <a:off x="681112" y="701261"/>
            <a:ext cx="2199361" cy="646331"/>
          </a:xfrm>
          <a:prstGeom prst="rect">
            <a:avLst/>
          </a:prstGeom>
          <a:noFill/>
        </p:spPr>
        <p:txBody>
          <a:bodyPr wrap="square" rtlCol="0">
            <a:spAutoFit/>
          </a:bodyPr>
          <a:lstStyle/>
          <a:p>
            <a:r>
              <a:rPr lang="pt-BR" sz="3600" dirty="0" smtClean="0">
                <a:solidFill>
                  <a:srgbClr val="297FD5"/>
                </a:solidFill>
              </a:rPr>
              <a:t>CSLL</a:t>
            </a:r>
            <a:endParaRPr lang="pt-BR" sz="3600" dirty="0">
              <a:solidFill>
                <a:srgbClr val="297FD5"/>
              </a:solidFill>
            </a:endParaRPr>
          </a:p>
        </p:txBody>
      </p:sp>
      <p:sp>
        <p:nvSpPr>
          <p:cNvPr id="9" name="TextBox 8"/>
          <p:cNvSpPr txBox="1"/>
          <p:nvPr/>
        </p:nvSpPr>
        <p:spPr>
          <a:xfrm>
            <a:off x="5083300" y="4972147"/>
            <a:ext cx="861384" cy="646331"/>
          </a:xfrm>
          <a:prstGeom prst="rect">
            <a:avLst/>
          </a:prstGeom>
          <a:noFill/>
        </p:spPr>
        <p:txBody>
          <a:bodyPr wrap="none" rtlCol="0">
            <a:spAutoFit/>
          </a:bodyPr>
          <a:lstStyle/>
          <a:p>
            <a:r>
              <a:rPr lang="pt-BR" sz="3600" dirty="0">
                <a:solidFill>
                  <a:srgbClr val="297FD5"/>
                </a:solidFill>
              </a:rPr>
              <a:t>PIS</a:t>
            </a:r>
          </a:p>
        </p:txBody>
      </p:sp>
      <p:sp>
        <p:nvSpPr>
          <p:cNvPr id="10" name="TextBox 9"/>
          <p:cNvSpPr txBox="1"/>
          <p:nvPr/>
        </p:nvSpPr>
        <p:spPr>
          <a:xfrm>
            <a:off x="5513992" y="654792"/>
            <a:ext cx="1913204" cy="646331"/>
          </a:xfrm>
          <a:prstGeom prst="rect">
            <a:avLst/>
          </a:prstGeom>
          <a:noFill/>
        </p:spPr>
        <p:txBody>
          <a:bodyPr wrap="none" rtlCol="0">
            <a:spAutoFit/>
          </a:bodyPr>
          <a:lstStyle/>
          <a:p>
            <a:r>
              <a:rPr lang="pt-BR" sz="3600" dirty="0">
                <a:solidFill>
                  <a:srgbClr val="297FD5"/>
                </a:solidFill>
              </a:rPr>
              <a:t>COFINS</a:t>
            </a:r>
          </a:p>
        </p:txBody>
      </p:sp>
      <p:sp>
        <p:nvSpPr>
          <p:cNvPr id="11" name="TextBox 10"/>
          <p:cNvSpPr txBox="1"/>
          <p:nvPr/>
        </p:nvSpPr>
        <p:spPr>
          <a:xfrm>
            <a:off x="4625693" y="3411933"/>
            <a:ext cx="1318991" cy="646331"/>
          </a:xfrm>
          <a:prstGeom prst="rect">
            <a:avLst/>
          </a:prstGeom>
          <a:noFill/>
        </p:spPr>
        <p:txBody>
          <a:bodyPr wrap="none" rtlCol="0">
            <a:spAutoFit/>
          </a:bodyPr>
          <a:lstStyle/>
          <a:p>
            <a:r>
              <a:rPr lang="pt-BR" sz="3600" dirty="0">
                <a:solidFill>
                  <a:srgbClr val="297FD5"/>
                </a:solidFill>
              </a:rPr>
              <a:t>FGTS</a:t>
            </a:r>
          </a:p>
        </p:txBody>
      </p:sp>
      <p:sp>
        <p:nvSpPr>
          <p:cNvPr id="12" name="TextBox 11"/>
          <p:cNvSpPr txBox="1"/>
          <p:nvPr/>
        </p:nvSpPr>
        <p:spPr>
          <a:xfrm>
            <a:off x="943982" y="2765602"/>
            <a:ext cx="1208534" cy="646331"/>
          </a:xfrm>
          <a:prstGeom prst="rect">
            <a:avLst/>
          </a:prstGeom>
          <a:noFill/>
        </p:spPr>
        <p:txBody>
          <a:bodyPr wrap="none" rtlCol="0">
            <a:spAutoFit/>
          </a:bodyPr>
          <a:lstStyle/>
          <a:p>
            <a:r>
              <a:rPr lang="pt-BR" sz="3600" dirty="0">
                <a:solidFill>
                  <a:srgbClr val="297FD5"/>
                </a:solidFill>
              </a:rPr>
              <a:t>INSS</a:t>
            </a:r>
          </a:p>
        </p:txBody>
      </p:sp>
      <p:sp>
        <p:nvSpPr>
          <p:cNvPr id="13" name="TextBox 12"/>
          <p:cNvSpPr txBox="1"/>
          <p:nvPr/>
        </p:nvSpPr>
        <p:spPr>
          <a:xfrm>
            <a:off x="2543071" y="5348126"/>
            <a:ext cx="824865" cy="646331"/>
          </a:xfrm>
          <a:prstGeom prst="rect">
            <a:avLst/>
          </a:prstGeom>
          <a:noFill/>
        </p:spPr>
        <p:txBody>
          <a:bodyPr wrap="none" rtlCol="0">
            <a:spAutoFit/>
          </a:bodyPr>
          <a:lstStyle/>
          <a:p>
            <a:r>
              <a:rPr lang="pt-BR" sz="3600" dirty="0">
                <a:solidFill>
                  <a:srgbClr val="297FD5"/>
                </a:solidFill>
              </a:rPr>
              <a:t>ISS</a:t>
            </a:r>
          </a:p>
        </p:txBody>
      </p:sp>
    </p:spTree>
    <p:extLst>
      <p:ext uri="{BB962C8B-B14F-4D97-AF65-F5344CB8AC3E}">
        <p14:creationId xmlns:p14="http://schemas.microsoft.com/office/powerpoint/2010/main" val="33260262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iterate type="lt">
                                    <p:tmAbs val="500"/>
                                  </p:iterate>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3501"/>
                            </p:stCondLst>
                            <p:childTnLst>
                              <p:par>
                                <p:cTn id="8" presetID="1" presetClass="entr" presetSubtype="0" fill="hold" grpId="0" nodeType="afterEffect">
                                  <p:stCondLst>
                                    <p:cond delay="1000"/>
                                  </p:stCondLst>
                                  <p:iterate type="lt">
                                    <p:tmAbs val="500"/>
                                  </p:iterate>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6002"/>
                            </p:stCondLst>
                            <p:childTnLst>
                              <p:par>
                                <p:cTn id="11" presetID="1" presetClass="entr" presetSubtype="0" fill="hold" grpId="0" nodeType="afterEffect">
                                  <p:stCondLst>
                                    <p:cond delay="1000"/>
                                  </p:stCondLst>
                                  <p:iterate type="lt">
                                    <p:tmAbs val="500"/>
                                  </p:iterate>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8003"/>
                            </p:stCondLst>
                            <p:childTnLst>
                              <p:par>
                                <p:cTn id="14" presetID="1" presetClass="entr" presetSubtype="0" fill="hold" grpId="0" nodeType="afterEffect">
                                  <p:stCondLst>
                                    <p:cond delay="1000"/>
                                  </p:stCondLst>
                                  <p:iterate type="lt">
                                    <p:tmAbs val="500"/>
                                  </p:iterate>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10504"/>
                            </p:stCondLst>
                            <p:childTnLst>
                              <p:par>
                                <p:cTn id="17" presetID="1" presetClass="entr" presetSubtype="0" fill="hold" grpId="0" nodeType="afterEffect">
                                  <p:stCondLst>
                                    <p:cond delay="1000"/>
                                  </p:stCondLst>
                                  <p:iterate type="lt">
                                    <p:tmAbs val="500"/>
                                  </p:iterate>
                                  <p:childTnLst>
                                    <p:set>
                                      <p:cBhvr>
                                        <p:cTn id="18" dur="1" fill="hold">
                                          <p:stCondLst>
                                            <p:cond delay="0"/>
                                          </p:stCondLst>
                                        </p:cTn>
                                        <p:tgtEl>
                                          <p:spTgt spid="5"/>
                                        </p:tgtEl>
                                        <p:attrNameLst>
                                          <p:attrName>style.visibility</p:attrName>
                                        </p:attrNameLst>
                                      </p:cBhvr>
                                      <p:to>
                                        <p:strVal val="visible"/>
                                      </p:to>
                                    </p:set>
                                  </p:childTnLst>
                                </p:cTn>
                              </p:par>
                            </p:childTnLst>
                          </p:cTn>
                        </p:par>
                        <p:par>
                          <p:cTn id="19" fill="hold">
                            <p:stCondLst>
                              <p:cond delay="12505"/>
                            </p:stCondLst>
                            <p:childTnLst>
                              <p:par>
                                <p:cTn id="20" presetID="1" presetClass="entr" presetSubtype="0" fill="hold" grpId="0" nodeType="afterEffect">
                                  <p:stCondLst>
                                    <p:cond delay="1000"/>
                                  </p:stCondLst>
                                  <p:iterate type="lt">
                                    <p:tmAbs val="500"/>
                                  </p:iterate>
                                  <p:childTnLst>
                                    <p:set>
                                      <p:cBhvr>
                                        <p:cTn id="21" dur="1" fill="hold">
                                          <p:stCondLst>
                                            <p:cond delay="0"/>
                                          </p:stCondLst>
                                        </p:cTn>
                                        <p:tgtEl>
                                          <p:spTgt spid="11"/>
                                        </p:tgtEl>
                                        <p:attrNameLst>
                                          <p:attrName>style.visibility</p:attrName>
                                        </p:attrNameLst>
                                      </p:cBhvr>
                                      <p:to>
                                        <p:strVal val="visible"/>
                                      </p:to>
                                    </p:set>
                                  </p:childTnLst>
                                </p:cTn>
                              </p:par>
                            </p:childTnLst>
                          </p:cTn>
                        </p:par>
                        <p:par>
                          <p:cTn id="22" fill="hold">
                            <p:stCondLst>
                              <p:cond delay="15006"/>
                            </p:stCondLst>
                            <p:childTnLst>
                              <p:par>
                                <p:cTn id="23" presetID="1" presetClass="entr" presetSubtype="0" fill="hold" grpId="0" nodeType="afterEffect">
                                  <p:stCondLst>
                                    <p:cond delay="1000"/>
                                  </p:stCondLst>
                                  <p:iterate type="lt">
                                    <p:tmAbs val="500"/>
                                  </p:iterate>
                                  <p:childTnLst>
                                    <p:set>
                                      <p:cBhvr>
                                        <p:cTn id="24" dur="1" fill="hold">
                                          <p:stCondLst>
                                            <p:cond delay="0"/>
                                          </p:stCondLst>
                                        </p:cTn>
                                        <p:tgtEl>
                                          <p:spTgt spid="12"/>
                                        </p:tgtEl>
                                        <p:attrNameLst>
                                          <p:attrName>style.visibility</p:attrName>
                                        </p:attrNameLst>
                                      </p:cBhvr>
                                      <p:to>
                                        <p:strVal val="visible"/>
                                      </p:to>
                                    </p:set>
                                  </p:childTnLst>
                                </p:cTn>
                              </p:par>
                            </p:childTnLst>
                          </p:cTn>
                        </p:par>
                        <p:par>
                          <p:cTn id="25" fill="hold">
                            <p:stCondLst>
                              <p:cond delay="17507"/>
                            </p:stCondLst>
                            <p:childTnLst>
                              <p:par>
                                <p:cTn id="26" presetID="1" presetClass="entr" presetSubtype="0" fill="hold" grpId="0" nodeType="afterEffect">
                                  <p:stCondLst>
                                    <p:cond delay="1000"/>
                                  </p:stCondLst>
                                  <p:iterate type="lt">
                                    <p:tmAbs val="500"/>
                                  </p:iterate>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p:stCondLst>
                              <p:cond delay="20008"/>
                            </p:stCondLst>
                            <p:childTnLst>
                              <p:par>
                                <p:cTn id="29" presetID="1" presetClass="entr" presetSubtype="0" fill="hold" grpId="0" nodeType="afterEffect">
                                  <p:stCondLst>
                                    <p:cond delay="1000"/>
                                  </p:stCondLst>
                                  <p:iterate type="lt">
                                    <p:tmAbs val="500"/>
                                  </p:iterate>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1000"/>
                                  </p:stCondLst>
                                  <p:iterate type="lt">
                                    <p:tmAbs val="500"/>
                                  </p:iterate>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425" y="228601"/>
            <a:ext cx="7543800" cy="914400"/>
          </a:xfrm>
        </p:spPr>
        <p:txBody>
          <a:bodyPr/>
          <a:lstStyle/>
          <a:p>
            <a:r>
              <a:rPr lang="pt-BR" b="1" dirty="0" smtClean="0">
                <a:solidFill>
                  <a:srgbClr val="297FD5"/>
                </a:solidFill>
              </a:rPr>
              <a:t>MUNICIPAL TAXES</a:t>
            </a:r>
            <a:endParaRPr lang="pt-BR" b="1" dirty="0">
              <a:solidFill>
                <a:srgbClr val="297FD5"/>
              </a:solidFill>
            </a:endParaRPr>
          </a:p>
        </p:txBody>
      </p:sp>
      <p:sp>
        <p:nvSpPr>
          <p:cNvPr id="3" name="Content Placeholder 2"/>
          <p:cNvSpPr>
            <a:spLocks noGrp="1"/>
          </p:cNvSpPr>
          <p:nvPr>
            <p:ph idx="1"/>
          </p:nvPr>
        </p:nvSpPr>
        <p:spPr>
          <a:xfrm>
            <a:off x="529424" y="1816539"/>
            <a:ext cx="8106576" cy="3657599"/>
          </a:xfrm>
        </p:spPr>
        <p:txBody>
          <a:bodyPr>
            <a:normAutofit/>
          </a:bodyPr>
          <a:lstStyle/>
          <a:p>
            <a:pPr>
              <a:buFont typeface="Wingdings" charset="2"/>
              <a:buChar char="q"/>
            </a:pPr>
            <a:r>
              <a:rPr lang="en-US" sz="1800" b="1" u="sng" dirty="0" smtClean="0"/>
              <a:t>IPTU – IMPOSTO PREDIAL E TERRITORIAL URBANO:</a:t>
            </a:r>
          </a:p>
          <a:p>
            <a:pPr marL="18288" indent="0">
              <a:buNone/>
            </a:pPr>
            <a:r>
              <a:rPr lang="en-US" sz="1800" dirty="0" smtClean="0"/>
              <a:t>    PROPERTY TAX ON REAL ESTATE LOCATED IN URBAN AREAS</a:t>
            </a:r>
          </a:p>
          <a:p>
            <a:pPr marL="18288" indent="0">
              <a:buNone/>
            </a:pPr>
            <a:r>
              <a:rPr lang="en-US" sz="1800" dirty="0" smtClean="0"/>
              <a:t>   Triggering event: Property ownership</a:t>
            </a:r>
          </a:p>
          <a:p>
            <a:pPr marL="18288" indent="0">
              <a:buNone/>
            </a:pPr>
            <a:r>
              <a:rPr lang="en-US" sz="1800" dirty="0"/>
              <a:t> </a:t>
            </a:r>
            <a:r>
              <a:rPr lang="en-US" sz="1800" dirty="0" smtClean="0"/>
              <a:t>  Taxable basis (Fato </a:t>
            </a:r>
            <a:r>
              <a:rPr lang="en-US" sz="1800" dirty="0" err="1" smtClean="0"/>
              <a:t>Gerador</a:t>
            </a:r>
            <a:r>
              <a:rPr lang="en-US" sz="1800" dirty="0" smtClean="0"/>
              <a:t>): Value of the property, as appraised by the city</a:t>
            </a:r>
          </a:p>
          <a:p>
            <a:pPr marL="18288" indent="0">
              <a:buNone/>
            </a:pPr>
            <a:endParaRPr lang="en-US" sz="1800" dirty="0" smtClean="0"/>
          </a:p>
          <a:p>
            <a:pPr marL="18288" indent="0">
              <a:buNone/>
            </a:pPr>
            <a:endParaRPr lang="en-US" sz="1800" dirty="0" smtClean="0"/>
          </a:p>
          <a:p>
            <a:pPr>
              <a:buFont typeface="Wingdings" charset="2"/>
              <a:buChar char="q"/>
            </a:pPr>
            <a:r>
              <a:rPr lang="en-US" sz="1800" b="1" u="sng" dirty="0" smtClean="0"/>
              <a:t>ISSQN – IMPOSTO SOBRE SERVIÇOS DE QUALQUER NATUREZA</a:t>
            </a:r>
          </a:p>
          <a:p>
            <a:pPr marL="18288" indent="0">
              <a:buNone/>
            </a:pPr>
            <a:r>
              <a:rPr lang="en-US" sz="1800" dirty="0" smtClean="0"/>
              <a:t>    </a:t>
            </a:r>
            <a:r>
              <a:rPr lang="en-US" sz="1800" u="sng" dirty="0" smtClean="0"/>
              <a:t>SERVICE TAXS</a:t>
            </a:r>
          </a:p>
          <a:p>
            <a:pPr marL="18288" indent="0">
              <a:buNone/>
            </a:pPr>
            <a:r>
              <a:rPr lang="en-US" sz="1800" dirty="0"/>
              <a:t>Triggering event: </a:t>
            </a:r>
            <a:r>
              <a:rPr lang="en-US" sz="1800" dirty="0" smtClean="0"/>
              <a:t>Services </a:t>
            </a:r>
            <a:r>
              <a:rPr lang="en-US" sz="1800" dirty="0"/>
              <a:t>listed by the federal government in Complementary Law 116/2003. </a:t>
            </a:r>
            <a:endParaRPr lang="en-US" sz="1800" dirty="0" smtClean="0"/>
          </a:p>
          <a:p>
            <a:pPr marL="18288" indent="0">
              <a:buNone/>
            </a:pPr>
            <a:r>
              <a:rPr lang="en-US" sz="1800" dirty="0" smtClean="0"/>
              <a:t>Taxable basis: the price </a:t>
            </a:r>
            <a:r>
              <a:rPr lang="en-US" sz="1800" dirty="0"/>
              <a:t>of the service rendered. </a:t>
            </a:r>
          </a:p>
          <a:p>
            <a:pPr marL="18288" indent="0">
              <a:buNone/>
            </a:pPr>
            <a:endParaRPr lang="en-US" sz="1800" b="1" u="sng" dirty="0"/>
          </a:p>
        </p:txBody>
      </p:sp>
    </p:spTree>
    <p:extLst>
      <p:ext uri="{BB962C8B-B14F-4D97-AF65-F5344CB8AC3E}">
        <p14:creationId xmlns:p14="http://schemas.microsoft.com/office/powerpoint/2010/main" val="4951995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425" y="228601"/>
            <a:ext cx="7543800" cy="914400"/>
          </a:xfrm>
        </p:spPr>
        <p:txBody>
          <a:bodyPr/>
          <a:lstStyle/>
          <a:p>
            <a:r>
              <a:rPr lang="pt-BR" b="1" dirty="0" smtClean="0">
                <a:solidFill>
                  <a:srgbClr val="297FD5"/>
                </a:solidFill>
              </a:rPr>
              <a:t>STATE TAX</a:t>
            </a:r>
            <a:endParaRPr lang="pt-BR" b="1" dirty="0">
              <a:solidFill>
                <a:srgbClr val="297FD5"/>
              </a:solidFill>
            </a:endParaRPr>
          </a:p>
        </p:txBody>
      </p:sp>
      <p:sp>
        <p:nvSpPr>
          <p:cNvPr id="3" name="Content Placeholder 2"/>
          <p:cNvSpPr>
            <a:spLocks noGrp="1"/>
          </p:cNvSpPr>
          <p:nvPr>
            <p:ph idx="1"/>
          </p:nvPr>
        </p:nvSpPr>
        <p:spPr>
          <a:xfrm>
            <a:off x="299687" y="1816539"/>
            <a:ext cx="8120072" cy="3657599"/>
          </a:xfrm>
        </p:spPr>
        <p:txBody>
          <a:bodyPr>
            <a:normAutofit fontScale="85000" lnSpcReduction="20000"/>
          </a:bodyPr>
          <a:lstStyle/>
          <a:p>
            <a:pPr>
              <a:buFont typeface="Wingdings" charset="2"/>
              <a:buChar char="q"/>
            </a:pPr>
            <a:r>
              <a:rPr lang="en-US" sz="1900" b="1" u="sng" dirty="0" smtClean="0"/>
              <a:t>ICMS – IMPOSTO SOBRE CIRCULAÇÃO DE MERCADORIAS E PRESTAÇÃO DE SERVIÇOS:</a:t>
            </a:r>
          </a:p>
          <a:p>
            <a:pPr marL="18288" indent="0">
              <a:buNone/>
            </a:pPr>
            <a:r>
              <a:rPr lang="en-US" sz="1900" b="1" dirty="0"/>
              <a:t> </a:t>
            </a:r>
            <a:r>
              <a:rPr lang="en-US" sz="1900" b="1" dirty="0" smtClean="0"/>
              <a:t>    </a:t>
            </a:r>
            <a:r>
              <a:rPr lang="en-US" sz="1900" b="1" u="sng" dirty="0" smtClean="0"/>
              <a:t>VALUE </a:t>
            </a:r>
            <a:r>
              <a:rPr lang="en-US" sz="1900" b="1" u="sng" dirty="0"/>
              <a:t>ADDED SALES AND SERVICES </a:t>
            </a:r>
            <a:r>
              <a:rPr lang="en-US" sz="1900" b="1" u="sng" dirty="0" smtClean="0"/>
              <a:t>TAX</a:t>
            </a:r>
            <a:r>
              <a:rPr lang="en-US" sz="1900" b="1" u="sng" dirty="0"/>
              <a:t/>
            </a:r>
            <a:br>
              <a:rPr lang="en-US" sz="1900" b="1" u="sng" dirty="0"/>
            </a:br>
            <a:endParaRPr lang="en-US" sz="1900" b="1" u="sng" dirty="0"/>
          </a:p>
          <a:p>
            <a:pPr marL="18288" indent="0">
              <a:buNone/>
            </a:pPr>
            <a:r>
              <a:rPr lang="en-US" sz="1900" dirty="0" smtClean="0"/>
              <a:t>   Triggering event</a:t>
            </a:r>
            <a:r>
              <a:rPr lang="en-US" sz="1900" dirty="0"/>
              <a:t>: circulation of merchandise/ rendering of </a:t>
            </a:r>
            <a:r>
              <a:rPr lang="en-US" sz="1900" dirty="0" smtClean="0"/>
              <a:t>interstate and   intercity transportation services and communication services</a:t>
            </a:r>
          </a:p>
          <a:p>
            <a:pPr marL="18288" indent="0">
              <a:buNone/>
            </a:pPr>
            <a:endParaRPr lang="en-US" sz="1900" dirty="0"/>
          </a:p>
          <a:p>
            <a:pPr marL="18288" indent="0">
              <a:buNone/>
            </a:pPr>
            <a:r>
              <a:rPr lang="en-US" sz="1900" dirty="0" smtClean="0"/>
              <a:t>  Taxable basis (Fato </a:t>
            </a:r>
            <a:r>
              <a:rPr lang="en-US" sz="1900" dirty="0" err="1" smtClean="0"/>
              <a:t>Gerador</a:t>
            </a:r>
            <a:r>
              <a:rPr lang="en-US" sz="1900" dirty="0" smtClean="0"/>
              <a:t>): Value of goods or services</a:t>
            </a:r>
          </a:p>
          <a:p>
            <a:pPr marL="18288" indent="0">
              <a:buNone/>
            </a:pPr>
            <a:endParaRPr lang="en-US" sz="1900" dirty="0"/>
          </a:p>
          <a:p>
            <a:pPr marL="18288" indent="0">
              <a:buNone/>
            </a:pPr>
            <a:r>
              <a:rPr lang="en-US" sz="1900" dirty="0" smtClean="0"/>
              <a:t>Calculation process: Noncumulative tax - Debits and Credits are listed and checked every payment period to see if there is tax to be paid.</a:t>
            </a:r>
          </a:p>
          <a:p>
            <a:pPr marL="18288" indent="0">
              <a:buNone/>
            </a:pPr>
            <a:endParaRPr lang="en-US" sz="1900" dirty="0"/>
          </a:p>
          <a:p>
            <a:pPr marL="18288" indent="0">
              <a:buNone/>
            </a:pPr>
            <a:r>
              <a:rPr lang="en-US" sz="1900" dirty="0" smtClean="0"/>
              <a:t>“CRÉDITOS TRIBUTÁRIOS” – Taxpayer’s Tax Credits </a:t>
            </a:r>
          </a:p>
          <a:p>
            <a:pPr marL="18288" indent="0">
              <a:buNone/>
            </a:pPr>
            <a:endParaRPr lang="en-US" sz="1900" dirty="0"/>
          </a:p>
          <a:p>
            <a:pPr marL="18288" indent="0">
              <a:buNone/>
            </a:pPr>
            <a:r>
              <a:rPr lang="en-US" sz="1900" dirty="0" smtClean="0"/>
              <a:t>Specific regulations for each state.</a:t>
            </a:r>
          </a:p>
          <a:p>
            <a:pPr marL="18288" indent="0">
              <a:buNone/>
            </a:pPr>
            <a:endParaRPr lang="en-US" sz="1800" dirty="0" smtClean="0"/>
          </a:p>
          <a:p>
            <a:pPr marL="18288" indent="0">
              <a:buNone/>
            </a:pPr>
            <a:endParaRPr lang="en-US" sz="1800" dirty="0" smtClean="0"/>
          </a:p>
          <a:p>
            <a:pPr marL="18288" indent="0">
              <a:buNone/>
            </a:pPr>
            <a:endParaRPr lang="en-US" sz="1800" b="1" u="sng" dirty="0"/>
          </a:p>
        </p:txBody>
      </p:sp>
    </p:spTree>
    <p:extLst>
      <p:ext uri="{BB962C8B-B14F-4D97-AF65-F5344CB8AC3E}">
        <p14:creationId xmlns:p14="http://schemas.microsoft.com/office/powerpoint/2010/main" val="28961523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425" y="228601"/>
            <a:ext cx="7543800" cy="914400"/>
          </a:xfrm>
        </p:spPr>
        <p:txBody>
          <a:bodyPr/>
          <a:lstStyle/>
          <a:p>
            <a:r>
              <a:rPr lang="pt-BR" b="1" dirty="0" smtClean="0">
                <a:solidFill>
                  <a:srgbClr val="297FD5"/>
                </a:solidFill>
              </a:rPr>
              <a:t>FEDERAL TAXES</a:t>
            </a:r>
            <a:endParaRPr lang="pt-BR" b="1" dirty="0">
              <a:solidFill>
                <a:srgbClr val="297FD5"/>
              </a:solidFill>
            </a:endParaRPr>
          </a:p>
        </p:txBody>
      </p:sp>
      <p:sp>
        <p:nvSpPr>
          <p:cNvPr id="3" name="Content Placeholder 2"/>
          <p:cNvSpPr>
            <a:spLocks noGrp="1"/>
          </p:cNvSpPr>
          <p:nvPr>
            <p:ph idx="1"/>
          </p:nvPr>
        </p:nvSpPr>
        <p:spPr>
          <a:xfrm>
            <a:off x="529424" y="1816539"/>
            <a:ext cx="8106576" cy="3657599"/>
          </a:xfrm>
        </p:spPr>
        <p:txBody>
          <a:bodyPr>
            <a:normAutofit fontScale="25000" lnSpcReduction="20000"/>
          </a:bodyPr>
          <a:lstStyle/>
          <a:p>
            <a:pPr marL="18288" indent="0">
              <a:buNone/>
            </a:pPr>
            <a:r>
              <a:rPr lang="en-US" sz="6400" b="1" u="sng" dirty="0" smtClean="0">
                <a:effectLst/>
              </a:rPr>
              <a:t>Social </a:t>
            </a:r>
            <a:r>
              <a:rPr lang="en-US" sz="6400" b="1" u="sng" dirty="0">
                <a:effectLst/>
              </a:rPr>
              <a:t>Contributions on Gross Revenues (</a:t>
            </a:r>
            <a:r>
              <a:rPr lang="en-US" sz="6400" b="1" u="sng" dirty="0" err="1">
                <a:effectLst/>
              </a:rPr>
              <a:t>Receita</a:t>
            </a:r>
            <a:r>
              <a:rPr lang="en-US" sz="6400" b="1" u="sng" dirty="0">
                <a:effectLst/>
              </a:rPr>
              <a:t> </a:t>
            </a:r>
            <a:r>
              <a:rPr lang="en-US" sz="6400" b="1" u="sng" dirty="0" err="1">
                <a:effectLst/>
              </a:rPr>
              <a:t>Bruta</a:t>
            </a:r>
            <a:r>
              <a:rPr lang="en-US" sz="6400" b="1" u="sng" dirty="0">
                <a:effectLst/>
              </a:rPr>
              <a:t>): </a:t>
            </a:r>
            <a:endParaRPr lang="en-US" sz="6400" b="1" u="sng" dirty="0" smtClean="0">
              <a:effectLst/>
            </a:endParaRPr>
          </a:p>
          <a:p>
            <a:pPr marL="18288" indent="0">
              <a:buNone/>
            </a:pPr>
            <a:endParaRPr lang="en-US" sz="6400" b="1" u="sng" dirty="0">
              <a:effectLst/>
            </a:endParaRPr>
          </a:p>
          <a:p>
            <a:pPr>
              <a:buFont typeface="Wingdings" charset="2"/>
              <a:buChar char="q"/>
            </a:pPr>
            <a:r>
              <a:rPr lang="en-US" sz="6400" dirty="0">
                <a:effectLst/>
              </a:rPr>
              <a:t>P</a:t>
            </a:r>
            <a:r>
              <a:rPr lang="en-US" sz="6400" u="sng" dirty="0">
                <a:effectLst/>
              </a:rPr>
              <a:t>IS- </a:t>
            </a:r>
            <a:r>
              <a:rPr lang="en-US" sz="6400" u="sng" dirty="0" err="1">
                <a:effectLst/>
              </a:rPr>
              <a:t>Contribuição</a:t>
            </a:r>
            <a:r>
              <a:rPr lang="en-US" sz="6400" u="sng" dirty="0">
                <a:effectLst/>
              </a:rPr>
              <a:t> </a:t>
            </a:r>
            <a:r>
              <a:rPr lang="en-US" sz="6400" u="sng" dirty="0" err="1">
                <a:effectLst/>
              </a:rPr>
              <a:t>para</a:t>
            </a:r>
            <a:r>
              <a:rPr lang="en-US" sz="6400" u="sng" dirty="0">
                <a:effectLst/>
              </a:rPr>
              <a:t> </a:t>
            </a:r>
            <a:r>
              <a:rPr lang="en-US" sz="6400" u="sng" dirty="0" err="1">
                <a:effectLst/>
              </a:rPr>
              <a:t>Programa</a:t>
            </a:r>
            <a:r>
              <a:rPr lang="en-US" sz="6400" u="sng" dirty="0">
                <a:effectLst/>
              </a:rPr>
              <a:t> de </a:t>
            </a:r>
            <a:r>
              <a:rPr lang="en-US" sz="6400" u="sng" dirty="0" err="1">
                <a:effectLst/>
              </a:rPr>
              <a:t>Integração</a:t>
            </a:r>
            <a:r>
              <a:rPr lang="en-US" sz="6400" u="sng" dirty="0">
                <a:effectLst/>
              </a:rPr>
              <a:t> Social -</a:t>
            </a:r>
            <a:r>
              <a:rPr lang="en-US" sz="6400" dirty="0">
                <a:effectLst/>
              </a:rPr>
              <a:t> </a:t>
            </a:r>
            <a:r>
              <a:rPr lang="en-US" sz="6400" u="sng" dirty="0">
                <a:effectLst/>
              </a:rPr>
              <a:t>Social Integration Program </a:t>
            </a:r>
            <a:r>
              <a:rPr lang="en-US" sz="6400" u="sng" dirty="0" smtClean="0">
                <a:effectLst/>
              </a:rPr>
              <a:t>Contribution</a:t>
            </a:r>
            <a:endParaRPr lang="en-US" sz="6400" u="sng" dirty="0">
              <a:effectLst/>
            </a:endParaRPr>
          </a:p>
          <a:p>
            <a:pPr marL="18288" indent="0">
              <a:buNone/>
            </a:pPr>
            <a:endParaRPr lang="en-US" sz="6400" dirty="0" smtClean="0">
              <a:effectLst/>
            </a:endParaRPr>
          </a:p>
          <a:p>
            <a:pPr>
              <a:buFont typeface="Wingdings" charset="2"/>
              <a:buChar char="q"/>
            </a:pPr>
            <a:r>
              <a:rPr lang="en-US" sz="6400" u="sng" dirty="0" smtClean="0">
                <a:effectLst/>
              </a:rPr>
              <a:t>COFINS </a:t>
            </a:r>
            <a:r>
              <a:rPr lang="en-US" sz="6400" u="sng" dirty="0">
                <a:effectLst/>
              </a:rPr>
              <a:t> -  </a:t>
            </a:r>
            <a:r>
              <a:rPr lang="en-US" sz="6400" u="sng" dirty="0" err="1">
                <a:effectLst/>
              </a:rPr>
              <a:t>Contribuição</a:t>
            </a:r>
            <a:r>
              <a:rPr lang="en-US" sz="6400" u="sng" dirty="0">
                <a:effectLst/>
              </a:rPr>
              <a:t> </a:t>
            </a:r>
            <a:r>
              <a:rPr lang="en-US" sz="6400" u="sng" dirty="0" err="1" smtClean="0">
                <a:effectLst/>
              </a:rPr>
              <a:t>para</a:t>
            </a:r>
            <a:r>
              <a:rPr lang="en-US" sz="6400" u="sng" dirty="0" smtClean="0">
                <a:effectLst/>
              </a:rPr>
              <a:t> </a:t>
            </a:r>
            <a:r>
              <a:rPr lang="en-US" sz="6400" u="sng" dirty="0" err="1" smtClean="0">
                <a:effectLst/>
              </a:rPr>
              <a:t>Financiamento</a:t>
            </a:r>
            <a:r>
              <a:rPr lang="en-US" sz="6400" u="sng" dirty="0" smtClean="0">
                <a:effectLst/>
              </a:rPr>
              <a:t> da </a:t>
            </a:r>
            <a:r>
              <a:rPr lang="en-US" sz="6400" u="sng" dirty="0" err="1" smtClean="0">
                <a:effectLst/>
              </a:rPr>
              <a:t>Seguridade</a:t>
            </a:r>
            <a:r>
              <a:rPr lang="en-US" sz="6400" u="sng" dirty="0" smtClean="0">
                <a:effectLst/>
              </a:rPr>
              <a:t> Social– Social Security Contribution</a:t>
            </a:r>
            <a:endParaRPr lang="en-US" sz="6400" dirty="0">
              <a:effectLst/>
            </a:endParaRPr>
          </a:p>
          <a:p>
            <a:pPr marL="18288" indent="0">
              <a:buNone/>
            </a:pPr>
            <a:r>
              <a:rPr lang="en-US" sz="6400" dirty="0">
                <a:effectLst/>
              </a:rPr>
              <a:t/>
            </a:r>
            <a:br>
              <a:rPr lang="en-US" sz="6400" dirty="0">
                <a:effectLst/>
              </a:rPr>
            </a:br>
            <a:endParaRPr lang="en-US" sz="6400" dirty="0" smtClean="0">
              <a:effectLst/>
            </a:endParaRPr>
          </a:p>
          <a:p>
            <a:pPr marL="18288" indent="0">
              <a:buNone/>
            </a:pPr>
            <a:r>
              <a:rPr lang="en-US" sz="6400" b="1" dirty="0" smtClean="0">
                <a:effectLst/>
              </a:rPr>
              <a:t>Income Taxes</a:t>
            </a:r>
          </a:p>
          <a:p>
            <a:pPr marL="18288" indent="0">
              <a:buNone/>
            </a:pPr>
            <a:endParaRPr lang="en-US" sz="6400" u="sng" dirty="0" smtClean="0">
              <a:effectLst/>
            </a:endParaRPr>
          </a:p>
          <a:p>
            <a:pPr>
              <a:buFont typeface="Wingdings" charset="2"/>
              <a:buChar char="q"/>
            </a:pPr>
            <a:r>
              <a:rPr lang="en-US" sz="6400" u="sng" dirty="0" smtClean="0">
                <a:effectLst/>
              </a:rPr>
              <a:t>IRPJ - </a:t>
            </a:r>
            <a:r>
              <a:rPr lang="en-US" sz="6400" u="sng" dirty="0" err="1" smtClean="0">
                <a:effectLst/>
              </a:rPr>
              <a:t>Imposto</a:t>
            </a:r>
            <a:r>
              <a:rPr lang="en-US" sz="6400" u="sng" dirty="0" smtClean="0">
                <a:effectLst/>
              </a:rPr>
              <a:t> </a:t>
            </a:r>
            <a:r>
              <a:rPr lang="en-US" sz="6400" u="sng" dirty="0">
                <a:effectLst/>
              </a:rPr>
              <a:t>de </a:t>
            </a:r>
            <a:r>
              <a:rPr lang="en-US" sz="6400" u="sng" dirty="0" err="1">
                <a:effectLst/>
              </a:rPr>
              <a:t>Renda</a:t>
            </a:r>
            <a:r>
              <a:rPr lang="en-US" sz="6400" u="sng" dirty="0">
                <a:effectLst/>
              </a:rPr>
              <a:t> Pessoa </a:t>
            </a:r>
            <a:r>
              <a:rPr lang="en-US" sz="6400" u="sng" dirty="0" err="1">
                <a:effectLst/>
              </a:rPr>
              <a:t>Jurídica</a:t>
            </a:r>
            <a:r>
              <a:rPr lang="en-US" sz="6400" u="sng" dirty="0">
                <a:effectLst/>
              </a:rPr>
              <a:t>: Corporate Income Tax</a:t>
            </a:r>
          </a:p>
          <a:p>
            <a:pPr marL="18288" indent="0">
              <a:buNone/>
            </a:pPr>
            <a:endParaRPr lang="en-US" sz="6400" dirty="0">
              <a:effectLst/>
            </a:endParaRPr>
          </a:p>
          <a:p>
            <a:pPr>
              <a:buFont typeface="Wingdings" charset="2"/>
              <a:buChar char="q"/>
            </a:pPr>
            <a:r>
              <a:rPr lang="en-US" sz="6400" u="sng" dirty="0" smtClean="0">
                <a:effectLst/>
              </a:rPr>
              <a:t>CSLL - </a:t>
            </a:r>
            <a:r>
              <a:rPr lang="en-US" sz="6400" u="sng" dirty="0" err="1" smtClean="0">
                <a:effectLst/>
              </a:rPr>
              <a:t>Contribuição</a:t>
            </a:r>
            <a:r>
              <a:rPr lang="en-US" sz="6400" u="sng" dirty="0" smtClean="0">
                <a:effectLst/>
              </a:rPr>
              <a:t> </a:t>
            </a:r>
            <a:r>
              <a:rPr lang="en-US" sz="6400" u="sng" dirty="0">
                <a:effectLst/>
              </a:rPr>
              <a:t>Social </a:t>
            </a:r>
            <a:r>
              <a:rPr lang="en-US" sz="6400" u="sng" dirty="0" err="1">
                <a:effectLst/>
              </a:rPr>
              <a:t>sobre</a:t>
            </a:r>
            <a:r>
              <a:rPr lang="en-US" sz="6400" u="sng" dirty="0">
                <a:effectLst/>
              </a:rPr>
              <a:t> </a:t>
            </a:r>
            <a:r>
              <a:rPr lang="en-US" sz="6400" u="sng" dirty="0" err="1">
                <a:effectLst/>
              </a:rPr>
              <a:t>Lucro</a:t>
            </a:r>
            <a:r>
              <a:rPr lang="en-US" sz="6400" u="sng" dirty="0">
                <a:effectLst/>
              </a:rPr>
              <a:t> </a:t>
            </a:r>
            <a:r>
              <a:rPr lang="en-US" sz="6400" u="sng" dirty="0" err="1">
                <a:effectLst/>
              </a:rPr>
              <a:t>Líquido</a:t>
            </a:r>
            <a:r>
              <a:rPr lang="en-US" sz="6400" u="sng" dirty="0">
                <a:effectLst/>
              </a:rPr>
              <a:t>:</a:t>
            </a:r>
            <a:r>
              <a:rPr lang="en-US" sz="6400" dirty="0">
                <a:effectLst/>
              </a:rPr>
              <a:t> Social Contribution on </a:t>
            </a:r>
            <a:r>
              <a:rPr lang="en-US" sz="6400" dirty="0" smtClean="0">
                <a:effectLst/>
              </a:rPr>
              <a:t>Profits</a:t>
            </a:r>
            <a:endParaRPr lang="en-US" sz="1800" b="1" u="sng" dirty="0"/>
          </a:p>
        </p:txBody>
      </p:sp>
    </p:spTree>
    <p:extLst>
      <p:ext uri="{BB962C8B-B14F-4D97-AF65-F5344CB8AC3E}">
        <p14:creationId xmlns:p14="http://schemas.microsoft.com/office/powerpoint/2010/main" val="11095057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425" y="228601"/>
            <a:ext cx="7543800" cy="914400"/>
          </a:xfrm>
        </p:spPr>
        <p:txBody>
          <a:bodyPr/>
          <a:lstStyle/>
          <a:p>
            <a:r>
              <a:rPr lang="pt-BR" b="1" dirty="0" smtClean="0">
                <a:solidFill>
                  <a:srgbClr val="297FD5"/>
                </a:solidFill>
              </a:rPr>
              <a:t>FEDERAL TAXES</a:t>
            </a:r>
            <a:endParaRPr lang="pt-BR" b="1" dirty="0">
              <a:solidFill>
                <a:srgbClr val="297FD5"/>
              </a:solidFill>
            </a:endParaRPr>
          </a:p>
        </p:txBody>
      </p:sp>
      <p:sp>
        <p:nvSpPr>
          <p:cNvPr id="3" name="Content Placeholder 2"/>
          <p:cNvSpPr>
            <a:spLocks noGrp="1"/>
          </p:cNvSpPr>
          <p:nvPr>
            <p:ph idx="1"/>
          </p:nvPr>
        </p:nvSpPr>
        <p:spPr>
          <a:xfrm>
            <a:off x="358175" y="1455429"/>
            <a:ext cx="8375540" cy="4879971"/>
          </a:xfrm>
        </p:spPr>
        <p:txBody>
          <a:bodyPr>
            <a:normAutofit fontScale="25000" lnSpcReduction="20000"/>
          </a:bodyPr>
          <a:lstStyle/>
          <a:p>
            <a:pPr>
              <a:buFont typeface="Wingdings" charset="2"/>
              <a:buChar char="q"/>
            </a:pPr>
            <a:r>
              <a:rPr lang="en-US" sz="6600" b="1" u="sng" dirty="0">
                <a:effectLst/>
                <a:latin typeface="FrutigerNextPro"/>
              </a:rPr>
              <a:t>IPI: </a:t>
            </a:r>
            <a:r>
              <a:rPr lang="en-US" sz="6600" b="1" u="sng" dirty="0" err="1">
                <a:effectLst/>
                <a:latin typeface="FrutigerNextPro"/>
              </a:rPr>
              <a:t>Imposto</a:t>
            </a:r>
            <a:r>
              <a:rPr lang="en-US" sz="6600" b="1" u="sng" dirty="0">
                <a:effectLst/>
                <a:latin typeface="FrutigerNextPro"/>
              </a:rPr>
              <a:t> </a:t>
            </a:r>
            <a:r>
              <a:rPr lang="en-US" sz="6600" b="1" u="sng" dirty="0" err="1">
                <a:effectLst/>
                <a:latin typeface="FrutigerNextPro"/>
              </a:rPr>
              <a:t>Sobre</a:t>
            </a:r>
            <a:r>
              <a:rPr lang="en-US" sz="6600" b="1" u="sng" dirty="0">
                <a:effectLst/>
                <a:latin typeface="FrutigerNextPro"/>
              </a:rPr>
              <a:t> </a:t>
            </a:r>
            <a:r>
              <a:rPr lang="en-US" sz="6600" b="1" u="sng" dirty="0" err="1" smtClean="0">
                <a:effectLst/>
                <a:latin typeface="FrutigerNextPro"/>
              </a:rPr>
              <a:t>Produtos</a:t>
            </a:r>
            <a:r>
              <a:rPr lang="en-US" sz="6600" b="1" u="sng" dirty="0" smtClean="0">
                <a:effectLst/>
                <a:latin typeface="FrutigerNextPro"/>
              </a:rPr>
              <a:t> </a:t>
            </a:r>
            <a:r>
              <a:rPr lang="en-US" sz="6600" b="1" u="sng" dirty="0" err="1" smtClean="0">
                <a:effectLst/>
                <a:latin typeface="FrutigerNextPro"/>
              </a:rPr>
              <a:t>Industrializados</a:t>
            </a:r>
            <a:r>
              <a:rPr lang="en-US" sz="6600" dirty="0">
                <a:effectLst/>
                <a:latin typeface="FrutigerNextPro"/>
              </a:rPr>
              <a:t> - </a:t>
            </a:r>
            <a:r>
              <a:rPr lang="en-US" sz="6600" u="sng" dirty="0">
                <a:effectLst/>
                <a:latin typeface="FrutigerNextPro"/>
              </a:rPr>
              <a:t>Federal Tax on Industrialized</a:t>
            </a:r>
            <a:r>
              <a:rPr lang="en-US" sz="6600" u="sng" dirty="0">
                <a:effectLst/>
                <a:latin typeface="Helvetica Neue"/>
              </a:rPr>
              <a:t> </a:t>
            </a:r>
            <a:r>
              <a:rPr lang="en-US" sz="6600" u="sng" dirty="0">
                <a:effectLst/>
                <a:latin typeface="FrutigerNextPro"/>
              </a:rPr>
              <a:t>Goods or </a:t>
            </a:r>
            <a:r>
              <a:rPr lang="en-US" sz="6600" u="sng" dirty="0">
                <a:effectLst/>
                <a:latin typeface="HelveticaNeue"/>
              </a:rPr>
              <a:t> Federal Excise Tax</a:t>
            </a:r>
            <a:r>
              <a:rPr lang="en-US" sz="6600" u="sng" dirty="0">
                <a:effectLst/>
                <a:latin typeface="Helvetica Neue"/>
              </a:rPr>
              <a:t> </a:t>
            </a:r>
          </a:p>
          <a:p>
            <a:pPr marL="18288" indent="0">
              <a:buNone/>
            </a:pPr>
            <a:endParaRPr lang="en-US" sz="6600" dirty="0" smtClean="0">
              <a:effectLst/>
              <a:latin typeface="HelveticaNeue"/>
            </a:endParaRPr>
          </a:p>
          <a:p>
            <a:pPr marL="18288" indent="0">
              <a:buNone/>
            </a:pPr>
            <a:r>
              <a:rPr lang="en-US" sz="6600" dirty="0" smtClean="0">
                <a:effectLst/>
                <a:latin typeface="HelveticaNeue"/>
              </a:rPr>
              <a:t> Value added </a:t>
            </a:r>
            <a:r>
              <a:rPr lang="en-US" sz="6600" dirty="0">
                <a:effectLst/>
                <a:latin typeface="HelveticaNeue"/>
              </a:rPr>
              <a:t>tax </a:t>
            </a:r>
            <a:r>
              <a:rPr lang="en-US" sz="6600" dirty="0" smtClean="0">
                <a:effectLst/>
                <a:latin typeface="HelveticaNeue"/>
              </a:rPr>
              <a:t>levied </a:t>
            </a:r>
            <a:r>
              <a:rPr lang="en-US" sz="6600" dirty="0">
                <a:effectLst/>
                <a:latin typeface="HelveticaNeue"/>
              </a:rPr>
              <a:t>on nearly all sales (gross revenue) and transfers of products manufactured in or imported into </a:t>
            </a:r>
            <a:r>
              <a:rPr lang="en-US" sz="6600" dirty="0" smtClean="0">
                <a:effectLst/>
                <a:latin typeface="HelveticaNeue"/>
              </a:rPr>
              <a:t>Brazil.</a:t>
            </a:r>
          </a:p>
          <a:p>
            <a:pPr marL="18288" indent="0">
              <a:buNone/>
            </a:pPr>
            <a:endParaRPr lang="en-US" sz="6600" dirty="0">
              <a:effectLst/>
              <a:latin typeface="HelveticaNeue"/>
            </a:endParaRPr>
          </a:p>
          <a:p>
            <a:pPr marL="18288" indent="0">
              <a:buNone/>
            </a:pPr>
            <a:r>
              <a:rPr lang="en-US" sz="6600" dirty="0" smtClean="0">
                <a:effectLst/>
                <a:latin typeface="HelveticaNeue"/>
              </a:rPr>
              <a:t> Tax rate varies </a:t>
            </a:r>
            <a:r>
              <a:rPr lang="en-US" sz="6600" dirty="0">
                <a:effectLst/>
                <a:latin typeface="HelveticaNeue"/>
              </a:rPr>
              <a:t>according to the degree of necessity</a:t>
            </a:r>
            <a:r>
              <a:rPr lang="en-US" sz="6600" dirty="0" smtClean="0">
                <a:effectLst/>
                <a:latin typeface="HelveticaNeue"/>
              </a:rPr>
              <a:t>.</a:t>
            </a:r>
          </a:p>
          <a:p>
            <a:pPr marL="18288" indent="0">
              <a:buNone/>
            </a:pPr>
            <a:endParaRPr lang="en-US" sz="6600" dirty="0">
              <a:effectLst/>
              <a:latin typeface="HelveticaNeue"/>
            </a:endParaRPr>
          </a:p>
          <a:p>
            <a:pPr>
              <a:buFont typeface="Wingdings" charset="2"/>
              <a:buChar char="q"/>
            </a:pPr>
            <a:r>
              <a:rPr lang="en-US" sz="6600" u="sng" dirty="0" smtClean="0">
                <a:effectLst/>
                <a:latin typeface="FrutigerNextPro"/>
              </a:rPr>
              <a:t>II - </a:t>
            </a:r>
            <a:r>
              <a:rPr lang="en-US" sz="6600" u="sng" dirty="0" err="1" smtClean="0">
                <a:effectLst/>
                <a:latin typeface="FrutigerNextPro"/>
              </a:rPr>
              <a:t>Imposto</a:t>
            </a:r>
            <a:r>
              <a:rPr lang="en-US" sz="6600" u="sng" dirty="0" smtClean="0">
                <a:effectLst/>
                <a:latin typeface="FrutigerNextPro"/>
              </a:rPr>
              <a:t> de </a:t>
            </a:r>
            <a:r>
              <a:rPr lang="en-US" sz="6600" u="sng" dirty="0" err="1" smtClean="0">
                <a:effectLst/>
                <a:latin typeface="FrutigerNextPro"/>
              </a:rPr>
              <a:t>Importação</a:t>
            </a:r>
            <a:r>
              <a:rPr lang="en-US" sz="6600" u="sng" dirty="0" smtClean="0">
                <a:effectLst/>
                <a:latin typeface="FrutigerNextPro"/>
              </a:rPr>
              <a:t>  </a:t>
            </a:r>
            <a:r>
              <a:rPr lang="en-US" sz="6600" u="sng" dirty="0">
                <a:effectLst/>
                <a:latin typeface="FrutigerNextPro"/>
              </a:rPr>
              <a:t>– Import Duty </a:t>
            </a:r>
            <a:endParaRPr lang="en-US" sz="800" u="sng" dirty="0"/>
          </a:p>
          <a:p>
            <a:pPr marL="18288" indent="0">
              <a:buNone/>
            </a:pPr>
            <a:r>
              <a:rPr lang="en-US" sz="6600" dirty="0" smtClean="0">
                <a:effectLst/>
                <a:latin typeface="FrutigerNextPro"/>
              </a:rPr>
              <a:t>   </a:t>
            </a:r>
          </a:p>
          <a:p>
            <a:pPr marL="18288" indent="0">
              <a:buNone/>
            </a:pPr>
            <a:r>
              <a:rPr lang="en-US" sz="6600" dirty="0">
                <a:effectLst/>
                <a:latin typeface="FrutigerNextPro"/>
              </a:rPr>
              <a:t> </a:t>
            </a:r>
            <a:r>
              <a:rPr lang="en-US" sz="6600" dirty="0" smtClean="0">
                <a:effectLst/>
                <a:latin typeface="FrutigerNextPro"/>
              </a:rPr>
              <a:t>  Variable </a:t>
            </a:r>
            <a:r>
              <a:rPr lang="en-US" sz="6600" dirty="0">
                <a:effectLst/>
                <a:latin typeface="FrutigerNextPro"/>
              </a:rPr>
              <a:t>by product (HTS code) </a:t>
            </a:r>
            <a:endParaRPr lang="en-US" sz="800" dirty="0"/>
          </a:p>
          <a:p>
            <a:pPr marL="18288" indent="0">
              <a:buNone/>
            </a:pPr>
            <a:r>
              <a:rPr lang="en-US" sz="6600" dirty="0" smtClean="0">
                <a:effectLst/>
                <a:latin typeface="FrutigerNextPro"/>
              </a:rPr>
              <a:t>  </a:t>
            </a:r>
          </a:p>
          <a:p>
            <a:pPr marL="18288" indent="0">
              <a:buNone/>
            </a:pPr>
            <a:r>
              <a:rPr lang="en-US" sz="6600" dirty="0">
                <a:effectLst/>
                <a:latin typeface="FrutigerNextPro"/>
              </a:rPr>
              <a:t> </a:t>
            </a:r>
            <a:r>
              <a:rPr lang="en-US" sz="6600" dirty="0" smtClean="0">
                <a:effectLst/>
                <a:latin typeface="FrutigerNextPro"/>
              </a:rPr>
              <a:t>  Custom </a:t>
            </a:r>
            <a:r>
              <a:rPr lang="en-US" sz="6600" dirty="0">
                <a:effectLst/>
                <a:latin typeface="FrutigerNextPro"/>
              </a:rPr>
              <a:t>value of the imported good (CIF value) </a:t>
            </a:r>
            <a:endParaRPr lang="en-US" sz="6600" dirty="0">
              <a:effectLst/>
              <a:latin typeface="Helvetica Neue"/>
            </a:endParaRPr>
          </a:p>
          <a:p>
            <a:pPr marL="18288" indent="0">
              <a:buNone/>
            </a:pPr>
            <a:endParaRPr lang="en-US" sz="6600" dirty="0">
              <a:effectLst/>
              <a:latin typeface="Helvetica Neue"/>
            </a:endParaRPr>
          </a:p>
          <a:p>
            <a:pPr>
              <a:buFont typeface="Wingdings" charset="2"/>
              <a:buChar char="q"/>
            </a:pPr>
            <a:r>
              <a:rPr lang="en-US" sz="6600" b="1" u="sng" dirty="0">
                <a:effectLst/>
                <a:latin typeface="HelveticaNeue"/>
              </a:rPr>
              <a:t>IOF: </a:t>
            </a:r>
            <a:r>
              <a:rPr lang="en-US" sz="6600" b="1" u="sng" dirty="0" err="1">
                <a:effectLst/>
                <a:latin typeface="HelveticaNeue"/>
              </a:rPr>
              <a:t>Imposto</a:t>
            </a:r>
            <a:r>
              <a:rPr lang="en-US" sz="6600" b="1" u="sng" dirty="0">
                <a:effectLst/>
                <a:latin typeface="HelveticaNeue"/>
              </a:rPr>
              <a:t> </a:t>
            </a:r>
            <a:r>
              <a:rPr lang="en-US" sz="6600" b="1" u="sng" dirty="0" err="1">
                <a:effectLst/>
                <a:latin typeface="HelveticaNeue"/>
              </a:rPr>
              <a:t>sobre</a:t>
            </a:r>
            <a:r>
              <a:rPr lang="en-US" sz="6600" b="1" u="sng" dirty="0">
                <a:effectLst/>
                <a:latin typeface="HelveticaNeue"/>
              </a:rPr>
              <a:t> </a:t>
            </a:r>
            <a:r>
              <a:rPr lang="en-US" sz="6600" b="1" u="sng" dirty="0" err="1">
                <a:effectLst/>
                <a:latin typeface="HelveticaNeue"/>
              </a:rPr>
              <a:t>Operações</a:t>
            </a:r>
            <a:r>
              <a:rPr lang="en-US" sz="6600" b="1" u="sng" dirty="0">
                <a:effectLst/>
                <a:latin typeface="HelveticaNeue"/>
              </a:rPr>
              <a:t> </a:t>
            </a:r>
            <a:r>
              <a:rPr lang="en-US" sz="6600" b="1" u="sng" dirty="0" err="1">
                <a:effectLst/>
                <a:latin typeface="HelveticaNeue"/>
              </a:rPr>
              <a:t>Financeiras</a:t>
            </a:r>
            <a:r>
              <a:rPr lang="en-US" sz="6600" dirty="0">
                <a:effectLst/>
                <a:latin typeface="HelveticaNeue"/>
              </a:rPr>
              <a:t> - </a:t>
            </a:r>
            <a:r>
              <a:rPr lang="en-US" sz="6600" dirty="0" smtClean="0">
                <a:effectLst/>
                <a:latin typeface="FrutigerNextPro"/>
              </a:rPr>
              <a:t>Tax on Financial Transactions</a:t>
            </a:r>
            <a:endParaRPr lang="en-US" sz="6600" dirty="0">
              <a:effectLst/>
              <a:latin typeface="Helvetica Neue"/>
            </a:endParaRPr>
          </a:p>
          <a:p>
            <a:pPr marL="18288" indent="0">
              <a:buNone/>
            </a:pPr>
            <a:endParaRPr lang="en-US" sz="6600" dirty="0">
              <a:effectLst/>
              <a:latin typeface="Helvetica Neue"/>
            </a:endParaRPr>
          </a:p>
          <a:p>
            <a:pPr>
              <a:buFont typeface="Wingdings" charset="2"/>
              <a:buChar char="q"/>
            </a:pPr>
            <a:r>
              <a:rPr lang="en-US" sz="6600" dirty="0">
                <a:effectLst/>
                <a:latin typeface="FrutigerNextPro"/>
              </a:rPr>
              <a:t> </a:t>
            </a:r>
            <a:r>
              <a:rPr lang="en-US" sz="6600" b="1" u="sng" dirty="0">
                <a:effectLst/>
                <a:latin typeface="FrutigerNextPro"/>
              </a:rPr>
              <a:t>Payroll Taxes:</a:t>
            </a:r>
            <a:r>
              <a:rPr lang="en-US" sz="6600" dirty="0">
                <a:effectLst/>
                <a:latin typeface="FrutigerNextPro"/>
              </a:rPr>
              <a:t> </a:t>
            </a:r>
            <a:endParaRPr lang="en-US" sz="6600" dirty="0" smtClean="0">
              <a:effectLst/>
              <a:latin typeface="FrutigerNextPro"/>
            </a:endParaRPr>
          </a:p>
          <a:p>
            <a:pPr marL="18288" indent="0">
              <a:buNone/>
            </a:pPr>
            <a:r>
              <a:rPr lang="en-US" sz="6600" dirty="0">
                <a:effectLst/>
                <a:latin typeface="FrutigerNextPro"/>
              </a:rPr>
              <a:t> </a:t>
            </a:r>
            <a:r>
              <a:rPr lang="en-US" sz="6600" dirty="0" smtClean="0">
                <a:effectLst/>
                <a:latin typeface="FrutigerNextPro"/>
              </a:rPr>
              <a:t>    INSS - Employee Social Security </a:t>
            </a:r>
            <a:r>
              <a:rPr lang="en-US" sz="6600" dirty="0">
                <a:effectLst/>
                <a:latin typeface="FrutigerNextPro"/>
              </a:rPr>
              <a:t> </a:t>
            </a:r>
            <a:endParaRPr lang="en-US" sz="6600" dirty="0" smtClean="0">
              <a:effectLst/>
              <a:latin typeface="FrutigerNextPro"/>
            </a:endParaRPr>
          </a:p>
          <a:p>
            <a:pPr marL="18288" indent="0">
              <a:buNone/>
            </a:pPr>
            <a:r>
              <a:rPr lang="en-US" sz="6600" dirty="0">
                <a:effectLst/>
                <a:latin typeface="FrutigerNextPro"/>
              </a:rPr>
              <a:t> </a:t>
            </a:r>
            <a:r>
              <a:rPr lang="en-US" sz="6600" dirty="0" smtClean="0">
                <a:effectLst/>
                <a:latin typeface="FrutigerNextPro"/>
              </a:rPr>
              <a:t>   FGTS </a:t>
            </a:r>
            <a:r>
              <a:rPr lang="en-US" sz="6600" dirty="0">
                <a:effectLst/>
                <a:latin typeface="FrutigerNextPro"/>
              </a:rPr>
              <a:t>- Fundo de </a:t>
            </a:r>
            <a:r>
              <a:rPr lang="en-US" sz="6600" dirty="0" err="1">
                <a:effectLst/>
                <a:latin typeface="FrutigerNextPro"/>
              </a:rPr>
              <a:t>Garantia</a:t>
            </a:r>
            <a:r>
              <a:rPr lang="en-US" sz="6600" dirty="0">
                <a:effectLst/>
                <a:latin typeface="FrutigerNextPro"/>
              </a:rPr>
              <a:t> </a:t>
            </a:r>
            <a:r>
              <a:rPr lang="en-US" sz="6600" dirty="0" err="1">
                <a:effectLst/>
                <a:latin typeface="FrutigerNextPro"/>
              </a:rPr>
              <a:t>por</a:t>
            </a:r>
            <a:r>
              <a:rPr lang="en-US" sz="6600" dirty="0">
                <a:effectLst/>
                <a:latin typeface="FrutigerNextPro"/>
              </a:rPr>
              <a:t> Tempo de </a:t>
            </a:r>
            <a:r>
              <a:rPr lang="en-US" sz="6600" dirty="0" err="1">
                <a:effectLst/>
                <a:latin typeface="FrutigerNextPro"/>
              </a:rPr>
              <a:t>Serviço</a:t>
            </a:r>
            <a:r>
              <a:rPr lang="en-US" sz="6600" dirty="0">
                <a:effectLst/>
                <a:latin typeface="FrutigerNextPro"/>
              </a:rPr>
              <a:t> - Severance Indemnity Fund</a:t>
            </a:r>
          </a:p>
        </p:txBody>
      </p:sp>
    </p:spTree>
    <p:extLst>
      <p:ext uri="{BB962C8B-B14F-4D97-AF65-F5344CB8AC3E}">
        <p14:creationId xmlns:p14="http://schemas.microsoft.com/office/powerpoint/2010/main" val="334195162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2589</TotalTime>
  <Words>1208</Words>
  <Application>Microsoft Macintosh PowerPoint</Application>
  <PresentationFormat>On-screen Show (4:3)</PresentationFormat>
  <Paragraphs>223</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Elemental</vt:lpstr>
      <vt:lpstr> ATA Conference – November 2015</vt:lpstr>
      <vt:lpstr>WHO AM I?</vt:lpstr>
      <vt:lpstr>PowerPoint Presentation</vt:lpstr>
      <vt:lpstr>KEY CONCEPTS</vt:lpstr>
      <vt:lpstr>PowerPoint Presentation</vt:lpstr>
      <vt:lpstr>MUNICIPAL TAXES</vt:lpstr>
      <vt:lpstr>STATE TAX</vt:lpstr>
      <vt:lpstr>FEDERAL TAXES</vt:lpstr>
      <vt:lpstr>FEDERAL TAXES</vt:lpstr>
      <vt:lpstr>TAX PLANNING</vt:lpstr>
      <vt:lpstr>TAX DELINQUENCY</vt:lpstr>
      <vt:lpstr>TAX DELINQUENCY</vt:lpstr>
      <vt:lpstr>TAX DELINQUENCY</vt:lpstr>
      <vt:lpstr>TRANSFER PRICING</vt:lpstr>
      <vt:lpstr>REFERENCES</vt:lpstr>
      <vt:lpstr>PowerPoint Presentation</vt:lpstr>
    </vt:vector>
  </TitlesOfParts>
  <Company>Lumina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ATA Conference – November 2015</dc:title>
  <dc:creator>Manuela Sampaio</dc:creator>
  <cp:lastModifiedBy>Manuela Sampaio</cp:lastModifiedBy>
  <cp:revision>23</cp:revision>
  <dcterms:created xsi:type="dcterms:W3CDTF">2015-11-05T23:36:04Z</dcterms:created>
  <dcterms:modified xsi:type="dcterms:W3CDTF">2015-11-19T13:44:44Z</dcterms:modified>
</cp:coreProperties>
</file>