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6" r:id="rId2"/>
    <p:sldId id="329" r:id="rId3"/>
    <p:sldId id="330" r:id="rId4"/>
    <p:sldId id="333" r:id="rId5"/>
    <p:sldId id="331" r:id="rId6"/>
    <p:sldId id="334" r:id="rId7"/>
    <p:sldId id="352" r:id="rId8"/>
    <p:sldId id="332" r:id="rId9"/>
    <p:sldId id="335" r:id="rId10"/>
    <p:sldId id="338" r:id="rId11"/>
    <p:sldId id="358" r:id="rId12"/>
    <p:sldId id="359" r:id="rId13"/>
    <p:sldId id="339" r:id="rId14"/>
    <p:sldId id="340" r:id="rId15"/>
    <p:sldId id="341" r:id="rId16"/>
    <p:sldId id="349" r:id="rId17"/>
    <p:sldId id="350" r:id="rId18"/>
    <p:sldId id="351" r:id="rId19"/>
    <p:sldId id="360" r:id="rId20"/>
    <p:sldId id="353" r:id="rId21"/>
    <p:sldId id="354" r:id="rId22"/>
    <p:sldId id="343" r:id="rId23"/>
    <p:sldId id="257" r:id="rId24"/>
    <p:sldId id="258" r:id="rId25"/>
    <p:sldId id="260" r:id="rId26"/>
    <p:sldId id="318" r:id="rId27"/>
    <p:sldId id="317" r:id="rId28"/>
    <p:sldId id="267" r:id="rId29"/>
    <p:sldId id="275" r:id="rId30"/>
    <p:sldId id="299" r:id="rId31"/>
    <p:sldId id="324" r:id="rId32"/>
    <p:sldId id="337" r:id="rId33"/>
    <p:sldId id="342" r:id="rId34"/>
    <p:sldId id="344" r:id="rId35"/>
    <p:sldId id="264" r:id="rId36"/>
    <p:sldId id="290" r:id="rId37"/>
    <p:sldId id="345" r:id="rId38"/>
    <p:sldId id="294" r:id="rId39"/>
    <p:sldId id="279" r:id="rId40"/>
    <p:sldId id="327" r:id="rId41"/>
    <p:sldId id="326" r:id="rId42"/>
    <p:sldId id="346" r:id="rId43"/>
    <p:sldId id="280" r:id="rId44"/>
    <p:sldId id="355" r:id="rId45"/>
    <p:sldId id="319" r:id="rId46"/>
    <p:sldId id="320" r:id="rId47"/>
    <p:sldId id="321" r:id="rId48"/>
    <p:sldId id="322" r:id="rId49"/>
    <p:sldId id="347" r:id="rId50"/>
    <p:sldId id="277" r:id="rId51"/>
    <p:sldId id="273" r:id="rId52"/>
    <p:sldId id="316" r:id="rId53"/>
    <p:sldId id="328" r:id="rId54"/>
    <p:sldId id="325" r:id="rId55"/>
    <p:sldId id="313" r:id="rId56"/>
    <p:sldId id="310" r:id="rId57"/>
    <p:sldId id="323" r:id="rId58"/>
    <p:sldId id="288" r:id="rId59"/>
    <p:sldId id="282" r:id="rId60"/>
    <p:sldId id="311" r:id="rId61"/>
    <p:sldId id="292" r:id="rId62"/>
    <p:sldId id="356" r:id="rId63"/>
    <p:sldId id="348" r:id="rId64"/>
    <p:sldId id="357" r:id="rId6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4"/>
    <p:restoredTop sz="91525"/>
  </p:normalViewPr>
  <p:slideViewPr>
    <p:cSldViewPr snapToGrid="0" snapToObjects="1">
      <p:cViewPr varScale="1">
        <p:scale>
          <a:sx n="78" d="100"/>
          <a:sy n="78" d="100"/>
        </p:scale>
        <p:origin x="19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BB6B560-B8DC-1D4A-B7F8-DDCE48D34751}" type="datetimeFigureOut">
              <a:rPr lang="en-US" smtClean="0"/>
              <a:t>10/27/23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AB1E7A8-82F4-8F4D-8E0B-2BFEDF8B6FD4}" type="slidenum">
              <a:rPr lang="en-US" smtClean="0"/>
              <a:t>‹#›</a:t>
            </a:fld>
            <a:endParaRPr lang="en-US"/>
          </a:p>
        </p:txBody>
      </p:sp>
    </p:spTree>
    <p:extLst>
      <p:ext uri="{BB962C8B-B14F-4D97-AF65-F5344CB8AC3E}">
        <p14:creationId xmlns:p14="http://schemas.microsoft.com/office/powerpoint/2010/main" val="4027952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2FBC241-749E-CD49-AF5C-9697D78956F6}" type="datetimeFigureOut">
              <a:rPr lang="en-US" smtClean="0"/>
              <a:t>10/27/23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3655D82-330E-B845-93D8-E0E8C2271ADF}" type="slidenum">
              <a:rPr lang="en-US" smtClean="0"/>
              <a:t>‹#›</a:t>
            </a:fld>
            <a:endParaRPr lang="en-US"/>
          </a:p>
        </p:txBody>
      </p:sp>
    </p:spTree>
    <p:extLst>
      <p:ext uri="{BB962C8B-B14F-4D97-AF65-F5344CB8AC3E}">
        <p14:creationId xmlns:p14="http://schemas.microsoft.com/office/powerpoint/2010/main" val="14063576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55D82-330E-B845-93D8-E0E8C2271ADF}" type="slidenum">
              <a:rPr lang="en-US" smtClean="0"/>
              <a:t>39</a:t>
            </a:fld>
            <a:endParaRPr lang="en-US"/>
          </a:p>
        </p:txBody>
      </p:sp>
    </p:spTree>
    <p:extLst>
      <p:ext uri="{BB962C8B-B14F-4D97-AF65-F5344CB8AC3E}">
        <p14:creationId xmlns:p14="http://schemas.microsoft.com/office/powerpoint/2010/main" val="18089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55D82-330E-B845-93D8-E0E8C2271ADF}" type="slidenum">
              <a:rPr lang="en-US" smtClean="0"/>
              <a:t>46</a:t>
            </a:fld>
            <a:endParaRPr lang="en-US"/>
          </a:p>
        </p:txBody>
      </p:sp>
    </p:spTree>
    <p:extLst>
      <p:ext uri="{BB962C8B-B14F-4D97-AF65-F5344CB8AC3E}">
        <p14:creationId xmlns:p14="http://schemas.microsoft.com/office/powerpoint/2010/main" val="2139719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abbreviations</a:t>
            </a:r>
          </a:p>
        </p:txBody>
      </p:sp>
      <p:sp>
        <p:nvSpPr>
          <p:cNvPr id="4" name="Slide Number Placeholder 3"/>
          <p:cNvSpPr>
            <a:spLocks noGrp="1"/>
          </p:cNvSpPr>
          <p:nvPr>
            <p:ph type="sldNum" sz="quarter" idx="10"/>
          </p:nvPr>
        </p:nvSpPr>
        <p:spPr/>
        <p:txBody>
          <a:bodyPr/>
          <a:lstStyle/>
          <a:p>
            <a:fld id="{23655D82-330E-B845-93D8-E0E8C2271ADF}" type="slidenum">
              <a:rPr lang="en-US" smtClean="0"/>
              <a:t>50</a:t>
            </a:fld>
            <a:endParaRPr lang="en-US"/>
          </a:p>
        </p:txBody>
      </p:sp>
    </p:spTree>
    <p:extLst>
      <p:ext uri="{BB962C8B-B14F-4D97-AF65-F5344CB8AC3E}">
        <p14:creationId xmlns:p14="http://schemas.microsoft.com/office/powerpoint/2010/main" val="273211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1A8576-E64C-7C40-9664-968E695C4D1C}"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31158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1A8576-E64C-7C40-9664-968E695C4D1C}"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292183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1A8576-E64C-7C40-9664-968E695C4D1C}"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3941584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1A8576-E64C-7C40-9664-968E695C4D1C}"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237840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1A8576-E64C-7C40-9664-968E695C4D1C}" type="datetimeFigureOut">
              <a:rPr lang="en-US" smtClean="0"/>
              <a:t>10/27/23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218846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1A8576-E64C-7C40-9664-968E695C4D1C}" type="datetimeFigureOut">
              <a:rPr lang="en-US" smtClean="0"/>
              <a:t>10/27/23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313449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1A8576-E64C-7C40-9664-968E695C4D1C}" type="datetimeFigureOut">
              <a:rPr lang="en-US" smtClean="0"/>
              <a:t>10/27/23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209602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1A8576-E64C-7C40-9664-968E695C4D1C}" type="datetimeFigureOut">
              <a:rPr lang="en-US" smtClean="0"/>
              <a:t>10/27/23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222359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A8576-E64C-7C40-9664-968E695C4D1C}" type="datetimeFigureOut">
              <a:rPr lang="en-US" smtClean="0"/>
              <a:t>10/27/23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296380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1A8576-E64C-7C40-9664-968E695C4D1C}" type="datetimeFigureOut">
              <a:rPr lang="en-US" smtClean="0"/>
              <a:t>10/27/23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13991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1A8576-E64C-7C40-9664-968E695C4D1C}" type="datetimeFigureOut">
              <a:rPr lang="en-US" smtClean="0"/>
              <a:t>10/27/23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C9491-8942-814C-90F6-082C2FFFDF89}" type="slidenum">
              <a:rPr lang="en-US" smtClean="0"/>
              <a:t>‹#›</a:t>
            </a:fld>
            <a:endParaRPr lang="en-US"/>
          </a:p>
        </p:txBody>
      </p:sp>
    </p:spTree>
    <p:extLst>
      <p:ext uri="{BB962C8B-B14F-4D97-AF65-F5344CB8AC3E}">
        <p14:creationId xmlns:p14="http://schemas.microsoft.com/office/powerpoint/2010/main" val="372974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A8576-E64C-7C40-9664-968E695C4D1C}" type="datetimeFigureOut">
              <a:rPr lang="en-US" smtClean="0"/>
              <a:t>10/27/23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C9491-8942-814C-90F6-082C2FFFDF89}" type="slidenum">
              <a:rPr lang="en-US" smtClean="0"/>
              <a:t>‹#›</a:t>
            </a:fld>
            <a:endParaRPr lang="en-US"/>
          </a:p>
        </p:txBody>
      </p:sp>
    </p:spTree>
    <p:extLst>
      <p:ext uri="{BB962C8B-B14F-4D97-AF65-F5344CB8AC3E}">
        <p14:creationId xmlns:p14="http://schemas.microsoft.com/office/powerpoint/2010/main" val="134355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9715"/>
            <a:ext cx="7772400" cy="2620736"/>
          </a:xfrm>
        </p:spPr>
        <p:txBody>
          <a:bodyPr>
            <a:normAutofit/>
          </a:bodyPr>
          <a:lstStyle/>
          <a:p>
            <a:r>
              <a:rPr lang="en-US" dirty="0"/>
              <a:t>They Have No Idea: Part I</a:t>
            </a:r>
            <a:br>
              <a:rPr lang="en-US" dirty="0"/>
            </a:br>
            <a:r>
              <a:rPr lang="en-US" dirty="0"/>
              <a:t>Translation Insiders and Outsiders</a:t>
            </a:r>
          </a:p>
        </p:txBody>
      </p:sp>
      <p:sp>
        <p:nvSpPr>
          <p:cNvPr id="3" name="Subtitle 2"/>
          <p:cNvSpPr>
            <a:spLocks noGrp="1"/>
          </p:cNvSpPr>
          <p:nvPr>
            <p:ph type="subTitle" idx="1"/>
          </p:nvPr>
        </p:nvSpPr>
        <p:spPr/>
        <p:txBody>
          <a:bodyPr/>
          <a:lstStyle/>
          <a:p>
            <a:r>
              <a:rPr lang="en-US" dirty="0"/>
              <a:t>Carol </a:t>
            </a:r>
            <a:r>
              <a:rPr lang="en-US" dirty="0" err="1"/>
              <a:t>Apollonio</a:t>
            </a:r>
            <a:endParaRPr lang="en-US" dirty="0"/>
          </a:p>
          <a:p>
            <a:r>
              <a:rPr lang="en-US" dirty="0"/>
              <a:t>ATA 64</a:t>
            </a:r>
            <a:r>
              <a:rPr lang="en-US" baseline="30000" dirty="0"/>
              <a:t>th</a:t>
            </a:r>
            <a:r>
              <a:rPr lang="en-US" dirty="0"/>
              <a:t> Annual Conference</a:t>
            </a:r>
          </a:p>
          <a:p>
            <a:r>
              <a:rPr lang="en-US" dirty="0"/>
              <a:t>Miami, FLA, October 2023</a:t>
            </a:r>
          </a:p>
        </p:txBody>
      </p:sp>
    </p:spTree>
    <p:extLst>
      <p:ext uri="{BB962C8B-B14F-4D97-AF65-F5344CB8AC3E}">
        <p14:creationId xmlns:p14="http://schemas.microsoft.com/office/powerpoint/2010/main" val="2455812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AFA-C02B-533C-8D93-A0E68960FB6B}"/>
              </a:ext>
            </a:extLst>
          </p:cNvPr>
          <p:cNvSpPr>
            <a:spLocks noGrp="1"/>
          </p:cNvSpPr>
          <p:nvPr>
            <p:ph type="title"/>
          </p:nvPr>
        </p:nvSpPr>
        <p:spPr/>
        <p:txBody>
          <a:bodyPr>
            <a:normAutofit fontScale="90000"/>
          </a:bodyPr>
          <a:lstStyle/>
          <a:p>
            <a:r>
              <a:rPr lang="en-US" dirty="0"/>
              <a:t>INTERLUDE: What Insiders Know</a:t>
            </a:r>
            <a:br>
              <a:rPr lang="en-US" dirty="0"/>
            </a:br>
            <a:r>
              <a:rPr lang="en-US" dirty="0"/>
              <a:t>(the human being in the middle)</a:t>
            </a:r>
          </a:p>
        </p:txBody>
      </p:sp>
      <p:sp>
        <p:nvSpPr>
          <p:cNvPr id="3" name="Content Placeholder 2">
            <a:extLst>
              <a:ext uri="{FF2B5EF4-FFF2-40B4-BE49-F238E27FC236}">
                <a16:creationId xmlns:a16="http://schemas.microsoft.com/office/drawing/2014/main" id="{967879E3-4039-5B8E-5BC2-6F06A7500807}"/>
              </a:ext>
            </a:extLst>
          </p:cNvPr>
          <p:cNvSpPr>
            <a:spLocks noGrp="1"/>
          </p:cNvSpPr>
          <p:nvPr>
            <p:ph idx="1"/>
          </p:nvPr>
        </p:nvSpPr>
        <p:spPr>
          <a:xfrm>
            <a:off x="457200" y="2024743"/>
            <a:ext cx="8229600" cy="4101420"/>
          </a:xfrm>
        </p:spPr>
        <p:txBody>
          <a:bodyPr/>
          <a:lstStyle/>
          <a:p>
            <a:pPr marL="514350" indent="-514350">
              <a:buAutoNum type="arabicPeriod"/>
            </a:pPr>
            <a:r>
              <a:rPr lang="en-US" dirty="0"/>
              <a:t>A social event with students</a:t>
            </a:r>
          </a:p>
          <a:p>
            <a:pPr marL="0" indent="0">
              <a:buNone/>
            </a:pPr>
            <a:r>
              <a:rPr lang="en-US" dirty="0"/>
              <a:t>2. Interpreting equipment</a:t>
            </a:r>
          </a:p>
          <a:p>
            <a:pPr marL="0" indent="0">
              <a:buNone/>
            </a:pPr>
            <a:r>
              <a:rPr lang="en-US" dirty="0"/>
              <a:t>3. In the Japanese pharmacy</a:t>
            </a:r>
          </a:p>
        </p:txBody>
      </p:sp>
    </p:spTree>
    <p:extLst>
      <p:ext uri="{BB962C8B-B14F-4D97-AF65-F5344CB8AC3E}">
        <p14:creationId xmlns:p14="http://schemas.microsoft.com/office/powerpoint/2010/main" val="80372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83FB-5D09-113E-4B03-98C261A6980F}"/>
              </a:ext>
            </a:extLst>
          </p:cNvPr>
          <p:cNvSpPr>
            <a:spLocks noGrp="1"/>
          </p:cNvSpPr>
          <p:nvPr>
            <p:ph type="title"/>
          </p:nvPr>
        </p:nvSpPr>
        <p:spPr>
          <a:xfrm>
            <a:off x="457200" y="534646"/>
            <a:ext cx="8229600" cy="1473767"/>
          </a:xfrm>
        </p:spPr>
        <p:txBody>
          <a:bodyPr>
            <a:normAutofit fontScale="90000"/>
          </a:bodyPr>
          <a:lstStyle/>
          <a:p>
            <a:r>
              <a:rPr lang="en-US" sz="3600" dirty="0">
                <a:latin typeface="Arial" panose="020B0604020202020204" pitchFamily="34" charset="0"/>
              </a:rPr>
              <a:t>Metaphor #2: </a:t>
            </a:r>
            <a:br>
              <a:rPr lang="en-US" sz="3200" dirty="0">
                <a:latin typeface="Arial" panose="020B0604020202020204" pitchFamily="34" charset="0"/>
              </a:rPr>
            </a:br>
            <a:r>
              <a:rPr lang="ru-RU" sz="4000" dirty="0">
                <a:effectLst/>
                <a:latin typeface="Arial" panose="020B0604020202020204" pitchFamily="34" charset="0"/>
              </a:rPr>
              <a:t>Переводчики—«Почтовые лошади прогресса»</a:t>
            </a:r>
            <a:endParaRPr lang="en-US" sz="4000" dirty="0"/>
          </a:p>
        </p:txBody>
      </p:sp>
      <p:pic>
        <p:nvPicPr>
          <p:cNvPr id="5" name="Content Placeholder 4" descr="A portrait of a person&#10;&#10;Description automatically generated">
            <a:extLst>
              <a:ext uri="{FF2B5EF4-FFF2-40B4-BE49-F238E27FC236}">
                <a16:creationId xmlns:a16="http://schemas.microsoft.com/office/drawing/2014/main" id="{F9136139-883B-636F-B880-4C86ADE11F5E}"/>
              </a:ext>
            </a:extLst>
          </p:cNvPr>
          <p:cNvPicPr>
            <a:picLocks noGrp="1" noChangeAspect="1"/>
          </p:cNvPicPr>
          <p:nvPr>
            <p:ph idx="1"/>
          </p:nvPr>
        </p:nvPicPr>
        <p:blipFill>
          <a:blip r:embed="rId2"/>
          <a:stretch>
            <a:fillRect/>
          </a:stretch>
        </p:blipFill>
        <p:spPr>
          <a:xfrm>
            <a:off x="6468967" y="2162710"/>
            <a:ext cx="1852358" cy="2469810"/>
          </a:xfrm>
        </p:spPr>
      </p:pic>
      <p:pic>
        <p:nvPicPr>
          <p:cNvPr id="7" name="Picture 6" descr="A painting of a person riding a horse&#10;&#10;Description automatically generated">
            <a:extLst>
              <a:ext uri="{FF2B5EF4-FFF2-40B4-BE49-F238E27FC236}">
                <a16:creationId xmlns:a16="http://schemas.microsoft.com/office/drawing/2014/main" id="{E41EB3EF-7E96-D636-D14F-9D54B49810FF}"/>
              </a:ext>
            </a:extLst>
          </p:cNvPr>
          <p:cNvPicPr>
            <a:picLocks noChangeAspect="1"/>
          </p:cNvPicPr>
          <p:nvPr/>
        </p:nvPicPr>
        <p:blipFill>
          <a:blip r:embed="rId3"/>
          <a:stretch>
            <a:fillRect/>
          </a:stretch>
        </p:blipFill>
        <p:spPr>
          <a:xfrm>
            <a:off x="822674" y="2162710"/>
            <a:ext cx="5280817" cy="4160643"/>
          </a:xfrm>
          <a:prstGeom prst="rect">
            <a:avLst/>
          </a:prstGeom>
        </p:spPr>
      </p:pic>
      <p:sp>
        <p:nvSpPr>
          <p:cNvPr id="8" name="TextBox 7">
            <a:extLst>
              <a:ext uri="{FF2B5EF4-FFF2-40B4-BE49-F238E27FC236}">
                <a16:creationId xmlns:a16="http://schemas.microsoft.com/office/drawing/2014/main" id="{22496FAA-9B82-9753-7171-1E526402D4B6}"/>
              </a:ext>
            </a:extLst>
          </p:cNvPr>
          <p:cNvSpPr txBox="1"/>
          <p:nvPr/>
        </p:nvSpPr>
        <p:spPr>
          <a:xfrm>
            <a:off x="6468967" y="4718957"/>
            <a:ext cx="2217833" cy="584775"/>
          </a:xfrm>
          <a:prstGeom prst="rect">
            <a:avLst/>
          </a:prstGeom>
          <a:noFill/>
        </p:spPr>
        <p:txBody>
          <a:bodyPr wrap="square" rtlCol="0">
            <a:spAutoFit/>
          </a:bodyPr>
          <a:lstStyle/>
          <a:p>
            <a:r>
              <a:rPr lang="ru-RU" sz="1600" dirty="0"/>
              <a:t>Александр Сергеевич</a:t>
            </a:r>
          </a:p>
          <a:p>
            <a:pPr algn="ctr"/>
            <a:r>
              <a:rPr lang="ru-RU" sz="1600" dirty="0"/>
              <a:t>Пушкин </a:t>
            </a:r>
            <a:endParaRPr lang="en-US" sz="1600" dirty="0"/>
          </a:p>
        </p:txBody>
      </p:sp>
    </p:spTree>
    <p:extLst>
      <p:ext uri="{BB962C8B-B14F-4D97-AF65-F5344CB8AC3E}">
        <p14:creationId xmlns:p14="http://schemas.microsoft.com/office/powerpoint/2010/main" val="209014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E4E7-9B23-B5DB-D4D9-FC06329B149F}"/>
              </a:ext>
            </a:extLst>
          </p:cNvPr>
          <p:cNvSpPr>
            <a:spLocks noGrp="1"/>
          </p:cNvSpPr>
          <p:nvPr>
            <p:ph type="title"/>
          </p:nvPr>
        </p:nvSpPr>
        <p:spPr/>
        <p:txBody>
          <a:bodyPr/>
          <a:lstStyle/>
          <a:p>
            <a:r>
              <a:rPr lang="en-US" dirty="0"/>
              <a:t>More stories</a:t>
            </a:r>
          </a:p>
        </p:txBody>
      </p:sp>
      <p:sp>
        <p:nvSpPr>
          <p:cNvPr id="3" name="Content Placeholder 2">
            <a:extLst>
              <a:ext uri="{FF2B5EF4-FFF2-40B4-BE49-F238E27FC236}">
                <a16:creationId xmlns:a16="http://schemas.microsoft.com/office/drawing/2014/main" id="{9D471CB0-273D-1F26-A48C-7B43219A920E}"/>
              </a:ext>
            </a:extLst>
          </p:cNvPr>
          <p:cNvSpPr>
            <a:spLocks noGrp="1"/>
          </p:cNvSpPr>
          <p:nvPr>
            <p:ph idx="1"/>
          </p:nvPr>
        </p:nvSpPr>
        <p:spPr/>
        <p:txBody>
          <a:bodyPr/>
          <a:lstStyle/>
          <a:p>
            <a:pPr marL="0" indent="0">
              <a:buNone/>
            </a:pPr>
            <a:endParaRPr lang="en-US" dirty="0"/>
          </a:p>
          <a:p>
            <a:pPr marL="0" indent="0">
              <a:buNone/>
            </a:pPr>
            <a:r>
              <a:rPr lang="en-US" dirty="0"/>
              <a:t>4. The banker at the banquet</a:t>
            </a:r>
          </a:p>
          <a:p>
            <a:pPr marL="0" indent="0">
              <a:buNone/>
            </a:pPr>
            <a:r>
              <a:rPr lang="en-US" dirty="0"/>
              <a:t>5. A novice interpreter and two words: </a:t>
            </a:r>
          </a:p>
          <a:p>
            <a:pPr marL="0" indent="0">
              <a:buNone/>
            </a:pPr>
            <a:r>
              <a:rPr lang="en-US" dirty="0"/>
              <a:t>“This is not a proposal, it’s just a suggestion.” </a:t>
            </a:r>
          </a:p>
          <a:p>
            <a:pPr marL="0" indent="0">
              <a:buNone/>
            </a:pPr>
            <a:endParaRPr lang="en-US" dirty="0"/>
          </a:p>
        </p:txBody>
      </p:sp>
    </p:spTree>
    <p:extLst>
      <p:ext uri="{BB962C8B-B14F-4D97-AF65-F5344CB8AC3E}">
        <p14:creationId xmlns:p14="http://schemas.microsoft.com/office/powerpoint/2010/main" val="226379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BBFA-1F86-6BA9-B0D2-4DA825437F4D}"/>
              </a:ext>
            </a:extLst>
          </p:cNvPr>
          <p:cNvSpPr>
            <a:spLocks noGrp="1"/>
          </p:cNvSpPr>
          <p:nvPr>
            <p:ph type="title"/>
          </p:nvPr>
        </p:nvSpPr>
        <p:spPr/>
        <p:txBody>
          <a:bodyPr/>
          <a:lstStyle/>
          <a:p>
            <a:r>
              <a:rPr lang="en-US" dirty="0"/>
              <a:t>I. GENDER  </a:t>
            </a:r>
          </a:p>
        </p:txBody>
      </p:sp>
      <p:sp>
        <p:nvSpPr>
          <p:cNvPr id="3" name="Content Placeholder 2">
            <a:extLst>
              <a:ext uri="{FF2B5EF4-FFF2-40B4-BE49-F238E27FC236}">
                <a16:creationId xmlns:a16="http://schemas.microsoft.com/office/drawing/2014/main" id="{CC46AA4B-5C67-862A-69C7-CE4A9DC1781F}"/>
              </a:ext>
            </a:extLst>
          </p:cNvPr>
          <p:cNvSpPr>
            <a:spLocks noGrp="1"/>
          </p:cNvSpPr>
          <p:nvPr>
            <p:ph idx="1"/>
          </p:nvPr>
        </p:nvSpPr>
        <p:spPr>
          <a:xfrm>
            <a:off x="457200" y="1417638"/>
            <a:ext cx="8229600" cy="4708525"/>
          </a:xfrm>
        </p:spPr>
        <p:txBody>
          <a:bodyPr>
            <a:normAutofit fontScale="85000" lnSpcReduction="20000"/>
          </a:bodyPr>
          <a:lstStyle/>
          <a:p>
            <a:pPr marL="0" indent="0" algn="just">
              <a:buNone/>
            </a:pPr>
            <a:r>
              <a:rPr lang="ru-RU" dirty="0"/>
              <a:t>Теперь, когда он рассказывал все это Наташе, он испытывал то редкое наслаждение, которое дают женщины, слушая мужчину, </a:t>
            </a:r>
            <a:r>
              <a:rPr lang="en-US" dirty="0"/>
              <a:t>[…] </a:t>
            </a:r>
            <a:r>
              <a:rPr lang="ru-RU" dirty="0"/>
              <a:t>—то наслажденье, которое дают настоящие женщины, одаренные способностью выбирания и всасыванья в себя всего лучшего, что только есть в проявлениях мужчины. Наташа, сама не зная этого, была вся внимание: она не упускала ни слова, ни колебания голоса, ни взгляда, ни </a:t>
            </a:r>
            <a:r>
              <a:rPr lang="ru-RU" dirty="0" err="1"/>
              <a:t>вздрагиванья</a:t>
            </a:r>
            <a:r>
              <a:rPr lang="ru-RU" dirty="0"/>
              <a:t> мускула лица, ни жеста Пьера. Она на лету ловила еще не высказанное слово и прямо вносила в свое раскрытое сердце, угадывая тайный смысл всей душевной работы Пьера. (»Война и мир» </a:t>
            </a:r>
            <a:r>
              <a:rPr lang="en-US" dirty="0"/>
              <a:t>IV, iv, 17)</a:t>
            </a:r>
            <a:endParaRPr lang="ru-RU" dirty="0"/>
          </a:p>
          <a:p>
            <a:pPr marL="0" indent="0">
              <a:buNone/>
            </a:pPr>
            <a:endParaRPr lang="ru-RU" dirty="0"/>
          </a:p>
        </p:txBody>
      </p:sp>
    </p:spTree>
    <p:extLst>
      <p:ext uri="{BB962C8B-B14F-4D97-AF65-F5344CB8AC3E}">
        <p14:creationId xmlns:p14="http://schemas.microsoft.com/office/powerpoint/2010/main" val="2454425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D7191-6917-4E16-58F4-27E4FF2B2688}"/>
              </a:ext>
            </a:extLst>
          </p:cNvPr>
          <p:cNvSpPr>
            <a:spLocks noGrp="1"/>
          </p:cNvSpPr>
          <p:nvPr>
            <p:ph type="title"/>
          </p:nvPr>
        </p:nvSpPr>
        <p:spPr/>
        <p:txBody>
          <a:bodyPr/>
          <a:lstStyle/>
          <a:p>
            <a:r>
              <a:rPr lang="en-US" dirty="0"/>
              <a:t>Metaphor #3</a:t>
            </a:r>
          </a:p>
        </p:txBody>
      </p:sp>
      <p:sp>
        <p:nvSpPr>
          <p:cNvPr id="3" name="Content Placeholder 2">
            <a:extLst>
              <a:ext uri="{FF2B5EF4-FFF2-40B4-BE49-F238E27FC236}">
                <a16:creationId xmlns:a16="http://schemas.microsoft.com/office/drawing/2014/main" id="{D67BA66A-A47B-154E-DA13-82E0A282D18F}"/>
              </a:ext>
            </a:extLst>
          </p:cNvPr>
          <p:cNvSpPr>
            <a:spLocks noGrp="1"/>
          </p:cNvSpPr>
          <p:nvPr>
            <p:ph idx="1"/>
          </p:nvPr>
        </p:nvSpPr>
        <p:spPr>
          <a:xfrm>
            <a:off x="457200" y="1273629"/>
            <a:ext cx="8229600" cy="4852534"/>
          </a:xfrm>
        </p:spPr>
        <p:txBody>
          <a:bodyPr/>
          <a:lstStyle/>
          <a:p>
            <a:pPr marL="0" indent="0" algn="ctr">
              <a:buNone/>
            </a:pPr>
            <a:r>
              <a:rPr lang="en-US" dirty="0"/>
              <a:t>A translator is a woman.</a:t>
            </a:r>
          </a:p>
        </p:txBody>
      </p:sp>
      <p:pic>
        <p:nvPicPr>
          <p:cNvPr id="5" name="Picture 4" descr="A person wearing glasses and a coat&#10;&#10;Description automatically generated">
            <a:extLst>
              <a:ext uri="{FF2B5EF4-FFF2-40B4-BE49-F238E27FC236}">
                <a16:creationId xmlns:a16="http://schemas.microsoft.com/office/drawing/2014/main" id="{218089E3-5F6E-2893-6F3D-C29A08209B27}"/>
              </a:ext>
            </a:extLst>
          </p:cNvPr>
          <p:cNvPicPr>
            <a:picLocks noChangeAspect="1"/>
          </p:cNvPicPr>
          <p:nvPr/>
        </p:nvPicPr>
        <p:blipFill>
          <a:blip r:embed="rId2"/>
          <a:stretch>
            <a:fillRect/>
          </a:stretch>
        </p:blipFill>
        <p:spPr>
          <a:xfrm>
            <a:off x="2520266" y="1981653"/>
            <a:ext cx="4103467" cy="3935186"/>
          </a:xfrm>
          <a:prstGeom prst="rect">
            <a:avLst/>
          </a:prstGeom>
        </p:spPr>
      </p:pic>
    </p:spTree>
    <p:extLst>
      <p:ext uri="{BB962C8B-B14F-4D97-AF65-F5344CB8AC3E}">
        <p14:creationId xmlns:p14="http://schemas.microsoft.com/office/powerpoint/2010/main" val="199280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F3A-1A13-5368-717D-F47185836EAB}"/>
              </a:ext>
            </a:extLst>
          </p:cNvPr>
          <p:cNvSpPr>
            <a:spLocks noGrp="1"/>
          </p:cNvSpPr>
          <p:nvPr>
            <p:ph type="title"/>
          </p:nvPr>
        </p:nvSpPr>
        <p:spPr/>
        <p:txBody>
          <a:bodyPr/>
          <a:lstStyle/>
          <a:p>
            <a:r>
              <a:rPr lang="en-US" dirty="0"/>
              <a:t>Being the author?</a:t>
            </a:r>
          </a:p>
        </p:txBody>
      </p:sp>
      <p:sp>
        <p:nvSpPr>
          <p:cNvPr id="3" name="Content Placeholder 2">
            <a:extLst>
              <a:ext uri="{FF2B5EF4-FFF2-40B4-BE49-F238E27FC236}">
                <a16:creationId xmlns:a16="http://schemas.microsoft.com/office/drawing/2014/main" id="{3B52C6B3-2DDF-F4C6-B4E0-3BA926109E9C}"/>
              </a:ext>
            </a:extLst>
          </p:cNvPr>
          <p:cNvSpPr>
            <a:spLocks noGrp="1"/>
          </p:cNvSpPr>
          <p:nvPr>
            <p:ph idx="1"/>
          </p:nvPr>
        </p:nvSpPr>
        <p:spPr>
          <a:xfrm>
            <a:off x="457200" y="1417638"/>
            <a:ext cx="8229600" cy="4525963"/>
          </a:xfrm>
        </p:spPr>
        <p:txBody>
          <a:bodyPr/>
          <a:lstStyle/>
          <a:p>
            <a:pPr marL="0" indent="0" algn="ctr">
              <a:buNone/>
            </a:pPr>
            <a:r>
              <a:rPr lang="en-US" dirty="0"/>
              <a:t>(story #</a:t>
            </a:r>
            <a:r>
              <a:rPr lang="ru-RU" dirty="0"/>
              <a:t>6</a:t>
            </a:r>
            <a:r>
              <a:rPr lang="en-US" dirty="0"/>
              <a:t>)</a:t>
            </a:r>
          </a:p>
        </p:txBody>
      </p:sp>
      <p:pic>
        <p:nvPicPr>
          <p:cNvPr id="5" name="Picture 4" descr="A person wearing glasses and a suit&#10;&#10;Description automatically generated">
            <a:extLst>
              <a:ext uri="{FF2B5EF4-FFF2-40B4-BE49-F238E27FC236}">
                <a16:creationId xmlns:a16="http://schemas.microsoft.com/office/drawing/2014/main" id="{CC2B24F5-613A-F39C-AC84-9BB2ED6F1686}"/>
              </a:ext>
            </a:extLst>
          </p:cNvPr>
          <p:cNvPicPr>
            <a:picLocks noChangeAspect="1"/>
          </p:cNvPicPr>
          <p:nvPr/>
        </p:nvPicPr>
        <p:blipFill>
          <a:blip r:embed="rId2"/>
          <a:stretch>
            <a:fillRect/>
          </a:stretch>
        </p:blipFill>
        <p:spPr>
          <a:xfrm>
            <a:off x="620485" y="2208892"/>
            <a:ext cx="3517900" cy="3517900"/>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3D8AD69A-D1CA-75BF-8890-AA7BE2115889}"/>
              </a:ext>
            </a:extLst>
          </p:cNvPr>
          <p:cNvPicPr>
            <a:picLocks noChangeAspect="1"/>
          </p:cNvPicPr>
          <p:nvPr/>
        </p:nvPicPr>
        <p:blipFill>
          <a:blip r:embed="rId3"/>
          <a:stretch>
            <a:fillRect/>
          </a:stretch>
        </p:blipFill>
        <p:spPr>
          <a:xfrm>
            <a:off x="4771571" y="2208892"/>
            <a:ext cx="3517900" cy="3517900"/>
          </a:xfrm>
          <a:prstGeom prst="rect">
            <a:avLst/>
          </a:prstGeom>
        </p:spPr>
      </p:pic>
      <p:pic>
        <p:nvPicPr>
          <p:cNvPr id="11" name="Picture 10" descr="A book cover of a book&#10;&#10;Description automatically generated">
            <a:extLst>
              <a:ext uri="{FF2B5EF4-FFF2-40B4-BE49-F238E27FC236}">
                <a16:creationId xmlns:a16="http://schemas.microsoft.com/office/drawing/2014/main" id="{1CD8AEBC-B64B-DC79-3CB0-6063020C39BB}"/>
              </a:ext>
            </a:extLst>
          </p:cNvPr>
          <p:cNvPicPr>
            <a:picLocks noChangeAspect="1"/>
          </p:cNvPicPr>
          <p:nvPr/>
        </p:nvPicPr>
        <p:blipFill>
          <a:blip r:embed="rId4"/>
          <a:stretch>
            <a:fillRect/>
          </a:stretch>
        </p:blipFill>
        <p:spPr>
          <a:xfrm>
            <a:off x="6848591" y="4335065"/>
            <a:ext cx="1595786" cy="2182981"/>
          </a:xfrm>
          <a:prstGeom prst="rect">
            <a:avLst/>
          </a:prstGeom>
        </p:spPr>
      </p:pic>
      <p:pic>
        <p:nvPicPr>
          <p:cNvPr id="13" name="Picture 12" descr="A person and child on a white background&#10;&#10;Description automatically generated">
            <a:extLst>
              <a:ext uri="{FF2B5EF4-FFF2-40B4-BE49-F238E27FC236}">
                <a16:creationId xmlns:a16="http://schemas.microsoft.com/office/drawing/2014/main" id="{5F151B19-ADD1-63C4-DEE6-E4F495D409F5}"/>
              </a:ext>
            </a:extLst>
          </p:cNvPr>
          <p:cNvPicPr>
            <a:picLocks noChangeAspect="1"/>
          </p:cNvPicPr>
          <p:nvPr/>
        </p:nvPicPr>
        <p:blipFill>
          <a:blip r:embed="rId5"/>
          <a:stretch>
            <a:fillRect/>
          </a:stretch>
        </p:blipFill>
        <p:spPr>
          <a:xfrm>
            <a:off x="2795277" y="4389154"/>
            <a:ext cx="1343108" cy="2053682"/>
          </a:xfrm>
          <a:prstGeom prst="rect">
            <a:avLst/>
          </a:prstGeom>
        </p:spPr>
      </p:pic>
    </p:spTree>
    <p:extLst>
      <p:ext uri="{BB962C8B-B14F-4D97-AF65-F5344CB8AC3E}">
        <p14:creationId xmlns:p14="http://schemas.microsoft.com/office/powerpoint/2010/main" val="284056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D9AF-51C2-6167-9651-2F545EAFBB0E}"/>
              </a:ext>
            </a:extLst>
          </p:cNvPr>
          <p:cNvSpPr>
            <a:spLocks noGrp="1"/>
          </p:cNvSpPr>
          <p:nvPr>
            <p:ph type="title"/>
          </p:nvPr>
        </p:nvSpPr>
        <p:spPr/>
        <p:txBody>
          <a:bodyPr/>
          <a:lstStyle/>
          <a:p>
            <a:r>
              <a:rPr lang="ru-RU" dirty="0"/>
              <a:t>Герман </a:t>
            </a:r>
            <a:r>
              <a:rPr lang="ru-RU" dirty="0" err="1"/>
              <a:t>Садулаев</a:t>
            </a:r>
            <a:endParaRPr lang="en-US" dirty="0"/>
          </a:p>
        </p:txBody>
      </p:sp>
      <p:pic>
        <p:nvPicPr>
          <p:cNvPr id="5" name="Content Placeholder 4" descr="A person with his arms crossed&#10;&#10;Description automatically generated">
            <a:extLst>
              <a:ext uri="{FF2B5EF4-FFF2-40B4-BE49-F238E27FC236}">
                <a16:creationId xmlns:a16="http://schemas.microsoft.com/office/drawing/2014/main" id="{066F8F26-F5E9-B71E-CADA-D2072739D691}"/>
              </a:ext>
            </a:extLst>
          </p:cNvPr>
          <p:cNvPicPr>
            <a:picLocks noGrp="1" noChangeAspect="1"/>
          </p:cNvPicPr>
          <p:nvPr>
            <p:ph idx="1"/>
          </p:nvPr>
        </p:nvPicPr>
        <p:blipFill>
          <a:blip r:embed="rId2"/>
          <a:stretch>
            <a:fillRect/>
          </a:stretch>
        </p:blipFill>
        <p:spPr>
          <a:xfrm>
            <a:off x="457200" y="1722438"/>
            <a:ext cx="4176338" cy="4176338"/>
          </a:xfrm>
        </p:spPr>
      </p:pic>
      <p:pic>
        <p:nvPicPr>
          <p:cNvPr id="7" name="Picture 6" descr="A book cover with text on it&#10;&#10;Description automatically generated">
            <a:extLst>
              <a:ext uri="{FF2B5EF4-FFF2-40B4-BE49-F238E27FC236}">
                <a16:creationId xmlns:a16="http://schemas.microsoft.com/office/drawing/2014/main" id="{F60F573A-BB6E-223D-85A1-54410C240237}"/>
              </a:ext>
            </a:extLst>
          </p:cNvPr>
          <p:cNvPicPr>
            <a:picLocks noChangeAspect="1"/>
          </p:cNvPicPr>
          <p:nvPr/>
        </p:nvPicPr>
        <p:blipFill>
          <a:blip r:embed="rId3"/>
          <a:stretch>
            <a:fillRect/>
          </a:stretch>
        </p:blipFill>
        <p:spPr>
          <a:xfrm>
            <a:off x="4016188" y="1240885"/>
            <a:ext cx="5565215" cy="5014097"/>
          </a:xfrm>
          <a:prstGeom prst="rect">
            <a:avLst/>
          </a:prstGeom>
        </p:spPr>
      </p:pic>
    </p:spTree>
    <p:extLst>
      <p:ext uri="{BB962C8B-B14F-4D97-AF65-F5344CB8AC3E}">
        <p14:creationId xmlns:p14="http://schemas.microsoft.com/office/powerpoint/2010/main" val="131978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8D85-71C8-90B5-D59F-F31CD4204804}"/>
              </a:ext>
            </a:extLst>
          </p:cNvPr>
          <p:cNvSpPr>
            <a:spLocks noGrp="1"/>
          </p:cNvSpPr>
          <p:nvPr>
            <p:ph type="title"/>
          </p:nvPr>
        </p:nvSpPr>
        <p:spPr/>
        <p:txBody>
          <a:bodyPr/>
          <a:lstStyle/>
          <a:p>
            <a:endParaRPr lang="en-US"/>
          </a:p>
        </p:txBody>
      </p:sp>
      <p:pic>
        <p:nvPicPr>
          <p:cNvPr id="5" name="Content Placeholder 4" descr="A group of people outside a building&#10;&#10;Description automatically generated">
            <a:extLst>
              <a:ext uri="{FF2B5EF4-FFF2-40B4-BE49-F238E27FC236}">
                <a16:creationId xmlns:a16="http://schemas.microsoft.com/office/drawing/2014/main" id="{7000AEE1-61FC-47E3-575D-2F9683F1AD93}"/>
              </a:ext>
            </a:extLst>
          </p:cNvPr>
          <p:cNvPicPr>
            <a:picLocks noGrp="1" noChangeAspect="1"/>
          </p:cNvPicPr>
          <p:nvPr>
            <p:ph idx="1"/>
          </p:nvPr>
        </p:nvPicPr>
        <p:blipFill>
          <a:blip r:embed="rId2"/>
          <a:stretch>
            <a:fillRect/>
          </a:stretch>
        </p:blipFill>
        <p:spPr>
          <a:xfrm>
            <a:off x="457200" y="1174668"/>
            <a:ext cx="3352800" cy="5222430"/>
          </a:xfrm>
        </p:spPr>
      </p:pic>
      <p:pic>
        <p:nvPicPr>
          <p:cNvPr id="9" name="Picture 8" descr="A painting of people in black&#10;&#10;Description automatically generated">
            <a:extLst>
              <a:ext uri="{FF2B5EF4-FFF2-40B4-BE49-F238E27FC236}">
                <a16:creationId xmlns:a16="http://schemas.microsoft.com/office/drawing/2014/main" id="{E62778C4-0CE4-C33B-28B8-801822E561E0}"/>
              </a:ext>
            </a:extLst>
          </p:cNvPr>
          <p:cNvPicPr>
            <a:picLocks noChangeAspect="1"/>
          </p:cNvPicPr>
          <p:nvPr/>
        </p:nvPicPr>
        <p:blipFill>
          <a:blip r:embed="rId3"/>
          <a:stretch>
            <a:fillRect/>
          </a:stretch>
        </p:blipFill>
        <p:spPr>
          <a:xfrm>
            <a:off x="4655744" y="1174668"/>
            <a:ext cx="3185312" cy="5222430"/>
          </a:xfrm>
          <a:prstGeom prst="rect">
            <a:avLst/>
          </a:prstGeom>
        </p:spPr>
      </p:pic>
    </p:spTree>
    <p:extLst>
      <p:ext uri="{BB962C8B-B14F-4D97-AF65-F5344CB8AC3E}">
        <p14:creationId xmlns:p14="http://schemas.microsoft.com/office/powerpoint/2010/main" val="410038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E692-9B39-A86D-0070-3DFD36912832}"/>
              </a:ext>
            </a:extLst>
          </p:cNvPr>
          <p:cNvSpPr>
            <a:spLocks noGrp="1"/>
          </p:cNvSpPr>
          <p:nvPr>
            <p:ph type="title"/>
          </p:nvPr>
        </p:nvSpPr>
        <p:spPr/>
        <p:txBody>
          <a:bodyPr/>
          <a:lstStyle/>
          <a:p>
            <a:r>
              <a:rPr lang="en-US" dirty="0"/>
              <a:t>Alisa </a:t>
            </a:r>
            <a:r>
              <a:rPr lang="en-US" dirty="0" err="1"/>
              <a:t>Ganieva</a:t>
            </a:r>
            <a:endParaRPr lang="en-US" dirty="0"/>
          </a:p>
        </p:txBody>
      </p:sp>
      <p:pic>
        <p:nvPicPr>
          <p:cNvPr id="5" name="Content Placeholder 4" descr="A person with long hair in front of purple flowers&#10;&#10;Description automatically generated">
            <a:extLst>
              <a:ext uri="{FF2B5EF4-FFF2-40B4-BE49-F238E27FC236}">
                <a16:creationId xmlns:a16="http://schemas.microsoft.com/office/drawing/2014/main" id="{66F8F4AF-1C55-E159-CE34-CA8A47379D0F}"/>
              </a:ext>
            </a:extLst>
          </p:cNvPr>
          <p:cNvPicPr>
            <a:picLocks noGrp="1" noChangeAspect="1"/>
          </p:cNvPicPr>
          <p:nvPr>
            <p:ph idx="1"/>
          </p:nvPr>
        </p:nvPicPr>
        <p:blipFill>
          <a:blip r:embed="rId2"/>
          <a:stretch>
            <a:fillRect/>
          </a:stretch>
        </p:blipFill>
        <p:spPr>
          <a:xfrm>
            <a:off x="681639" y="1643132"/>
            <a:ext cx="7780722" cy="4237715"/>
          </a:xfrm>
        </p:spPr>
      </p:pic>
    </p:spTree>
    <p:extLst>
      <p:ext uri="{BB962C8B-B14F-4D97-AF65-F5344CB8AC3E}">
        <p14:creationId xmlns:p14="http://schemas.microsoft.com/office/powerpoint/2010/main" val="414505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1031-CBD7-956E-9967-7903E68C7CC2}"/>
              </a:ext>
            </a:extLst>
          </p:cNvPr>
          <p:cNvSpPr>
            <a:spLocks noGrp="1"/>
          </p:cNvSpPr>
          <p:nvPr>
            <p:ph type="title"/>
          </p:nvPr>
        </p:nvSpPr>
        <p:spPr/>
        <p:txBody>
          <a:bodyPr>
            <a:normAutofit fontScale="90000"/>
          </a:bodyPr>
          <a:lstStyle/>
          <a:p>
            <a:r>
              <a:rPr lang="en-US" dirty="0"/>
              <a:t>Alisa </a:t>
            </a:r>
            <a:r>
              <a:rPr lang="en-US" dirty="0" err="1"/>
              <a:t>Ganieva’s</a:t>
            </a:r>
            <a:r>
              <a:rPr lang="en-US" dirty="0"/>
              <a:t> books</a:t>
            </a:r>
            <a:br>
              <a:rPr lang="en-US" dirty="0"/>
            </a:br>
            <a:r>
              <a:rPr lang="en-US" dirty="0"/>
              <a:t>from Deep Vellum</a:t>
            </a:r>
          </a:p>
        </p:txBody>
      </p:sp>
      <p:pic>
        <p:nvPicPr>
          <p:cNvPr id="5" name="Content Placeholder 4" descr="A red eye and black and white striped background with Jack Daniel's in the background&#10;&#10;Description automatically generated">
            <a:extLst>
              <a:ext uri="{FF2B5EF4-FFF2-40B4-BE49-F238E27FC236}">
                <a16:creationId xmlns:a16="http://schemas.microsoft.com/office/drawing/2014/main" id="{106675AB-71E4-317B-F8E6-168ABDDE966F}"/>
              </a:ext>
            </a:extLst>
          </p:cNvPr>
          <p:cNvPicPr>
            <a:picLocks noGrp="1" noChangeAspect="1"/>
          </p:cNvPicPr>
          <p:nvPr>
            <p:ph idx="1"/>
          </p:nvPr>
        </p:nvPicPr>
        <p:blipFill>
          <a:blip r:embed="rId2"/>
          <a:stretch>
            <a:fillRect/>
          </a:stretch>
        </p:blipFill>
        <p:spPr>
          <a:xfrm>
            <a:off x="6146357" y="2008413"/>
            <a:ext cx="2620787" cy="3935188"/>
          </a:xfrm>
        </p:spPr>
      </p:pic>
      <p:pic>
        <p:nvPicPr>
          <p:cNvPr id="7" name="Picture 6" descr="A book cover of a book&#10;&#10;Description automatically generated">
            <a:extLst>
              <a:ext uri="{FF2B5EF4-FFF2-40B4-BE49-F238E27FC236}">
                <a16:creationId xmlns:a16="http://schemas.microsoft.com/office/drawing/2014/main" id="{68077C00-9574-43FC-C5B1-A52AB621CEDF}"/>
              </a:ext>
            </a:extLst>
          </p:cNvPr>
          <p:cNvPicPr>
            <a:picLocks noChangeAspect="1"/>
          </p:cNvPicPr>
          <p:nvPr/>
        </p:nvPicPr>
        <p:blipFill>
          <a:blip r:embed="rId3"/>
          <a:stretch>
            <a:fillRect/>
          </a:stretch>
        </p:blipFill>
        <p:spPr>
          <a:xfrm>
            <a:off x="805543" y="2008413"/>
            <a:ext cx="2409314" cy="3788229"/>
          </a:xfrm>
          <a:prstGeom prst="rect">
            <a:avLst/>
          </a:prstGeom>
        </p:spPr>
      </p:pic>
      <p:pic>
        <p:nvPicPr>
          <p:cNvPr id="13" name="Picture 12" descr="A book cover with a colorful design&#10;&#10;Description automatically generated">
            <a:extLst>
              <a:ext uri="{FF2B5EF4-FFF2-40B4-BE49-F238E27FC236}">
                <a16:creationId xmlns:a16="http://schemas.microsoft.com/office/drawing/2014/main" id="{F3B1CCAC-DCE7-2C74-DF67-9B1E1CA698C7}"/>
              </a:ext>
            </a:extLst>
          </p:cNvPr>
          <p:cNvPicPr>
            <a:picLocks noChangeAspect="1"/>
          </p:cNvPicPr>
          <p:nvPr/>
        </p:nvPicPr>
        <p:blipFill>
          <a:blip r:embed="rId4"/>
          <a:stretch>
            <a:fillRect/>
          </a:stretch>
        </p:blipFill>
        <p:spPr>
          <a:xfrm>
            <a:off x="3389683" y="1924612"/>
            <a:ext cx="2620787" cy="4018990"/>
          </a:xfrm>
          <a:prstGeom prst="rect">
            <a:avLst/>
          </a:prstGeom>
        </p:spPr>
      </p:pic>
    </p:spTree>
    <p:extLst>
      <p:ext uri="{BB962C8B-B14F-4D97-AF65-F5344CB8AC3E}">
        <p14:creationId xmlns:p14="http://schemas.microsoft.com/office/powerpoint/2010/main" val="40960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1812-2CE3-744F-556C-58F9163D7745}"/>
              </a:ext>
            </a:extLst>
          </p:cNvPr>
          <p:cNvSpPr>
            <a:spLocks noGrp="1"/>
          </p:cNvSpPr>
          <p:nvPr>
            <p:ph type="title"/>
          </p:nvPr>
        </p:nvSpPr>
        <p:spPr/>
        <p:txBody>
          <a:bodyPr>
            <a:normAutofit fontScale="90000"/>
          </a:bodyPr>
          <a:lstStyle/>
          <a:p>
            <a:r>
              <a:rPr lang="en-US" dirty="0"/>
              <a:t>INTRODUCTION</a:t>
            </a:r>
            <a:br>
              <a:rPr lang="en-US" dirty="0"/>
            </a:br>
            <a:r>
              <a:rPr lang="en-US" dirty="0"/>
              <a:t>A short lesson in Translation Theory</a:t>
            </a:r>
          </a:p>
        </p:txBody>
      </p:sp>
      <p:pic>
        <p:nvPicPr>
          <p:cNvPr id="5" name="Content Placeholder 4" descr="A screenshot of a dictionary&#10;&#10;Description automatically generated">
            <a:extLst>
              <a:ext uri="{FF2B5EF4-FFF2-40B4-BE49-F238E27FC236}">
                <a16:creationId xmlns:a16="http://schemas.microsoft.com/office/drawing/2014/main" id="{9A51A6B2-9FAB-2A73-46EA-218BAF0998B9}"/>
              </a:ext>
            </a:extLst>
          </p:cNvPr>
          <p:cNvPicPr>
            <a:picLocks noGrp="1" noChangeAspect="1"/>
          </p:cNvPicPr>
          <p:nvPr>
            <p:ph idx="1"/>
          </p:nvPr>
        </p:nvPicPr>
        <p:blipFill>
          <a:blip r:embed="rId2"/>
          <a:stretch>
            <a:fillRect/>
          </a:stretch>
        </p:blipFill>
        <p:spPr>
          <a:xfrm>
            <a:off x="636814" y="1959428"/>
            <a:ext cx="7870372" cy="3450253"/>
          </a:xfrm>
        </p:spPr>
      </p:pic>
    </p:spTree>
    <p:extLst>
      <p:ext uri="{BB962C8B-B14F-4D97-AF65-F5344CB8AC3E}">
        <p14:creationId xmlns:p14="http://schemas.microsoft.com/office/powerpoint/2010/main" val="213955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le">
            <a:extLst>
              <a:ext uri="{FF2B5EF4-FFF2-40B4-BE49-F238E27FC236}">
                <a16:creationId xmlns:a16="http://schemas.microsoft.com/office/drawing/2014/main" id="{BDF544DC-F2F8-76DC-EFF3-F24D8C156F39}"/>
              </a:ext>
            </a:extLst>
          </p:cNvPr>
          <p:cNvSpPr>
            <a:spLocks noGrp="1"/>
          </p:cNvSpPr>
          <p:nvPr>
            <p:ph type="title"/>
          </p:nvPr>
        </p:nvSpPr>
        <p:spPr/>
        <p:txBody>
          <a:bodyPr/>
          <a:lstStyle/>
          <a:p>
            <a:r>
              <a:rPr lang="en-US" dirty="0"/>
              <a:t>Glenda Jackson as Lear (2016)</a:t>
            </a:r>
          </a:p>
        </p:txBody>
      </p:sp>
      <p:pic>
        <p:nvPicPr>
          <p:cNvPr id="5" name="Content Placeholder 4" descr="A person and a child sitting on the floor&#10;&#10;Description automatically generated">
            <a:extLst>
              <a:ext uri="{FF2B5EF4-FFF2-40B4-BE49-F238E27FC236}">
                <a16:creationId xmlns:a16="http://schemas.microsoft.com/office/drawing/2014/main" id="{92758732-F77C-8306-B1C1-1CCD307D7359}"/>
              </a:ext>
            </a:extLst>
          </p:cNvPr>
          <p:cNvPicPr>
            <a:picLocks noGrp="1" noChangeAspect="1"/>
          </p:cNvPicPr>
          <p:nvPr>
            <p:ph idx="1"/>
          </p:nvPr>
        </p:nvPicPr>
        <p:blipFill>
          <a:blip r:embed="rId2"/>
          <a:stretch>
            <a:fillRect/>
          </a:stretch>
        </p:blipFill>
        <p:spPr>
          <a:xfrm>
            <a:off x="548922" y="1600200"/>
            <a:ext cx="8046156" cy="4525963"/>
          </a:xfrm>
        </p:spPr>
      </p:pic>
    </p:spTree>
    <p:extLst>
      <p:ext uri="{BB962C8B-B14F-4D97-AF65-F5344CB8AC3E}">
        <p14:creationId xmlns:p14="http://schemas.microsoft.com/office/powerpoint/2010/main" val="236445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4C22-6BF6-BC4B-50D2-70B9C64594BF}"/>
              </a:ext>
            </a:extLst>
          </p:cNvPr>
          <p:cNvSpPr>
            <a:spLocks noGrp="1"/>
          </p:cNvSpPr>
          <p:nvPr>
            <p:ph type="title"/>
          </p:nvPr>
        </p:nvSpPr>
        <p:spPr/>
        <p:txBody>
          <a:bodyPr>
            <a:normAutofit fontScale="90000"/>
          </a:bodyPr>
          <a:lstStyle/>
          <a:p>
            <a:r>
              <a:rPr lang="en-US" dirty="0"/>
              <a:t>Metaphor #4: Translation as a Performing Art</a:t>
            </a:r>
          </a:p>
        </p:txBody>
      </p:sp>
      <p:pic>
        <p:nvPicPr>
          <p:cNvPr id="5" name="Content Placeholder 4" descr="A book cover with a graphic design&#10;&#10;Description automatically generated">
            <a:extLst>
              <a:ext uri="{FF2B5EF4-FFF2-40B4-BE49-F238E27FC236}">
                <a16:creationId xmlns:a16="http://schemas.microsoft.com/office/drawing/2014/main" id="{23B479DE-5F5A-9A01-249F-FCD03F03A07E}"/>
              </a:ext>
            </a:extLst>
          </p:cNvPr>
          <p:cNvPicPr>
            <a:picLocks noGrp="1" noChangeAspect="1"/>
          </p:cNvPicPr>
          <p:nvPr>
            <p:ph idx="1"/>
          </p:nvPr>
        </p:nvPicPr>
        <p:blipFill>
          <a:blip r:embed="rId2"/>
          <a:stretch>
            <a:fillRect/>
          </a:stretch>
        </p:blipFill>
        <p:spPr>
          <a:xfrm>
            <a:off x="3039035" y="1655005"/>
            <a:ext cx="3065930" cy="4579242"/>
          </a:xfrm>
        </p:spPr>
      </p:pic>
    </p:spTree>
    <p:extLst>
      <p:ext uri="{BB962C8B-B14F-4D97-AF65-F5344CB8AC3E}">
        <p14:creationId xmlns:p14="http://schemas.microsoft.com/office/powerpoint/2010/main" val="2466900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4AC1-B30C-93E1-F8BE-DAC9581E963F}"/>
              </a:ext>
            </a:extLst>
          </p:cNvPr>
          <p:cNvSpPr>
            <a:spLocks noGrp="1"/>
          </p:cNvSpPr>
          <p:nvPr>
            <p:ph type="title"/>
          </p:nvPr>
        </p:nvSpPr>
        <p:spPr/>
        <p:txBody>
          <a:bodyPr/>
          <a:lstStyle/>
          <a:p>
            <a:r>
              <a:rPr lang="en-US" dirty="0"/>
              <a:t>II. INTERPRETING</a:t>
            </a:r>
          </a:p>
        </p:txBody>
      </p:sp>
      <p:pic>
        <p:nvPicPr>
          <p:cNvPr id="5" name="Content Placeholder 4" descr="A person and person in front of a movie poster&#10;&#10;Description automatically generated">
            <a:extLst>
              <a:ext uri="{FF2B5EF4-FFF2-40B4-BE49-F238E27FC236}">
                <a16:creationId xmlns:a16="http://schemas.microsoft.com/office/drawing/2014/main" id="{6EEF0595-7A81-72C2-6260-9028C2D5537A}"/>
              </a:ext>
            </a:extLst>
          </p:cNvPr>
          <p:cNvPicPr>
            <a:picLocks noGrp="1" noChangeAspect="1"/>
          </p:cNvPicPr>
          <p:nvPr>
            <p:ph idx="1"/>
          </p:nvPr>
        </p:nvPicPr>
        <p:blipFill>
          <a:blip r:embed="rId2"/>
          <a:stretch>
            <a:fillRect/>
          </a:stretch>
        </p:blipFill>
        <p:spPr>
          <a:xfrm>
            <a:off x="2973266" y="1600200"/>
            <a:ext cx="3197467" cy="4525963"/>
          </a:xfrm>
        </p:spPr>
      </p:pic>
    </p:spTree>
    <p:extLst>
      <p:ext uri="{BB962C8B-B14F-4D97-AF65-F5344CB8AC3E}">
        <p14:creationId xmlns:p14="http://schemas.microsoft.com/office/powerpoint/2010/main" val="86110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II. INTERPRETING</a:t>
            </a:r>
            <a:br>
              <a:rPr lang="en-US" dirty="0"/>
            </a:br>
            <a:r>
              <a:rPr lang="en-US" dirty="0"/>
              <a:t>Spot the interpreters 1</a:t>
            </a:r>
          </a:p>
        </p:txBody>
      </p:sp>
      <p:pic>
        <p:nvPicPr>
          <p:cNvPr id="4" name="Content Placeholder 3"/>
          <p:cNvPicPr>
            <a:picLocks noGrp="1" noChangeAspect="1"/>
          </p:cNvPicPr>
          <p:nvPr>
            <p:ph idx="1"/>
          </p:nvPr>
        </p:nvPicPr>
        <p:blipFill>
          <a:blip r:embed="rId2"/>
          <a:srcRect t="8628" b="8628"/>
          <a:stretch>
            <a:fillRect/>
          </a:stretch>
        </p:blipFill>
        <p:spPr>
          <a:xfrm>
            <a:off x="457200" y="1650999"/>
            <a:ext cx="8229600" cy="4525963"/>
          </a:xfrm>
        </p:spPr>
      </p:pic>
    </p:spTree>
    <p:extLst>
      <p:ext uri="{BB962C8B-B14F-4D97-AF65-F5344CB8AC3E}">
        <p14:creationId xmlns:p14="http://schemas.microsoft.com/office/powerpoint/2010/main" val="1466517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Spot the interpreters 2</a:t>
            </a:r>
          </a:p>
        </p:txBody>
      </p:sp>
      <p:pic>
        <p:nvPicPr>
          <p:cNvPr id="4" name="Content Placeholder 3"/>
          <p:cNvPicPr>
            <a:picLocks noGrp="1" noChangeAspect="1"/>
          </p:cNvPicPr>
          <p:nvPr>
            <p:ph idx="1"/>
          </p:nvPr>
        </p:nvPicPr>
        <p:blipFill>
          <a:blip r:embed="rId2"/>
          <a:srcRect t="8753" b="8753"/>
          <a:stretch>
            <a:fillRect/>
          </a:stretch>
        </p:blipFill>
        <p:spPr/>
      </p:pic>
    </p:spTree>
    <p:extLst>
      <p:ext uri="{BB962C8B-B14F-4D97-AF65-F5344CB8AC3E}">
        <p14:creationId xmlns:p14="http://schemas.microsoft.com/office/powerpoint/2010/main" val="177272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Spot the interpreters 3</a:t>
            </a:r>
          </a:p>
        </p:txBody>
      </p:sp>
      <p:pic>
        <p:nvPicPr>
          <p:cNvPr id="4" name="Content Placeholder 3"/>
          <p:cNvPicPr>
            <a:picLocks noGrp="1" noChangeAspect="1"/>
          </p:cNvPicPr>
          <p:nvPr>
            <p:ph idx="1"/>
          </p:nvPr>
        </p:nvPicPr>
        <p:blipFill>
          <a:blip r:embed="rId2"/>
          <a:srcRect t="8773" b="8773"/>
          <a:stretch>
            <a:fillRect/>
          </a:stretch>
        </p:blipFill>
        <p:spPr/>
      </p:pic>
    </p:spTree>
    <p:extLst>
      <p:ext uri="{BB962C8B-B14F-4D97-AF65-F5344CB8AC3E}">
        <p14:creationId xmlns:p14="http://schemas.microsoft.com/office/powerpoint/2010/main" val="1576175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B95E-0BDD-B759-2198-B778DCB2FE44}"/>
              </a:ext>
            </a:extLst>
          </p:cNvPr>
          <p:cNvSpPr>
            <a:spLocks noGrp="1"/>
          </p:cNvSpPr>
          <p:nvPr>
            <p:ph type="title"/>
          </p:nvPr>
        </p:nvSpPr>
        <p:spPr/>
        <p:txBody>
          <a:bodyPr/>
          <a:lstStyle/>
          <a:p>
            <a:r>
              <a:rPr lang="en-US" dirty="0"/>
              <a:t>Spot the interpreters 4</a:t>
            </a:r>
          </a:p>
        </p:txBody>
      </p:sp>
      <p:pic>
        <p:nvPicPr>
          <p:cNvPr id="5" name="Content Placeholder 4" descr="A group of people standing in a crowd&#10;&#10;Description automatically generated">
            <a:extLst>
              <a:ext uri="{FF2B5EF4-FFF2-40B4-BE49-F238E27FC236}">
                <a16:creationId xmlns:a16="http://schemas.microsoft.com/office/drawing/2014/main" id="{5969EC47-FBA7-FE6B-DAFC-02C35776D032}"/>
              </a:ext>
            </a:extLst>
          </p:cNvPr>
          <p:cNvPicPr>
            <a:picLocks noGrp="1" noChangeAspect="1"/>
          </p:cNvPicPr>
          <p:nvPr>
            <p:ph idx="1"/>
          </p:nvPr>
        </p:nvPicPr>
        <p:blipFill>
          <a:blip r:embed="rId2"/>
          <a:stretch>
            <a:fillRect/>
          </a:stretch>
        </p:blipFill>
        <p:spPr>
          <a:xfrm>
            <a:off x="653143" y="1532731"/>
            <a:ext cx="3657600" cy="2603500"/>
          </a:xfrm>
        </p:spPr>
      </p:pic>
      <p:pic>
        <p:nvPicPr>
          <p:cNvPr id="7" name="Picture 6" descr="A group of men in suits&#10;&#10;Description automatically generated">
            <a:extLst>
              <a:ext uri="{FF2B5EF4-FFF2-40B4-BE49-F238E27FC236}">
                <a16:creationId xmlns:a16="http://schemas.microsoft.com/office/drawing/2014/main" id="{C7CC77C8-8B73-78B2-069C-A8745254C0C4}"/>
              </a:ext>
            </a:extLst>
          </p:cNvPr>
          <p:cNvPicPr>
            <a:picLocks noChangeAspect="1"/>
          </p:cNvPicPr>
          <p:nvPr/>
        </p:nvPicPr>
        <p:blipFill>
          <a:blip r:embed="rId3"/>
          <a:stretch>
            <a:fillRect/>
          </a:stretch>
        </p:blipFill>
        <p:spPr>
          <a:xfrm>
            <a:off x="762000" y="1648279"/>
            <a:ext cx="7620000" cy="4279900"/>
          </a:xfrm>
          <a:prstGeom prst="rect">
            <a:avLst/>
          </a:prstGeom>
        </p:spPr>
      </p:pic>
    </p:spTree>
    <p:extLst>
      <p:ext uri="{BB962C8B-B14F-4D97-AF65-F5344CB8AC3E}">
        <p14:creationId xmlns:p14="http://schemas.microsoft.com/office/powerpoint/2010/main" val="1019893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Spot the interpreters 5</a:t>
            </a:r>
          </a:p>
        </p:txBody>
      </p:sp>
      <p:pic>
        <p:nvPicPr>
          <p:cNvPr id="4" name="Content Placeholder 3"/>
          <p:cNvPicPr>
            <a:picLocks noGrp="1" noChangeAspect="1"/>
          </p:cNvPicPr>
          <p:nvPr>
            <p:ph idx="1"/>
          </p:nvPr>
        </p:nvPicPr>
        <p:blipFill>
          <a:blip r:embed="rId2"/>
          <a:srcRect t="8804" b="8804"/>
          <a:stretch>
            <a:fillRect/>
          </a:stretch>
        </p:blipFill>
        <p:spPr/>
      </p:pic>
    </p:spTree>
    <p:extLst>
      <p:ext uri="{BB962C8B-B14F-4D97-AF65-F5344CB8AC3E}">
        <p14:creationId xmlns:p14="http://schemas.microsoft.com/office/powerpoint/2010/main" val="4039996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William </a:t>
            </a:r>
            <a:r>
              <a:rPr lang="en-US" dirty="0" err="1"/>
              <a:t>Krimer</a:t>
            </a:r>
            <a:r>
              <a:rPr lang="en-US" dirty="0"/>
              <a:t> interpreted for presidents from Nixon through Clinton. </a:t>
            </a:r>
          </a:p>
        </p:txBody>
      </p:sp>
      <p:pic>
        <p:nvPicPr>
          <p:cNvPr id="4" name="Content Placeholder 3"/>
          <p:cNvPicPr>
            <a:picLocks noGrp="1" noChangeAspect="1"/>
          </p:cNvPicPr>
          <p:nvPr>
            <p:ph idx="1"/>
          </p:nvPr>
        </p:nvPicPr>
        <p:blipFill>
          <a:blip r:embed="rId2"/>
          <a:srcRect t="4210" b="4210"/>
          <a:stretch>
            <a:fillRect/>
          </a:stretch>
        </p:blipFill>
        <p:spPr/>
      </p:pic>
    </p:spTree>
    <p:extLst>
      <p:ext uri="{BB962C8B-B14F-4D97-AF65-F5344CB8AC3E}">
        <p14:creationId xmlns:p14="http://schemas.microsoft.com/office/powerpoint/2010/main" val="2038488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Spot the interpreters 7</a:t>
            </a:r>
            <a:br>
              <a:rPr lang="en-US" dirty="0"/>
            </a:br>
            <a:r>
              <a:rPr lang="en-US" sz="2700" dirty="0"/>
              <a:t>(interpreter Sergei </a:t>
            </a:r>
            <a:r>
              <a:rPr lang="en-US" sz="2700" dirty="0" err="1"/>
              <a:t>Shachowskoi</a:t>
            </a:r>
            <a:r>
              <a:rPr lang="en-US" sz="2700" dirty="0"/>
              <a:t> is the artist)</a:t>
            </a:r>
            <a:endParaRPr lang="en-US" dirty="0"/>
          </a:p>
        </p:txBody>
      </p:sp>
      <p:pic>
        <p:nvPicPr>
          <p:cNvPr id="7" name="Content Placeholder 6" descr="A group of pigs around a table&#10;&#10;Description automatically generated">
            <a:extLst>
              <a:ext uri="{FF2B5EF4-FFF2-40B4-BE49-F238E27FC236}">
                <a16:creationId xmlns:a16="http://schemas.microsoft.com/office/drawing/2014/main" id="{309A2A21-A91C-4F34-9038-5D37A1E545FE}"/>
              </a:ext>
            </a:extLst>
          </p:cNvPr>
          <p:cNvPicPr>
            <a:picLocks noGrp="1" noChangeAspect="1"/>
          </p:cNvPicPr>
          <p:nvPr>
            <p:ph idx="1"/>
          </p:nvPr>
        </p:nvPicPr>
        <p:blipFill>
          <a:blip r:embed="rId2"/>
          <a:stretch>
            <a:fillRect/>
          </a:stretch>
        </p:blipFill>
        <p:spPr>
          <a:xfrm rot="21417093">
            <a:off x="1889520" y="1541055"/>
            <a:ext cx="5364958" cy="4028360"/>
          </a:xfrm>
        </p:spPr>
      </p:pic>
    </p:spTree>
    <p:extLst>
      <p:ext uri="{BB962C8B-B14F-4D97-AF65-F5344CB8AC3E}">
        <p14:creationId xmlns:p14="http://schemas.microsoft.com/office/powerpoint/2010/main" val="1937134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9B59-DE4F-31AB-BC08-781CB15F4E1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E4F8B17-34D6-B208-7137-2893867BF30F}"/>
              </a:ext>
            </a:extLst>
          </p:cNvPr>
          <p:cNvSpPr>
            <a:spLocks noGrp="1"/>
          </p:cNvSpPr>
          <p:nvPr>
            <p:ph idx="1"/>
          </p:nvPr>
        </p:nvSpPr>
        <p:spPr>
          <a:xfrm>
            <a:off x="457200" y="274638"/>
            <a:ext cx="8229600" cy="5851525"/>
          </a:xfrm>
        </p:spPr>
        <p:txBody>
          <a:bodyPr>
            <a:normAutofit fontScale="25000" lnSpcReduction="20000"/>
          </a:bodyPr>
          <a:lstStyle/>
          <a:p>
            <a:pPr marL="0" indent="0" algn="ctr">
              <a:buNone/>
            </a:pPr>
            <a:r>
              <a:rPr lang="en-US" dirty="0"/>
              <a:t>A short lesson in translation theory (2)</a:t>
            </a:r>
          </a:p>
          <a:p>
            <a:pPr marL="0" indent="0" algn="just">
              <a:buNone/>
            </a:pPr>
            <a:endParaRPr lang="en-US" dirty="0"/>
          </a:p>
          <a:p>
            <a:pPr marL="0" indent="0" algn="just">
              <a:buNone/>
            </a:pPr>
            <a:r>
              <a:rPr lang="en-US" sz="8000" dirty="0"/>
              <a:t>Translation activity is restrained by limited resources, which results in limited translatability, hence the need to enter into multiple spaces to canvas and enhance possibilities and experimentation by relating to the points of sense in the original and identifying the corresponding points in the target language. These points in both source and target texts are seen as reciprocal and interconnected in a dialogic relationship on which to build further upon the network of possibilities. It should be noted that translation can be imprisoned within a given space, and if this happens, it must move to another related space. The distancing effects of space for reflection and meaning making are exemplified in showing its usefulness only as an interpretive act but more importantly, as a translation act where it becomes possible to gain a different perspective on the nature of the challenge. Our perception of space(s) allows us to make better use of the referential power of language.</a:t>
            </a:r>
          </a:p>
          <a:p>
            <a:pPr marL="0" indent="0" algn="just">
              <a:buNone/>
            </a:pPr>
            <a:r>
              <a:rPr lang="en-US" sz="8000" dirty="0"/>
              <a:t>The operation of signifying substitution in translation is a complex issue. Deconstruction aims at showing how meaning is deferred. But translation entails the practice of rewriting. André </a:t>
            </a:r>
            <a:r>
              <a:rPr lang="en-US" sz="8000" dirty="0" err="1"/>
              <a:t>Lefevere</a:t>
            </a:r>
            <a:r>
              <a:rPr lang="en-US" sz="8000" dirty="0"/>
              <a:t> has reconceptualized translation as a practice of rewriting, necessitated by the consideration of the referential dimension, including its interpretation and reproduction. Yet significantly, translation is not all about interpretation or paraphrasing based on interpretation. Domesticating translation is typically marked by overt appropriation including alteration and adaptation. But this could lead to superficial over-determination to which translation is notoriously prone, and which is not the most effective way to tackle untranslatability.</a:t>
            </a:r>
          </a:p>
          <a:p>
            <a:pPr marL="0" indent="0" algn="ctr">
              <a:buNone/>
            </a:pPr>
            <a:r>
              <a:rPr lang="en-US" sz="5100" dirty="0"/>
              <a:t>….and so on, forever….</a:t>
            </a:r>
          </a:p>
        </p:txBody>
      </p:sp>
    </p:spTree>
    <p:extLst>
      <p:ext uri="{BB962C8B-B14F-4D97-AF65-F5344CB8AC3E}">
        <p14:creationId xmlns:p14="http://schemas.microsoft.com/office/powerpoint/2010/main" val="51846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Vocabulary (Alan French’s Glossary)</a:t>
            </a:r>
          </a:p>
        </p:txBody>
      </p:sp>
      <p:pic>
        <p:nvPicPr>
          <p:cNvPr id="7" name="Content Placeholder 6">
            <a:extLst>
              <a:ext uri="{FF2B5EF4-FFF2-40B4-BE49-F238E27FC236}">
                <a16:creationId xmlns:a16="http://schemas.microsoft.com/office/drawing/2014/main" id="{7253D934-AEEF-37D9-5FFB-265F52E6F163}"/>
              </a:ext>
            </a:extLst>
          </p:cNvPr>
          <p:cNvPicPr>
            <a:picLocks noGrp="1" noChangeAspect="1"/>
          </p:cNvPicPr>
          <p:nvPr>
            <p:ph idx="1"/>
          </p:nvPr>
        </p:nvPicPr>
        <p:blipFill>
          <a:blip r:embed="rId2"/>
          <a:stretch>
            <a:fillRect/>
          </a:stretch>
        </p:blipFill>
        <p:spPr>
          <a:xfrm>
            <a:off x="653143" y="1417638"/>
            <a:ext cx="3918858" cy="5071463"/>
          </a:xfrm>
        </p:spPr>
      </p:pic>
      <p:pic>
        <p:nvPicPr>
          <p:cNvPr id="9" name="Picture 8">
            <a:extLst>
              <a:ext uri="{FF2B5EF4-FFF2-40B4-BE49-F238E27FC236}">
                <a16:creationId xmlns:a16="http://schemas.microsoft.com/office/drawing/2014/main" id="{38553A3D-304F-9212-5E4A-77390395ED62}"/>
              </a:ext>
            </a:extLst>
          </p:cNvPr>
          <p:cNvPicPr>
            <a:picLocks noChangeAspect="1"/>
          </p:cNvPicPr>
          <p:nvPr/>
        </p:nvPicPr>
        <p:blipFill>
          <a:blip r:embed="rId3"/>
          <a:stretch>
            <a:fillRect/>
          </a:stretch>
        </p:blipFill>
        <p:spPr>
          <a:xfrm>
            <a:off x="4767943" y="1333045"/>
            <a:ext cx="3918858" cy="5071463"/>
          </a:xfrm>
          <a:prstGeom prst="rect">
            <a:avLst/>
          </a:prstGeom>
        </p:spPr>
      </p:pic>
    </p:spTree>
    <p:extLst>
      <p:ext uri="{BB962C8B-B14F-4D97-AF65-F5344CB8AC3E}">
        <p14:creationId xmlns:p14="http://schemas.microsoft.com/office/powerpoint/2010/main" val="3868460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2707-CE00-6FDF-DF4F-4D148A0FC5A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06DE522-3EBE-8535-C8C0-628762287399}"/>
              </a:ext>
            </a:extLst>
          </p:cNvPr>
          <p:cNvPicPr>
            <a:picLocks noGrp="1" noChangeAspect="1"/>
          </p:cNvPicPr>
          <p:nvPr>
            <p:ph idx="1"/>
          </p:nvPr>
        </p:nvPicPr>
        <p:blipFill>
          <a:blip r:embed="rId2"/>
          <a:stretch>
            <a:fillRect/>
          </a:stretch>
        </p:blipFill>
        <p:spPr>
          <a:xfrm>
            <a:off x="2823332" y="1417638"/>
            <a:ext cx="3497335" cy="4525963"/>
          </a:xfrm>
        </p:spPr>
      </p:pic>
    </p:spTree>
    <p:extLst>
      <p:ext uri="{BB962C8B-B14F-4D97-AF65-F5344CB8AC3E}">
        <p14:creationId xmlns:p14="http://schemas.microsoft.com/office/powerpoint/2010/main" val="1668713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27D9-CC77-2792-2F7F-1A5EC31CB2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637686B-A853-8051-4CAE-F04B62B9DAC9}"/>
              </a:ext>
            </a:extLst>
          </p:cNvPr>
          <p:cNvSpPr>
            <a:spLocks noGrp="1"/>
          </p:cNvSpPr>
          <p:nvPr>
            <p:ph idx="1"/>
          </p:nvPr>
        </p:nvSpPr>
        <p:spPr/>
        <p:txBody>
          <a:bodyPr/>
          <a:lstStyle/>
          <a:p>
            <a:pPr marL="0" indent="0" algn="ctr">
              <a:buNone/>
            </a:pPr>
            <a:r>
              <a:rPr lang="en-US" dirty="0"/>
              <a:t>A task for you: </a:t>
            </a:r>
          </a:p>
          <a:p>
            <a:pPr marL="0" indent="0" algn="ctr">
              <a:buNone/>
            </a:pPr>
            <a:endParaRPr lang="en-US" dirty="0"/>
          </a:p>
          <a:p>
            <a:pPr marL="0" indent="0" algn="ctr">
              <a:buNone/>
            </a:pPr>
            <a:r>
              <a:rPr lang="en-US" dirty="0"/>
              <a:t>Please take notes; </a:t>
            </a:r>
          </a:p>
          <a:p>
            <a:pPr marL="0" indent="0" algn="ctr">
              <a:buNone/>
            </a:pPr>
            <a:r>
              <a:rPr lang="en-US" dirty="0"/>
              <a:t>You may start now.</a:t>
            </a:r>
          </a:p>
        </p:txBody>
      </p:sp>
    </p:spTree>
    <p:extLst>
      <p:ext uri="{BB962C8B-B14F-4D97-AF65-F5344CB8AC3E}">
        <p14:creationId xmlns:p14="http://schemas.microsoft.com/office/powerpoint/2010/main" val="423335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09AC-B229-1EA0-1031-80C12CEBDF50}"/>
              </a:ext>
            </a:extLst>
          </p:cNvPr>
          <p:cNvSpPr>
            <a:spLocks noGrp="1"/>
          </p:cNvSpPr>
          <p:nvPr>
            <p:ph type="title"/>
          </p:nvPr>
        </p:nvSpPr>
        <p:spPr/>
        <p:txBody>
          <a:bodyPr/>
          <a:lstStyle/>
          <a:p>
            <a:r>
              <a:rPr lang="en-US" dirty="0"/>
              <a:t>You may now stop taking notes.</a:t>
            </a:r>
          </a:p>
        </p:txBody>
      </p:sp>
      <p:sp>
        <p:nvSpPr>
          <p:cNvPr id="3" name="Content Placeholder 2">
            <a:extLst>
              <a:ext uri="{FF2B5EF4-FFF2-40B4-BE49-F238E27FC236}">
                <a16:creationId xmlns:a16="http://schemas.microsoft.com/office/drawing/2014/main" id="{6906BE1A-A8DC-7116-D5D9-F6865DDCDF6D}"/>
              </a:ext>
            </a:extLst>
          </p:cNvPr>
          <p:cNvSpPr>
            <a:spLocks noGrp="1"/>
          </p:cNvSpPr>
          <p:nvPr>
            <p:ph idx="1"/>
          </p:nvPr>
        </p:nvSpPr>
        <p:spPr/>
        <p:txBody>
          <a:bodyPr/>
          <a:lstStyle/>
          <a:p>
            <a:pPr marL="0" indent="0">
              <a:buNone/>
            </a:pPr>
            <a:r>
              <a:rPr lang="en-US" dirty="0"/>
              <a:t>Please tell your neighbor what I just said, reading from your notes (you may translate into Russian or some other language if you’d like).</a:t>
            </a:r>
          </a:p>
          <a:p>
            <a:pPr marL="0" indent="0">
              <a:buNone/>
            </a:pPr>
            <a:endParaRPr lang="en-US" dirty="0"/>
          </a:p>
          <a:p>
            <a:pPr marL="0" indent="0" algn="ctr">
              <a:buNone/>
            </a:pPr>
            <a:r>
              <a:rPr lang="en-US" dirty="0"/>
              <a:t>(2 minutes)</a:t>
            </a:r>
          </a:p>
        </p:txBody>
      </p:sp>
    </p:spTree>
    <p:extLst>
      <p:ext uri="{BB962C8B-B14F-4D97-AF65-F5344CB8AC3E}">
        <p14:creationId xmlns:p14="http://schemas.microsoft.com/office/powerpoint/2010/main" val="1587428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58EC-9331-62AC-C69F-C41990678D52}"/>
              </a:ext>
            </a:extLst>
          </p:cNvPr>
          <p:cNvSpPr>
            <a:spLocks noGrp="1"/>
          </p:cNvSpPr>
          <p:nvPr>
            <p:ph type="title"/>
          </p:nvPr>
        </p:nvSpPr>
        <p:spPr/>
        <p:txBody>
          <a:bodyPr/>
          <a:lstStyle/>
          <a:p>
            <a:r>
              <a:rPr lang="en-US" dirty="0"/>
              <a:t>How did that feel?</a:t>
            </a:r>
          </a:p>
        </p:txBody>
      </p:sp>
      <p:pic>
        <p:nvPicPr>
          <p:cNvPr id="5" name="Content Placeholder 4" descr="Several many hands raised in front of a chalkboard&#10;&#10;Description automatically generated">
            <a:extLst>
              <a:ext uri="{FF2B5EF4-FFF2-40B4-BE49-F238E27FC236}">
                <a16:creationId xmlns:a16="http://schemas.microsoft.com/office/drawing/2014/main" id="{8890E44C-4179-C650-DF9A-FF49F4DCA812}"/>
              </a:ext>
            </a:extLst>
          </p:cNvPr>
          <p:cNvPicPr>
            <a:picLocks noGrp="1" noChangeAspect="1"/>
          </p:cNvPicPr>
          <p:nvPr>
            <p:ph idx="1"/>
          </p:nvPr>
        </p:nvPicPr>
        <p:blipFill>
          <a:blip r:embed="rId2"/>
          <a:stretch>
            <a:fillRect/>
          </a:stretch>
        </p:blipFill>
        <p:spPr>
          <a:xfrm>
            <a:off x="990586" y="1600200"/>
            <a:ext cx="7162828" cy="4525963"/>
          </a:xfrm>
        </p:spPr>
      </p:pic>
    </p:spTree>
    <p:extLst>
      <p:ext uri="{BB962C8B-B14F-4D97-AF65-F5344CB8AC3E}">
        <p14:creationId xmlns:p14="http://schemas.microsoft.com/office/powerpoint/2010/main" val="2937582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Notes from the State Department week-long interpreting course</a:t>
            </a:r>
          </a:p>
        </p:txBody>
      </p:sp>
      <p:pic>
        <p:nvPicPr>
          <p:cNvPr id="4" name="Content Placeholder 3" descr="state dept course.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91" t="-4033" r="510" b="-296"/>
          <a:stretch/>
        </p:blipFill>
        <p:spPr>
          <a:xfrm>
            <a:off x="342900" y="1417638"/>
            <a:ext cx="3559629" cy="4721905"/>
          </a:xfrm>
        </p:spPr>
      </p:pic>
      <p:pic>
        <p:nvPicPr>
          <p:cNvPr id="5" name="Picture 4" descr="A piece of paper with writing on it&#10;&#10;Description automatically generated">
            <a:extLst>
              <a:ext uri="{FF2B5EF4-FFF2-40B4-BE49-F238E27FC236}">
                <a16:creationId xmlns:a16="http://schemas.microsoft.com/office/drawing/2014/main" id="{8400CAC9-6A29-40F7-F5B7-D6CBFC58B854}"/>
              </a:ext>
            </a:extLst>
          </p:cNvPr>
          <p:cNvPicPr>
            <a:picLocks noChangeAspect="1"/>
          </p:cNvPicPr>
          <p:nvPr/>
        </p:nvPicPr>
        <p:blipFill>
          <a:blip r:embed="rId3"/>
          <a:stretch>
            <a:fillRect/>
          </a:stretch>
        </p:blipFill>
        <p:spPr>
          <a:xfrm>
            <a:off x="4314852" y="1580923"/>
            <a:ext cx="3959624" cy="4721905"/>
          </a:xfrm>
          <a:prstGeom prst="rect">
            <a:avLst/>
          </a:prstGeom>
        </p:spPr>
      </p:pic>
    </p:spTree>
    <p:extLst>
      <p:ext uri="{BB962C8B-B14F-4D97-AF65-F5344CB8AC3E}">
        <p14:creationId xmlns:p14="http://schemas.microsoft.com/office/powerpoint/2010/main" val="269738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Extremely useful advice (for simultaneous interpreting)</a:t>
            </a:r>
          </a:p>
        </p:txBody>
      </p:sp>
      <p:pic>
        <p:nvPicPr>
          <p:cNvPr id="7" name="Content Placeholder 6" descr="A close-up of a note&#10;&#10;Description automatically generated">
            <a:extLst>
              <a:ext uri="{FF2B5EF4-FFF2-40B4-BE49-F238E27FC236}">
                <a16:creationId xmlns:a16="http://schemas.microsoft.com/office/drawing/2014/main" id="{A8DD8C6F-611D-D1E0-744B-AD5926A4538E}"/>
              </a:ext>
            </a:extLst>
          </p:cNvPr>
          <p:cNvPicPr>
            <a:picLocks noGrp="1" noChangeAspect="1"/>
          </p:cNvPicPr>
          <p:nvPr>
            <p:ph idx="1"/>
          </p:nvPr>
        </p:nvPicPr>
        <p:blipFill>
          <a:blip r:embed="rId2"/>
          <a:stretch>
            <a:fillRect/>
          </a:stretch>
        </p:blipFill>
        <p:spPr>
          <a:xfrm>
            <a:off x="1733549" y="1783754"/>
            <a:ext cx="6512379" cy="3685977"/>
          </a:xfrm>
        </p:spPr>
      </p:pic>
    </p:spTree>
    <p:extLst>
      <p:ext uri="{BB962C8B-B14F-4D97-AF65-F5344CB8AC3E}">
        <p14:creationId xmlns:p14="http://schemas.microsoft.com/office/powerpoint/2010/main" val="248252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FE84-4C4C-3A1F-3609-FFA5A4F98FEA}"/>
              </a:ext>
            </a:extLst>
          </p:cNvPr>
          <p:cNvSpPr>
            <a:spLocks noGrp="1"/>
          </p:cNvSpPr>
          <p:nvPr>
            <p:ph type="title"/>
          </p:nvPr>
        </p:nvSpPr>
        <p:spPr/>
        <p:txBody>
          <a:bodyPr/>
          <a:lstStyle/>
          <a:p>
            <a:r>
              <a:rPr lang="en-US" dirty="0"/>
              <a:t>CONSECUTIVE INTERPRETING</a:t>
            </a:r>
          </a:p>
        </p:txBody>
      </p:sp>
      <p:sp>
        <p:nvSpPr>
          <p:cNvPr id="3" name="Content Placeholder 2">
            <a:extLst>
              <a:ext uri="{FF2B5EF4-FFF2-40B4-BE49-F238E27FC236}">
                <a16:creationId xmlns:a16="http://schemas.microsoft.com/office/drawing/2014/main" id="{FA73C69D-5C01-C135-5FC9-46AFD3D94844}"/>
              </a:ext>
            </a:extLst>
          </p:cNvPr>
          <p:cNvSpPr>
            <a:spLocks noGrp="1"/>
          </p:cNvSpPr>
          <p:nvPr>
            <p:ph idx="1"/>
          </p:nvPr>
        </p:nvSpPr>
        <p:spPr>
          <a:xfrm>
            <a:off x="457200" y="1208314"/>
            <a:ext cx="8229600" cy="4917849"/>
          </a:xfrm>
        </p:spPr>
        <p:txBody>
          <a:bodyPr/>
          <a:lstStyle/>
          <a:p>
            <a:pPr marL="0" indent="0" algn="ctr">
              <a:buNone/>
            </a:pPr>
            <a:r>
              <a:rPr lang="en-US" dirty="0"/>
              <a:t>NOTE TAKING</a:t>
            </a:r>
          </a:p>
        </p:txBody>
      </p:sp>
      <p:pic>
        <p:nvPicPr>
          <p:cNvPr id="5" name="Picture 4" descr="A person writing on a book&#10;&#10;Description automatically generated">
            <a:extLst>
              <a:ext uri="{FF2B5EF4-FFF2-40B4-BE49-F238E27FC236}">
                <a16:creationId xmlns:a16="http://schemas.microsoft.com/office/drawing/2014/main" id="{2BC8CBE9-5BE9-8484-60C0-8C7420EE1E60}"/>
              </a:ext>
            </a:extLst>
          </p:cNvPr>
          <p:cNvPicPr>
            <a:picLocks noChangeAspect="1"/>
          </p:cNvPicPr>
          <p:nvPr/>
        </p:nvPicPr>
        <p:blipFill>
          <a:blip r:embed="rId2"/>
          <a:stretch>
            <a:fillRect/>
          </a:stretch>
        </p:blipFill>
        <p:spPr>
          <a:xfrm>
            <a:off x="2686050" y="2027691"/>
            <a:ext cx="4098472" cy="4098472"/>
          </a:xfrm>
          <a:prstGeom prst="rect">
            <a:avLst/>
          </a:prstGeom>
        </p:spPr>
      </p:pic>
    </p:spTree>
    <p:extLst>
      <p:ext uri="{BB962C8B-B14F-4D97-AF65-F5344CB8AC3E}">
        <p14:creationId xmlns:p14="http://schemas.microsoft.com/office/powerpoint/2010/main" val="3933965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Shorthand methods</a:t>
            </a:r>
          </a:p>
        </p:txBody>
      </p:sp>
      <p:pic>
        <p:nvPicPr>
          <p:cNvPr id="4" name="Content Placeholder 3"/>
          <p:cNvPicPr>
            <a:picLocks noGrp="1" noChangeAspect="1"/>
          </p:cNvPicPr>
          <p:nvPr>
            <p:ph idx="1"/>
          </p:nvPr>
        </p:nvPicPr>
        <p:blipFill>
          <a:blip r:embed="rId2"/>
          <a:srcRect t="8911" b="8911"/>
          <a:stretch>
            <a:fillRect/>
          </a:stretch>
        </p:blipFill>
        <p:spPr/>
      </p:pic>
    </p:spTree>
    <p:extLst>
      <p:ext uri="{BB962C8B-B14F-4D97-AF65-F5344CB8AC3E}">
        <p14:creationId xmlns:p14="http://schemas.microsoft.com/office/powerpoint/2010/main" val="636861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shorthand</a:t>
            </a:r>
          </a:p>
        </p:txBody>
      </p:sp>
      <p:pic>
        <p:nvPicPr>
          <p:cNvPr id="4" name="Content Placeholder 3"/>
          <p:cNvPicPr>
            <a:picLocks noGrp="1" noChangeAspect="1"/>
          </p:cNvPicPr>
          <p:nvPr>
            <p:ph idx="1"/>
          </p:nvPr>
        </p:nvPicPr>
        <p:blipFill>
          <a:blip r:embed="rId3"/>
          <a:srcRect l="-121430" r="-121430"/>
          <a:stretch>
            <a:fillRect/>
          </a:stretch>
        </p:blipFill>
        <p:spPr>
          <a:xfrm>
            <a:off x="-2179039" y="1101766"/>
            <a:ext cx="9249309" cy="5086763"/>
          </a:xfrm>
        </p:spPr>
      </p:pic>
    </p:spTree>
    <p:extLst>
      <p:ext uri="{BB962C8B-B14F-4D97-AF65-F5344CB8AC3E}">
        <p14:creationId xmlns:p14="http://schemas.microsoft.com/office/powerpoint/2010/main" val="19666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0C69-51CB-42ED-A4ED-3E6DCF53555B}"/>
              </a:ext>
            </a:extLst>
          </p:cNvPr>
          <p:cNvSpPr>
            <a:spLocks noGrp="1"/>
          </p:cNvSpPr>
          <p:nvPr>
            <p:ph type="title"/>
          </p:nvPr>
        </p:nvSpPr>
        <p:spPr/>
        <p:txBody>
          <a:bodyPr/>
          <a:lstStyle/>
          <a:p>
            <a:endParaRPr lang="en-US"/>
          </a:p>
        </p:txBody>
      </p:sp>
      <p:pic>
        <p:nvPicPr>
          <p:cNvPr id="5" name="Content Placeholder 4" descr="A cartoon of a squirrel reading a book&#10;&#10;Description automatically generated">
            <a:extLst>
              <a:ext uri="{FF2B5EF4-FFF2-40B4-BE49-F238E27FC236}">
                <a16:creationId xmlns:a16="http://schemas.microsoft.com/office/drawing/2014/main" id="{57EF6CCB-8248-B3A6-8C7E-F8E80106DC1A}"/>
              </a:ext>
            </a:extLst>
          </p:cNvPr>
          <p:cNvPicPr>
            <a:picLocks noGrp="1" noChangeAspect="1"/>
          </p:cNvPicPr>
          <p:nvPr>
            <p:ph idx="1"/>
          </p:nvPr>
        </p:nvPicPr>
        <p:blipFill>
          <a:blip r:embed="rId2"/>
          <a:stretch>
            <a:fillRect/>
          </a:stretch>
        </p:blipFill>
        <p:spPr>
          <a:xfrm>
            <a:off x="1769442" y="1077686"/>
            <a:ext cx="5605116" cy="5032149"/>
          </a:xfrm>
        </p:spPr>
      </p:pic>
    </p:spTree>
    <p:extLst>
      <p:ext uri="{BB962C8B-B14F-4D97-AF65-F5344CB8AC3E}">
        <p14:creationId xmlns:p14="http://schemas.microsoft.com/office/powerpoint/2010/main" val="1004316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49E5B-D753-B41D-D427-357B6453ED1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5C46158-9FB8-02AA-DFBE-D1B79A34D36B}"/>
              </a:ext>
            </a:extLst>
          </p:cNvPr>
          <p:cNvPicPr>
            <a:picLocks noGrp="1" noChangeAspect="1"/>
          </p:cNvPicPr>
          <p:nvPr>
            <p:ph idx="1"/>
          </p:nvPr>
        </p:nvPicPr>
        <p:blipFill>
          <a:blip r:embed="rId2"/>
          <a:stretch>
            <a:fillRect/>
          </a:stretch>
        </p:blipFill>
        <p:spPr>
          <a:xfrm rot="16200000">
            <a:off x="1778105" y="-212471"/>
            <a:ext cx="5219963" cy="6755246"/>
          </a:xfrm>
        </p:spPr>
      </p:pic>
    </p:spTree>
    <p:extLst>
      <p:ext uri="{BB962C8B-B14F-4D97-AF65-F5344CB8AC3E}">
        <p14:creationId xmlns:p14="http://schemas.microsoft.com/office/powerpoint/2010/main" val="1893514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7D70-D2E6-2198-6518-0BCCB9BA248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ADD526-EDAE-D6C1-A23D-2547174F8A5A}"/>
              </a:ext>
            </a:extLst>
          </p:cNvPr>
          <p:cNvPicPr>
            <a:picLocks noGrp="1" noChangeAspect="1"/>
          </p:cNvPicPr>
          <p:nvPr>
            <p:ph idx="1"/>
          </p:nvPr>
        </p:nvPicPr>
        <p:blipFill>
          <a:blip r:embed="rId2"/>
          <a:stretch>
            <a:fillRect/>
          </a:stretch>
        </p:blipFill>
        <p:spPr>
          <a:xfrm rot="5400000">
            <a:off x="1826577" y="-271582"/>
            <a:ext cx="5490846" cy="7105800"/>
          </a:xfrm>
        </p:spPr>
      </p:pic>
    </p:spTree>
    <p:extLst>
      <p:ext uri="{BB962C8B-B14F-4D97-AF65-F5344CB8AC3E}">
        <p14:creationId xmlns:p14="http://schemas.microsoft.com/office/powerpoint/2010/main" val="304924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78CF-7850-7231-E4AF-9E98F11E6D23}"/>
              </a:ext>
            </a:extLst>
          </p:cNvPr>
          <p:cNvSpPr>
            <a:spLocks noGrp="1"/>
          </p:cNvSpPr>
          <p:nvPr>
            <p:ph type="title"/>
          </p:nvPr>
        </p:nvSpPr>
        <p:spPr/>
        <p:txBody>
          <a:bodyPr>
            <a:normAutofit fontScale="90000"/>
          </a:bodyPr>
          <a:lstStyle/>
          <a:p>
            <a:r>
              <a:rPr lang="ru-RU" dirty="0"/>
              <a:t>Анна Григорьевна Достоевская</a:t>
            </a:r>
            <a:br>
              <a:rPr lang="ru-RU" dirty="0"/>
            </a:br>
            <a:r>
              <a:rPr lang="en-US" dirty="0"/>
              <a:t>stenography system</a:t>
            </a:r>
            <a:endParaRPr lang="en-US" sz="4000" dirty="0"/>
          </a:p>
        </p:txBody>
      </p:sp>
      <p:pic>
        <p:nvPicPr>
          <p:cNvPr id="5" name="Content Placeholder 4" descr="A close-up of a notebook&#10;&#10;Description automatically generated">
            <a:extLst>
              <a:ext uri="{FF2B5EF4-FFF2-40B4-BE49-F238E27FC236}">
                <a16:creationId xmlns:a16="http://schemas.microsoft.com/office/drawing/2014/main" id="{C1319E84-CE79-A6EA-FD6F-020AEE6D5198}"/>
              </a:ext>
            </a:extLst>
          </p:cNvPr>
          <p:cNvPicPr>
            <a:picLocks noGrp="1" noChangeAspect="1"/>
          </p:cNvPicPr>
          <p:nvPr>
            <p:ph idx="1"/>
          </p:nvPr>
        </p:nvPicPr>
        <p:blipFill>
          <a:blip r:embed="rId2"/>
          <a:stretch>
            <a:fillRect/>
          </a:stretch>
        </p:blipFill>
        <p:spPr>
          <a:xfrm>
            <a:off x="1747156" y="1417638"/>
            <a:ext cx="5976257" cy="5167244"/>
          </a:xfrm>
        </p:spPr>
      </p:pic>
    </p:spTree>
    <p:extLst>
      <p:ext uri="{BB962C8B-B14F-4D97-AF65-F5344CB8AC3E}">
        <p14:creationId xmlns:p14="http://schemas.microsoft.com/office/powerpoint/2010/main" val="2184483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5400" dirty="0"/>
              <a:t>How might shorthand be a problem for consecutive interpreters?</a:t>
            </a:r>
            <a:endParaRPr lang="en-US" dirty="0"/>
          </a:p>
        </p:txBody>
      </p:sp>
    </p:spTree>
    <p:extLst>
      <p:ext uri="{BB962C8B-B14F-4D97-AF65-F5344CB8AC3E}">
        <p14:creationId xmlns:p14="http://schemas.microsoft.com/office/powerpoint/2010/main" val="3547612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3F98-98FC-0951-F5AA-2C22B91B475F}"/>
              </a:ext>
            </a:extLst>
          </p:cNvPr>
          <p:cNvSpPr>
            <a:spLocks noGrp="1"/>
          </p:cNvSpPr>
          <p:nvPr>
            <p:ph type="title"/>
          </p:nvPr>
        </p:nvSpPr>
        <p:spPr/>
        <p:txBody>
          <a:bodyPr/>
          <a:lstStyle/>
          <a:p>
            <a:r>
              <a:rPr lang="en-US" dirty="0"/>
              <a:t>A walkie talkie42</a:t>
            </a:r>
          </a:p>
        </p:txBody>
      </p:sp>
      <p:pic>
        <p:nvPicPr>
          <p:cNvPr id="5" name="Content Placeholder 4" descr="A close-up of a walkie talkie&#10;&#10;Description automatically generated">
            <a:extLst>
              <a:ext uri="{FF2B5EF4-FFF2-40B4-BE49-F238E27FC236}">
                <a16:creationId xmlns:a16="http://schemas.microsoft.com/office/drawing/2014/main" id="{AB966401-26CB-354B-1F04-FAF256E95A27}"/>
              </a:ext>
            </a:extLst>
          </p:cNvPr>
          <p:cNvPicPr>
            <a:picLocks noGrp="1" noChangeAspect="1"/>
          </p:cNvPicPr>
          <p:nvPr>
            <p:ph idx="1"/>
          </p:nvPr>
        </p:nvPicPr>
        <p:blipFill>
          <a:blip r:embed="rId2"/>
          <a:stretch>
            <a:fillRect/>
          </a:stretch>
        </p:blipFill>
        <p:spPr>
          <a:xfrm>
            <a:off x="3063346" y="1600200"/>
            <a:ext cx="3017308" cy="4525963"/>
          </a:xfrm>
        </p:spPr>
      </p:pic>
    </p:spTree>
    <p:extLst>
      <p:ext uri="{BB962C8B-B14F-4D97-AF65-F5344CB8AC3E}">
        <p14:creationId xmlns:p14="http://schemas.microsoft.com/office/powerpoint/2010/main" val="4018848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4A30-B2DB-0890-9993-8051B2785A6C}"/>
              </a:ext>
            </a:extLst>
          </p:cNvPr>
          <p:cNvSpPr>
            <a:spLocks noGrp="1"/>
          </p:cNvSpPr>
          <p:nvPr>
            <p:ph type="title"/>
          </p:nvPr>
        </p:nvSpPr>
        <p:spPr/>
        <p:txBody>
          <a:bodyPr/>
          <a:lstStyle/>
          <a:p>
            <a:r>
              <a:rPr lang="en-US" dirty="0"/>
              <a:t>Note-taking: </a:t>
            </a:r>
            <a:r>
              <a:rPr lang="en-US" dirty="0" err="1"/>
              <a:t>Minyar-Beloruchev</a:t>
            </a:r>
            <a:endParaRPr lang="en-US" dirty="0"/>
          </a:p>
        </p:txBody>
      </p:sp>
      <p:pic>
        <p:nvPicPr>
          <p:cNvPr id="5" name="Content Placeholder 4">
            <a:extLst>
              <a:ext uri="{FF2B5EF4-FFF2-40B4-BE49-F238E27FC236}">
                <a16:creationId xmlns:a16="http://schemas.microsoft.com/office/drawing/2014/main" id="{2F031C37-674F-1851-3254-1D00B399D56D}"/>
              </a:ext>
            </a:extLst>
          </p:cNvPr>
          <p:cNvPicPr>
            <a:picLocks noGrp="1" noChangeAspect="1"/>
          </p:cNvPicPr>
          <p:nvPr>
            <p:ph idx="1"/>
          </p:nvPr>
        </p:nvPicPr>
        <p:blipFill rotWithShape="1">
          <a:blip r:embed="rId2"/>
          <a:srcRect l="27667" t="13104" r="11643" b="15863"/>
          <a:stretch/>
        </p:blipFill>
        <p:spPr>
          <a:xfrm>
            <a:off x="1085252" y="1417638"/>
            <a:ext cx="3241819" cy="4910408"/>
          </a:xfrm>
        </p:spPr>
      </p:pic>
      <p:pic>
        <p:nvPicPr>
          <p:cNvPr id="9" name="Picture 8">
            <a:extLst>
              <a:ext uri="{FF2B5EF4-FFF2-40B4-BE49-F238E27FC236}">
                <a16:creationId xmlns:a16="http://schemas.microsoft.com/office/drawing/2014/main" id="{5B829B80-6BE9-C7F6-1334-6B6D2B89A190}"/>
              </a:ext>
            </a:extLst>
          </p:cNvPr>
          <p:cNvPicPr>
            <a:picLocks noChangeAspect="1"/>
          </p:cNvPicPr>
          <p:nvPr/>
        </p:nvPicPr>
        <p:blipFill rotWithShape="1">
          <a:blip r:embed="rId3"/>
          <a:srcRect l="12536" t="46190" r="2537" b="7043"/>
          <a:stretch/>
        </p:blipFill>
        <p:spPr>
          <a:xfrm rot="16200000">
            <a:off x="3999406" y="2245670"/>
            <a:ext cx="5015057" cy="3103624"/>
          </a:xfrm>
          <a:prstGeom prst="rect">
            <a:avLst/>
          </a:prstGeom>
        </p:spPr>
      </p:pic>
    </p:spTree>
    <p:extLst>
      <p:ext uri="{BB962C8B-B14F-4D97-AF65-F5344CB8AC3E}">
        <p14:creationId xmlns:p14="http://schemas.microsoft.com/office/powerpoint/2010/main" val="385243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3DAB-EF9D-F8E3-A4DC-5DD6C5B08F3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25DF791-BC4D-EB91-A6B1-3B4B991B8DA4}"/>
              </a:ext>
            </a:extLst>
          </p:cNvPr>
          <p:cNvPicPr>
            <a:picLocks noGrp="1" noChangeAspect="1"/>
          </p:cNvPicPr>
          <p:nvPr>
            <p:ph idx="1"/>
          </p:nvPr>
        </p:nvPicPr>
        <p:blipFill rotWithShape="1">
          <a:blip r:embed="rId3"/>
          <a:srcRect l="6596" r="929" b="8704"/>
          <a:stretch/>
        </p:blipFill>
        <p:spPr>
          <a:xfrm rot="16200000">
            <a:off x="1436047" y="-619486"/>
            <a:ext cx="6441349" cy="8229598"/>
          </a:xfrm>
        </p:spPr>
      </p:pic>
    </p:spTree>
    <p:extLst>
      <p:ext uri="{BB962C8B-B14F-4D97-AF65-F5344CB8AC3E}">
        <p14:creationId xmlns:p14="http://schemas.microsoft.com/office/powerpoint/2010/main" val="2301542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5CB2-4099-8A14-098B-8220C407069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23955693-AA7F-2707-F2DB-0B361CA08DF4}"/>
              </a:ext>
            </a:extLst>
          </p:cNvPr>
          <p:cNvPicPr>
            <a:picLocks noGrp="1" noChangeAspect="1"/>
          </p:cNvPicPr>
          <p:nvPr>
            <p:ph idx="1"/>
          </p:nvPr>
        </p:nvPicPr>
        <p:blipFill rotWithShape="1">
          <a:blip r:embed="rId2"/>
          <a:srcRect l="6521" b="7392"/>
          <a:stretch/>
        </p:blipFill>
        <p:spPr>
          <a:xfrm rot="16200000">
            <a:off x="1859220" y="80931"/>
            <a:ext cx="5425560" cy="6955974"/>
          </a:xfrm>
        </p:spPr>
      </p:pic>
    </p:spTree>
    <p:extLst>
      <p:ext uri="{BB962C8B-B14F-4D97-AF65-F5344CB8AC3E}">
        <p14:creationId xmlns:p14="http://schemas.microsoft.com/office/powerpoint/2010/main" val="1703732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3893D-8126-B3B4-1F63-C82C16398AD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6889648-C2A8-22CA-9823-979F71FEC673}"/>
              </a:ext>
            </a:extLst>
          </p:cNvPr>
          <p:cNvPicPr>
            <a:picLocks noGrp="1" noChangeAspect="1"/>
          </p:cNvPicPr>
          <p:nvPr>
            <p:ph idx="1"/>
          </p:nvPr>
        </p:nvPicPr>
        <p:blipFill rotWithShape="1">
          <a:blip r:embed="rId2"/>
          <a:srcRect l="7316" r="581" b="8987"/>
          <a:stretch/>
        </p:blipFill>
        <p:spPr>
          <a:xfrm rot="16200000">
            <a:off x="1658322" y="-297032"/>
            <a:ext cx="5827355" cy="7452064"/>
          </a:xfrm>
        </p:spPr>
      </p:pic>
    </p:spTree>
    <p:extLst>
      <p:ext uri="{BB962C8B-B14F-4D97-AF65-F5344CB8AC3E}">
        <p14:creationId xmlns:p14="http://schemas.microsoft.com/office/powerpoint/2010/main" val="3658862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306C-5495-7662-BEA5-ED354A6B084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13D84F-EC38-45C8-0C6B-F40F5B8F1890}"/>
              </a:ext>
            </a:extLst>
          </p:cNvPr>
          <p:cNvPicPr>
            <a:picLocks noGrp="1" noChangeAspect="1"/>
          </p:cNvPicPr>
          <p:nvPr>
            <p:ph idx="1"/>
          </p:nvPr>
        </p:nvPicPr>
        <p:blipFill rotWithShape="1">
          <a:blip r:embed="rId2"/>
          <a:srcRect l="6423" r="1727" b="8390"/>
          <a:stretch/>
        </p:blipFill>
        <p:spPr>
          <a:xfrm rot="16200000">
            <a:off x="1921933" y="8464"/>
            <a:ext cx="5300134" cy="6841071"/>
          </a:xfrm>
        </p:spPr>
      </p:pic>
    </p:spTree>
    <p:extLst>
      <p:ext uri="{BB962C8B-B14F-4D97-AF65-F5344CB8AC3E}">
        <p14:creationId xmlns:p14="http://schemas.microsoft.com/office/powerpoint/2010/main" val="96262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A04D-2ADC-2654-69F3-E91DA73E1C3D}"/>
              </a:ext>
            </a:extLst>
          </p:cNvPr>
          <p:cNvSpPr>
            <a:spLocks noGrp="1"/>
          </p:cNvSpPr>
          <p:nvPr>
            <p:ph type="title"/>
          </p:nvPr>
        </p:nvSpPr>
        <p:spPr/>
        <p:txBody>
          <a:bodyPr/>
          <a:lstStyle/>
          <a:p>
            <a:r>
              <a:rPr lang="en-US" dirty="0"/>
              <a:t>Metaphor #1</a:t>
            </a:r>
          </a:p>
        </p:txBody>
      </p:sp>
      <p:sp>
        <p:nvSpPr>
          <p:cNvPr id="3" name="Content Placeholder 2">
            <a:extLst>
              <a:ext uri="{FF2B5EF4-FFF2-40B4-BE49-F238E27FC236}">
                <a16:creationId xmlns:a16="http://schemas.microsoft.com/office/drawing/2014/main" id="{9866F177-B769-E6C2-082D-623902581912}"/>
              </a:ext>
            </a:extLst>
          </p:cNvPr>
          <p:cNvSpPr>
            <a:spLocks noGrp="1"/>
          </p:cNvSpPr>
          <p:nvPr>
            <p:ph idx="1"/>
          </p:nvPr>
        </p:nvSpPr>
        <p:spPr/>
        <p:txBody>
          <a:bodyPr/>
          <a:lstStyle/>
          <a:p>
            <a:pPr marL="0" indent="0">
              <a:buNone/>
            </a:pPr>
            <a:r>
              <a:rPr lang="en-US" dirty="0"/>
              <a:t>Translation is putting new clothes on old content</a:t>
            </a:r>
          </a:p>
        </p:txBody>
      </p:sp>
      <p:pic>
        <p:nvPicPr>
          <p:cNvPr id="1031" name="Picture 7" descr="Clothes GIF - Clothes Shopping New Clothes GIFs">
            <a:extLst>
              <a:ext uri="{FF2B5EF4-FFF2-40B4-BE49-F238E27FC236}">
                <a16:creationId xmlns:a16="http://schemas.microsoft.com/office/drawing/2014/main" id="{55B4A95A-1156-13F2-9E88-C669A1C7E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328" y="2220686"/>
            <a:ext cx="6431886" cy="362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562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abbreviations</a:t>
            </a:r>
          </a:p>
        </p:txBody>
      </p:sp>
      <p:pic>
        <p:nvPicPr>
          <p:cNvPr id="4" name="Content Placeholder 3" descr="big abbreviations collection.pdf"/>
          <p:cNvPicPr>
            <a:picLocks noGrp="1" noChangeAspect="1"/>
          </p:cNvPicPr>
          <p:nvPr>
            <p:ph idx="1"/>
          </p:nvPr>
        </p:nvPicPr>
        <p:blipFill>
          <a:blip r:embed="rId3">
            <a:extLst>
              <a:ext uri="{28A0092B-C50C-407E-A947-70E740481C1C}">
                <a14:useLocalDpi xmlns:a14="http://schemas.microsoft.com/office/drawing/2010/main" val="0"/>
              </a:ext>
            </a:extLst>
          </a:blip>
          <a:srcRect l="-20251" r="-20251"/>
          <a:stretch>
            <a:fillRect/>
          </a:stretch>
        </p:blipFill>
        <p:spPr>
          <a:xfrm rot="5400000">
            <a:off x="-1727032" y="1100963"/>
            <a:ext cx="12101515" cy="6655367"/>
          </a:xfrm>
        </p:spPr>
      </p:pic>
    </p:spTree>
    <p:extLst>
      <p:ext uri="{BB962C8B-B14F-4D97-AF65-F5344CB8AC3E}">
        <p14:creationId xmlns:p14="http://schemas.microsoft.com/office/powerpoint/2010/main" val="1956258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Galina’s abbreviations</a:t>
            </a:r>
          </a:p>
        </p:txBody>
      </p:sp>
      <p:pic>
        <p:nvPicPr>
          <p:cNvPr id="4" name="Content Placeholder 3" descr="abbreviations 2.pdf"/>
          <p:cNvPicPr>
            <a:picLocks noGrp="1" noChangeAspect="1"/>
          </p:cNvPicPr>
          <p:nvPr>
            <p:ph idx="1"/>
          </p:nvPr>
        </p:nvPicPr>
        <p:blipFill>
          <a:blip r:embed="rId2">
            <a:extLst>
              <a:ext uri="{28A0092B-C50C-407E-A947-70E740481C1C}">
                <a14:useLocalDpi xmlns:a14="http://schemas.microsoft.com/office/drawing/2010/main" val="0"/>
              </a:ext>
            </a:extLst>
          </a:blip>
          <a:srcRect t="28751" b="28751"/>
          <a:stretch>
            <a:fillRect/>
          </a:stretch>
        </p:blipFill>
        <p:spPr/>
      </p:pic>
    </p:spTree>
    <p:extLst>
      <p:ext uri="{BB962C8B-B14F-4D97-AF65-F5344CB8AC3E}">
        <p14:creationId xmlns:p14="http://schemas.microsoft.com/office/powerpoint/2010/main" val="3923609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DG’S notes 1</a:t>
            </a:r>
          </a:p>
        </p:txBody>
      </p:sp>
      <p:sp>
        <p:nvSpPr>
          <p:cNvPr id="5" name="Content Placeholder 4"/>
          <p:cNvSpPr>
            <a:spLocks noGrp="1"/>
          </p:cNvSpPr>
          <p:nvPr>
            <p:ph idx="1"/>
          </p:nvPr>
        </p:nvSpPr>
        <p:spPr/>
        <p:txBody>
          <a:bodyPr/>
          <a:lstStyle/>
          <a:p>
            <a:endParaRPr lang="en-US" dirty="0"/>
          </a:p>
          <a:p>
            <a:endParaRPr lang="en-US" dirty="0"/>
          </a:p>
        </p:txBody>
      </p:sp>
      <p:pic>
        <p:nvPicPr>
          <p:cNvPr id="7" name="Picture 6" descr="2016030116534710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79" y="1600200"/>
            <a:ext cx="3969034" cy="5136396"/>
          </a:xfrm>
          <a:prstGeom prst="rect">
            <a:avLst/>
          </a:prstGeom>
        </p:spPr>
      </p:pic>
      <p:pic>
        <p:nvPicPr>
          <p:cNvPr id="4" name="Picture 3" descr="A paper with writing on it&#10;&#10;Description automatically generated">
            <a:extLst>
              <a:ext uri="{FF2B5EF4-FFF2-40B4-BE49-F238E27FC236}">
                <a16:creationId xmlns:a16="http://schemas.microsoft.com/office/drawing/2014/main" id="{94940DF9-EDB5-4E1F-F201-DF7B546019AE}"/>
              </a:ext>
            </a:extLst>
          </p:cNvPr>
          <p:cNvPicPr>
            <a:picLocks noChangeAspect="1"/>
          </p:cNvPicPr>
          <p:nvPr/>
        </p:nvPicPr>
        <p:blipFill>
          <a:blip r:embed="rId3"/>
          <a:stretch>
            <a:fillRect/>
          </a:stretch>
        </p:blipFill>
        <p:spPr>
          <a:xfrm>
            <a:off x="4953000" y="1600200"/>
            <a:ext cx="3621571" cy="4795838"/>
          </a:xfrm>
          <a:prstGeom prst="rect">
            <a:avLst/>
          </a:prstGeom>
        </p:spPr>
      </p:pic>
    </p:spTree>
    <p:extLst>
      <p:ext uri="{BB962C8B-B14F-4D97-AF65-F5344CB8AC3E}">
        <p14:creationId xmlns:p14="http://schemas.microsoft.com/office/powerpoint/2010/main" val="4145548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1613C-33FB-164F-3F41-920EB87ACCDA}"/>
              </a:ext>
            </a:extLst>
          </p:cNvPr>
          <p:cNvSpPr>
            <a:spLocks noGrp="1"/>
          </p:cNvSpPr>
          <p:nvPr>
            <p:ph type="title"/>
          </p:nvPr>
        </p:nvSpPr>
        <p:spPr/>
        <p:txBody>
          <a:bodyPr/>
          <a:lstStyle/>
          <a:p>
            <a:r>
              <a:rPr lang="en-US" dirty="0"/>
              <a:t>Some of mine (from Japanese)</a:t>
            </a:r>
          </a:p>
        </p:txBody>
      </p:sp>
      <p:pic>
        <p:nvPicPr>
          <p:cNvPr id="5" name="Content Placeholder 4">
            <a:extLst>
              <a:ext uri="{FF2B5EF4-FFF2-40B4-BE49-F238E27FC236}">
                <a16:creationId xmlns:a16="http://schemas.microsoft.com/office/drawing/2014/main" id="{12086D3A-286A-99E0-18BC-DE5D773BDCE0}"/>
              </a:ext>
            </a:extLst>
          </p:cNvPr>
          <p:cNvPicPr>
            <a:picLocks noGrp="1" noChangeAspect="1"/>
          </p:cNvPicPr>
          <p:nvPr>
            <p:ph idx="1"/>
          </p:nvPr>
        </p:nvPicPr>
        <p:blipFill>
          <a:blip r:embed="rId2"/>
          <a:stretch>
            <a:fillRect/>
          </a:stretch>
        </p:blipFill>
        <p:spPr>
          <a:xfrm rot="5400000">
            <a:off x="2391394" y="446830"/>
            <a:ext cx="5047012" cy="6531428"/>
          </a:xfrm>
        </p:spPr>
      </p:pic>
    </p:spTree>
    <p:extLst>
      <p:ext uri="{BB962C8B-B14F-4D97-AF65-F5344CB8AC3E}">
        <p14:creationId xmlns:p14="http://schemas.microsoft.com/office/powerpoint/2010/main" val="3366364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6F25-EA0D-105B-7D39-3C27F0C77D5D}"/>
              </a:ext>
            </a:extLst>
          </p:cNvPr>
          <p:cNvSpPr>
            <a:spLocks noGrp="1"/>
          </p:cNvSpPr>
          <p:nvPr>
            <p:ph type="title"/>
          </p:nvPr>
        </p:nvSpPr>
        <p:spPr/>
        <p:txBody>
          <a:bodyPr/>
          <a:lstStyle/>
          <a:p>
            <a:r>
              <a:rPr lang="en-US" dirty="0"/>
              <a:t>More of mine</a:t>
            </a:r>
          </a:p>
        </p:txBody>
      </p:sp>
      <p:pic>
        <p:nvPicPr>
          <p:cNvPr id="5" name="Content Placeholder 4" descr="A piece of paper with writing on it&#10;&#10;Description automatically generated">
            <a:extLst>
              <a:ext uri="{FF2B5EF4-FFF2-40B4-BE49-F238E27FC236}">
                <a16:creationId xmlns:a16="http://schemas.microsoft.com/office/drawing/2014/main" id="{156B0583-BD77-8263-7981-7C12CCFB69FB}"/>
              </a:ext>
            </a:extLst>
          </p:cNvPr>
          <p:cNvPicPr>
            <a:picLocks noGrp="1" noChangeAspect="1"/>
          </p:cNvPicPr>
          <p:nvPr>
            <p:ph idx="1"/>
          </p:nvPr>
        </p:nvPicPr>
        <p:blipFill>
          <a:blip r:embed="rId2"/>
          <a:stretch>
            <a:fillRect/>
          </a:stretch>
        </p:blipFill>
        <p:spPr>
          <a:xfrm>
            <a:off x="637800" y="1417638"/>
            <a:ext cx="3753601" cy="4754562"/>
          </a:xfrm>
        </p:spPr>
      </p:pic>
      <p:pic>
        <p:nvPicPr>
          <p:cNvPr id="7" name="Picture 6" descr="A piece of paper with writing on it&#10;&#10;Description automatically generated">
            <a:extLst>
              <a:ext uri="{FF2B5EF4-FFF2-40B4-BE49-F238E27FC236}">
                <a16:creationId xmlns:a16="http://schemas.microsoft.com/office/drawing/2014/main" id="{8DC80F8E-E48B-79B5-F50F-BB9BE0A5B92F}"/>
              </a:ext>
            </a:extLst>
          </p:cNvPr>
          <p:cNvPicPr>
            <a:picLocks noChangeAspect="1"/>
          </p:cNvPicPr>
          <p:nvPr/>
        </p:nvPicPr>
        <p:blipFill>
          <a:blip r:embed="rId3"/>
          <a:stretch>
            <a:fillRect/>
          </a:stretch>
        </p:blipFill>
        <p:spPr>
          <a:xfrm>
            <a:off x="4572000" y="1325969"/>
            <a:ext cx="4210799" cy="4846231"/>
          </a:xfrm>
          <a:prstGeom prst="rect">
            <a:avLst/>
          </a:prstGeom>
        </p:spPr>
      </p:pic>
    </p:spTree>
    <p:extLst>
      <p:ext uri="{BB962C8B-B14F-4D97-AF65-F5344CB8AC3E}">
        <p14:creationId xmlns:p14="http://schemas.microsoft.com/office/powerpoint/2010/main" val="1893134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of my notes for link words</a:t>
            </a:r>
          </a:p>
        </p:txBody>
      </p:sp>
      <p:pic>
        <p:nvPicPr>
          <p:cNvPr id="7" name="Content Placeholder 6" descr="A piece of paper with writing&#10;&#10;Description automatically generated">
            <a:extLst>
              <a:ext uri="{FF2B5EF4-FFF2-40B4-BE49-F238E27FC236}">
                <a16:creationId xmlns:a16="http://schemas.microsoft.com/office/drawing/2014/main" id="{AC918FB4-8A93-103E-CF7F-7A66CE07A195}"/>
              </a:ext>
            </a:extLst>
          </p:cNvPr>
          <p:cNvPicPr>
            <a:picLocks noGrp="1" noChangeAspect="1"/>
          </p:cNvPicPr>
          <p:nvPr>
            <p:ph idx="1"/>
          </p:nvPr>
        </p:nvPicPr>
        <p:blipFill>
          <a:blip r:embed="rId2"/>
          <a:stretch>
            <a:fillRect/>
          </a:stretch>
        </p:blipFill>
        <p:spPr>
          <a:xfrm>
            <a:off x="3266434" y="1600200"/>
            <a:ext cx="2611132" cy="4525963"/>
          </a:xfrm>
        </p:spPr>
      </p:pic>
    </p:spTree>
    <p:extLst>
      <p:ext uri="{BB962C8B-B14F-4D97-AF65-F5344CB8AC3E}">
        <p14:creationId xmlns:p14="http://schemas.microsoft.com/office/powerpoint/2010/main" val="204335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6000" dirty="0"/>
              <a:t>NOTE TAKING IN ACTION</a:t>
            </a:r>
          </a:p>
        </p:txBody>
      </p:sp>
    </p:spTree>
    <p:extLst>
      <p:ext uri="{BB962C8B-B14F-4D97-AF65-F5344CB8AC3E}">
        <p14:creationId xmlns:p14="http://schemas.microsoft.com/office/powerpoint/2010/main" val="444283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A31F-2F97-2942-EE90-79EF9B7159D0}"/>
              </a:ext>
            </a:extLst>
          </p:cNvPr>
          <p:cNvSpPr>
            <a:spLocks noGrp="1"/>
          </p:cNvSpPr>
          <p:nvPr>
            <p:ph type="title"/>
          </p:nvPr>
        </p:nvSpPr>
        <p:spPr/>
        <p:txBody>
          <a:bodyPr/>
          <a:lstStyle/>
          <a:p>
            <a:r>
              <a:rPr lang="en-US" dirty="0"/>
              <a:t>Some of my meeting notes</a:t>
            </a:r>
          </a:p>
        </p:txBody>
      </p:sp>
      <p:pic>
        <p:nvPicPr>
          <p:cNvPr id="5" name="Content Placeholder 4">
            <a:extLst>
              <a:ext uri="{FF2B5EF4-FFF2-40B4-BE49-F238E27FC236}">
                <a16:creationId xmlns:a16="http://schemas.microsoft.com/office/drawing/2014/main" id="{1DE9DCC1-0544-225F-8004-E3CAF394E3A5}"/>
              </a:ext>
            </a:extLst>
          </p:cNvPr>
          <p:cNvPicPr>
            <a:picLocks noGrp="1" noChangeAspect="1"/>
          </p:cNvPicPr>
          <p:nvPr>
            <p:ph idx="1"/>
          </p:nvPr>
        </p:nvPicPr>
        <p:blipFill rotWithShape="1">
          <a:blip r:embed="rId2"/>
          <a:srcRect l="28523" b="16300"/>
          <a:stretch/>
        </p:blipFill>
        <p:spPr>
          <a:xfrm>
            <a:off x="1142996" y="1362708"/>
            <a:ext cx="3282047" cy="4973694"/>
          </a:xfrm>
        </p:spPr>
      </p:pic>
      <p:pic>
        <p:nvPicPr>
          <p:cNvPr id="7" name="Picture 6">
            <a:extLst>
              <a:ext uri="{FF2B5EF4-FFF2-40B4-BE49-F238E27FC236}">
                <a16:creationId xmlns:a16="http://schemas.microsoft.com/office/drawing/2014/main" id="{57FCF503-36F1-5C7B-BB68-6A7C45D900C2}"/>
              </a:ext>
            </a:extLst>
          </p:cNvPr>
          <p:cNvPicPr>
            <a:picLocks noChangeAspect="1"/>
          </p:cNvPicPr>
          <p:nvPr/>
        </p:nvPicPr>
        <p:blipFill rotWithShape="1">
          <a:blip r:embed="rId3"/>
          <a:srcRect l="19720" t="1821" r="10337" b="6189"/>
          <a:stretch/>
        </p:blipFill>
        <p:spPr>
          <a:xfrm>
            <a:off x="5110839" y="1251026"/>
            <a:ext cx="3053443" cy="5197058"/>
          </a:xfrm>
          <a:prstGeom prst="rect">
            <a:avLst/>
          </a:prstGeom>
        </p:spPr>
      </p:pic>
    </p:spTree>
    <p:extLst>
      <p:ext uri="{BB962C8B-B14F-4D97-AF65-F5344CB8AC3E}">
        <p14:creationId xmlns:p14="http://schemas.microsoft.com/office/powerpoint/2010/main" val="2748654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ece of paper with writing on it&#10;&#10;Description automatically generated">
            <a:extLst>
              <a:ext uri="{FF2B5EF4-FFF2-40B4-BE49-F238E27FC236}">
                <a16:creationId xmlns:a16="http://schemas.microsoft.com/office/drawing/2014/main" id="{17121176-1B83-556A-8030-812877318456}"/>
              </a:ext>
            </a:extLst>
          </p:cNvPr>
          <p:cNvPicPr>
            <a:picLocks noGrp="1" noChangeAspect="1"/>
          </p:cNvPicPr>
          <p:nvPr>
            <p:ph idx="1"/>
          </p:nvPr>
        </p:nvPicPr>
        <p:blipFill rotWithShape="1">
          <a:blip r:embed="rId2"/>
          <a:srcRect l="9805" t="4863" r="8779" b="3737"/>
          <a:stretch/>
        </p:blipFill>
        <p:spPr>
          <a:xfrm>
            <a:off x="5432612" y="1580886"/>
            <a:ext cx="3047999" cy="4532103"/>
          </a:xfrm>
          <a:prstGeom prst="rect">
            <a:avLst/>
          </a:prstGeom>
        </p:spPr>
      </p:pic>
      <p:pic>
        <p:nvPicPr>
          <p:cNvPr id="3" name="Picture 2" descr="A piece of paper with writing on it&#10;&#10;Description automatically generated">
            <a:extLst>
              <a:ext uri="{FF2B5EF4-FFF2-40B4-BE49-F238E27FC236}">
                <a16:creationId xmlns:a16="http://schemas.microsoft.com/office/drawing/2014/main" id="{3204B2A1-E85D-9EDE-D9C6-8757CF1270CB}"/>
              </a:ext>
            </a:extLst>
          </p:cNvPr>
          <p:cNvPicPr>
            <a:picLocks noChangeAspect="1"/>
          </p:cNvPicPr>
          <p:nvPr/>
        </p:nvPicPr>
        <p:blipFill rotWithShape="1">
          <a:blip r:embed="rId3"/>
          <a:srcRect l="6494" t="4691" r="7867" b="7140"/>
          <a:stretch/>
        </p:blipFill>
        <p:spPr>
          <a:xfrm>
            <a:off x="898239" y="1488141"/>
            <a:ext cx="3261386" cy="4518212"/>
          </a:xfrm>
          <a:prstGeom prst="rect">
            <a:avLst/>
          </a:prstGeom>
        </p:spPr>
      </p:pic>
    </p:spTree>
    <p:extLst>
      <p:ext uri="{BB962C8B-B14F-4D97-AF65-F5344CB8AC3E}">
        <p14:creationId xmlns:p14="http://schemas.microsoft.com/office/powerpoint/2010/main" val="4102943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Dmitry’s example</a:t>
            </a:r>
          </a:p>
        </p:txBody>
      </p:sp>
      <p:pic>
        <p:nvPicPr>
          <p:cNvPr id="4" name="Content Placeholder 3" descr="note-taking full file.pdf"/>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p:pic>
    </p:spTree>
    <p:extLst>
      <p:ext uri="{BB962C8B-B14F-4D97-AF65-F5344CB8AC3E}">
        <p14:creationId xmlns:p14="http://schemas.microsoft.com/office/powerpoint/2010/main" val="721019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0DEC-4C91-571E-9873-D55655CAAA6D}"/>
              </a:ext>
            </a:extLst>
          </p:cNvPr>
          <p:cNvSpPr>
            <a:spLocks noGrp="1"/>
          </p:cNvSpPr>
          <p:nvPr>
            <p:ph type="title"/>
          </p:nvPr>
        </p:nvSpPr>
        <p:spPr/>
        <p:txBody>
          <a:bodyPr/>
          <a:lstStyle/>
          <a:p>
            <a:r>
              <a:rPr lang="en-US" dirty="0"/>
              <a:t>Douglas Robinson</a:t>
            </a:r>
          </a:p>
        </p:txBody>
      </p:sp>
      <p:pic>
        <p:nvPicPr>
          <p:cNvPr id="5" name="Content Placeholder 4" descr="A book cover with text&#10;&#10;Description automatically generated">
            <a:extLst>
              <a:ext uri="{FF2B5EF4-FFF2-40B4-BE49-F238E27FC236}">
                <a16:creationId xmlns:a16="http://schemas.microsoft.com/office/drawing/2014/main" id="{816284A6-D2B2-6664-47B1-C9132A9EF65D}"/>
              </a:ext>
            </a:extLst>
          </p:cNvPr>
          <p:cNvPicPr>
            <a:picLocks noGrp="1" noChangeAspect="1"/>
          </p:cNvPicPr>
          <p:nvPr>
            <p:ph idx="1"/>
          </p:nvPr>
        </p:nvPicPr>
        <p:blipFill>
          <a:blip r:embed="rId2"/>
          <a:stretch>
            <a:fillRect/>
          </a:stretch>
        </p:blipFill>
        <p:spPr>
          <a:xfrm>
            <a:off x="3127047" y="1650998"/>
            <a:ext cx="2923772" cy="4525963"/>
          </a:xfrm>
        </p:spPr>
      </p:pic>
    </p:spTree>
    <p:extLst>
      <p:ext uri="{BB962C8B-B14F-4D97-AF65-F5344CB8AC3E}">
        <p14:creationId xmlns:p14="http://schemas.microsoft.com/office/powerpoint/2010/main" val="4127995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Interpreters love “talking points”</a:t>
            </a:r>
          </a:p>
        </p:txBody>
      </p:sp>
      <p:pic>
        <p:nvPicPr>
          <p:cNvPr id="4" name="Content Placeholder 3" descr="20160301165233947.pdf"/>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p:pic>
    </p:spTree>
    <p:extLst>
      <p:ext uri="{BB962C8B-B14F-4D97-AF65-F5344CB8AC3E}">
        <p14:creationId xmlns:p14="http://schemas.microsoft.com/office/powerpoint/2010/main" val="503087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lking pts:bush address.pdf"/>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a:xfrm>
            <a:off x="-709740" y="274638"/>
            <a:ext cx="10931426" cy="6011863"/>
          </a:xfrm>
        </p:spPr>
      </p:pic>
    </p:spTree>
    <p:extLst>
      <p:ext uri="{BB962C8B-B14F-4D97-AF65-F5344CB8AC3E}">
        <p14:creationId xmlns:p14="http://schemas.microsoft.com/office/powerpoint/2010/main" val="3105019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CA44-E36C-5E57-88B5-0006ED845923}"/>
              </a:ext>
            </a:extLst>
          </p:cNvPr>
          <p:cNvSpPr>
            <a:spLocks noGrp="1"/>
          </p:cNvSpPr>
          <p:nvPr>
            <p:ph type="title"/>
          </p:nvPr>
        </p:nvSpPr>
        <p:spPr/>
        <p:txBody>
          <a:bodyPr/>
          <a:lstStyle/>
          <a:p>
            <a:r>
              <a:rPr lang="en-US" dirty="0"/>
              <a:t>Story #6 ACRONYMS</a:t>
            </a:r>
          </a:p>
        </p:txBody>
      </p:sp>
      <p:sp>
        <p:nvSpPr>
          <p:cNvPr id="3" name="Content Placeholder 2">
            <a:extLst>
              <a:ext uri="{FF2B5EF4-FFF2-40B4-BE49-F238E27FC236}">
                <a16:creationId xmlns:a16="http://schemas.microsoft.com/office/drawing/2014/main" id="{6782EF68-FCA9-6288-10FD-09ADA1AD632D}"/>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dirty="0"/>
              <a:t>”Roy” the MA in Political Science</a:t>
            </a:r>
          </a:p>
        </p:txBody>
      </p:sp>
    </p:spTree>
    <p:extLst>
      <p:ext uri="{BB962C8B-B14F-4D97-AF65-F5344CB8AC3E}">
        <p14:creationId xmlns:p14="http://schemas.microsoft.com/office/powerpoint/2010/main" val="3093717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6748-D95A-4D9E-CDED-64D86B7CA056}"/>
              </a:ext>
            </a:extLst>
          </p:cNvPr>
          <p:cNvSpPr>
            <a:spLocks noGrp="1"/>
          </p:cNvSpPr>
          <p:nvPr>
            <p:ph type="title"/>
          </p:nvPr>
        </p:nvSpPr>
        <p:spPr/>
        <p:txBody>
          <a:bodyPr/>
          <a:lstStyle/>
          <a:p>
            <a:r>
              <a:rPr lang="en-US" dirty="0"/>
              <a:t>III. TRANSLATING LITERATURE</a:t>
            </a:r>
          </a:p>
        </p:txBody>
      </p:sp>
      <p:sp>
        <p:nvSpPr>
          <p:cNvPr id="3" name="Content Placeholder 2">
            <a:extLst>
              <a:ext uri="{FF2B5EF4-FFF2-40B4-BE49-F238E27FC236}">
                <a16:creationId xmlns:a16="http://schemas.microsoft.com/office/drawing/2014/main" id="{CBF4E9C6-8731-6F5C-17B8-322CC87D05C7}"/>
              </a:ext>
            </a:extLst>
          </p:cNvPr>
          <p:cNvSpPr>
            <a:spLocks noGrp="1"/>
          </p:cNvSpPr>
          <p:nvPr>
            <p:ph idx="1"/>
          </p:nvPr>
        </p:nvSpPr>
        <p:spPr/>
        <p:txBody>
          <a:bodyPr>
            <a:noAutofit/>
          </a:bodyPr>
          <a:lstStyle/>
          <a:p>
            <a:pPr marL="0" indent="0" algn="just">
              <a:buNone/>
            </a:pP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Пьер был неуклюж. Толстый,</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выше</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 обыкновенного роста, широкий, с огромными красными руками, он, как говорится, не умел войти в салон и еще менее умел из него выйти, то есть перед выходом сказать что-нибудь особенно приятное. Кроме того, он был рассеян. Вставая, он вместо своей шляпы захватил треугольную шляпу с генеральским плюмажем и держал ее, дергая султан, до тех пор, пока генерал не попросил возвратить ее.</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p>
          <a:p>
            <a:pPr marL="0" indent="0">
              <a:buNone/>
            </a:pPr>
            <a:r>
              <a:rPr lang="ru-RU" sz="2400" dirty="0"/>
              <a:t>Л.Н. Толстой, «Война и мир» </a:t>
            </a:r>
            <a:r>
              <a:rPr lang="en-US" sz="2400" dirty="0"/>
              <a:t>(I: I: 2) </a:t>
            </a:r>
          </a:p>
          <a:p>
            <a:pPr marL="0" indent="0">
              <a:buNone/>
            </a:pPr>
            <a:r>
              <a:rPr lang="en-US" sz="2400" dirty="0"/>
              <a:t>(English versions, Handout #1)</a:t>
            </a:r>
          </a:p>
        </p:txBody>
      </p:sp>
    </p:spTree>
    <p:extLst>
      <p:ext uri="{BB962C8B-B14F-4D97-AF65-F5344CB8AC3E}">
        <p14:creationId xmlns:p14="http://schemas.microsoft.com/office/powerpoint/2010/main" val="1406831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E0B2-CB2F-A4B6-784E-05D2C2D6FB6D}"/>
              </a:ext>
            </a:extLst>
          </p:cNvPr>
          <p:cNvSpPr>
            <a:spLocks noGrp="1"/>
          </p:cNvSpPr>
          <p:nvPr>
            <p:ph type="title"/>
          </p:nvPr>
        </p:nvSpPr>
        <p:spPr/>
        <p:txBody>
          <a:bodyPr/>
          <a:lstStyle/>
          <a:p>
            <a:r>
              <a:rPr lang="ru-RU" dirty="0"/>
              <a:t>Спасибо </a:t>
            </a:r>
            <a:r>
              <a:rPr lang="ru-RU"/>
              <a:t>за внимание!</a:t>
            </a:r>
            <a:endParaRPr lang="en-US"/>
          </a:p>
        </p:txBody>
      </p:sp>
      <p:pic>
        <p:nvPicPr>
          <p:cNvPr id="5" name="Content Placeholder 4" descr="A toy animal standing on a shelf&#10;&#10;Description automatically generated">
            <a:extLst>
              <a:ext uri="{FF2B5EF4-FFF2-40B4-BE49-F238E27FC236}">
                <a16:creationId xmlns:a16="http://schemas.microsoft.com/office/drawing/2014/main" id="{D69B7C49-014B-47C7-6DA6-5E3AC7900E51}"/>
              </a:ext>
            </a:extLst>
          </p:cNvPr>
          <p:cNvPicPr>
            <a:picLocks noGrp="1" noChangeAspect="1"/>
          </p:cNvPicPr>
          <p:nvPr>
            <p:ph idx="1"/>
          </p:nvPr>
        </p:nvPicPr>
        <p:blipFill>
          <a:blip r:embed="rId2"/>
          <a:stretch>
            <a:fillRect/>
          </a:stretch>
        </p:blipFill>
        <p:spPr>
          <a:xfrm>
            <a:off x="1590576" y="1631576"/>
            <a:ext cx="5599118" cy="4190957"/>
          </a:xfrm>
        </p:spPr>
      </p:pic>
    </p:spTree>
    <p:extLst>
      <p:ext uri="{BB962C8B-B14F-4D97-AF65-F5344CB8AC3E}">
        <p14:creationId xmlns:p14="http://schemas.microsoft.com/office/powerpoint/2010/main" val="28053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D9AF-51C2-6167-9651-2F545EAFBB0E}"/>
              </a:ext>
            </a:extLst>
          </p:cNvPr>
          <p:cNvSpPr>
            <a:spLocks noGrp="1"/>
          </p:cNvSpPr>
          <p:nvPr>
            <p:ph type="title"/>
          </p:nvPr>
        </p:nvSpPr>
        <p:spPr/>
        <p:txBody>
          <a:bodyPr/>
          <a:lstStyle/>
          <a:p>
            <a:r>
              <a:rPr lang="ru-RU" dirty="0"/>
              <a:t>Герман </a:t>
            </a:r>
            <a:r>
              <a:rPr lang="ru-RU" dirty="0" err="1"/>
              <a:t>Садулаев</a:t>
            </a:r>
            <a:endParaRPr lang="en-US" dirty="0"/>
          </a:p>
        </p:txBody>
      </p:sp>
      <p:pic>
        <p:nvPicPr>
          <p:cNvPr id="5" name="Content Placeholder 4" descr="A person with his arms crossed&#10;&#10;Description automatically generated">
            <a:extLst>
              <a:ext uri="{FF2B5EF4-FFF2-40B4-BE49-F238E27FC236}">
                <a16:creationId xmlns:a16="http://schemas.microsoft.com/office/drawing/2014/main" id="{066F8F26-F5E9-B71E-CADA-D2072739D691}"/>
              </a:ext>
            </a:extLst>
          </p:cNvPr>
          <p:cNvPicPr>
            <a:picLocks noGrp="1" noChangeAspect="1"/>
          </p:cNvPicPr>
          <p:nvPr>
            <p:ph idx="1"/>
          </p:nvPr>
        </p:nvPicPr>
        <p:blipFill>
          <a:blip r:embed="rId2"/>
          <a:stretch>
            <a:fillRect/>
          </a:stretch>
        </p:blipFill>
        <p:spPr>
          <a:xfrm>
            <a:off x="457200" y="1722438"/>
            <a:ext cx="4176338" cy="4176338"/>
          </a:xfrm>
        </p:spPr>
      </p:pic>
      <p:pic>
        <p:nvPicPr>
          <p:cNvPr id="7" name="Picture 6" descr="A book cover with text on it&#10;&#10;Description automatically generated">
            <a:extLst>
              <a:ext uri="{FF2B5EF4-FFF2-40B4-BE49-F238E27FC236}">
                <a16:creationId xmlns:a16="http://schemas.microsoft.com/office/drawing/2014/main" id="{F60F573A-BB6E-223D-85A1-54410C240237}"/>
              </a:ext>
            </a:extLst>
          </p:cNvPr>
          <p:cNvPicPr>
            <a:picLocks noChangeAspect="1"/>
          </p:cNvPicPr>
          <p:nvPr/>
        </p:nvPicPr>
        <p:blipFill>
          <a:blip r:embed="rId3"/>
          <a:stretch>
            <a:fillRect/>
          </a:stretch>
        </p:blipFill>
        <p:spPr>
          <a:xfrm>
            <a:off x="4016188" y="1240885"/>
            <a:ext cx="5565215" cy="5014097"/>
          </a:xfrm>
          <a:prstGeom prst="rect">
            <a:avLst/>
          </a:prstGeom>
        </p:spPr>
      </p:pic>
    </p:spTree>
    <p:extLst>
      <p:ext uri="{BB962C8B-B14F-4D97-AF65-F5344CB8AC3E}">
        <p14:creationId xmlns:p14="http://schemas.microsoft.com/office/powerpoint/2010/main" val="147275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9449-6B90-7A9E-7B01-6E9BFA16BC49}"/>
              </a:ext>
            </a:extLst>
          </p:cNvPr>
          <p:cNvSpPr>
            <a:spLocks noGrp="1"/>
          </p:cNvSpPr>
          <p:nvPr>
            <p:ph type="title"/>
          </p:nvPr>
        </p:nvSpPr>
        <p:spPr/>
        <p:txBody>
          <a:bodyPr/>
          <a:lstStyle/>
          <a:p>
            <a:r>
              <a:rPr lang="en-US" dirty="0"/>
              <a:t>INSIDERS</a:t>
            </a:r>
          </a:p>
        </p:txBody>
      </p:sp>
      <p:pic>
        <p:nvPicPr>
          <p:cNvPr id="5" name="Content Placeholder 4" descr="A book cover with a blue and white background&#10;&#10;Description automatically generated">
            <a:extLst>
              <a:ext uri="{FF2B5EF4-FFF2-40B4-BE49-F238E27FC236}">
                <a16:creationId xmlns:a16="http://schemas.microsoft.com/office/drawing/2014/main" id="{EC08A0C3-4ADA-F3B9-3517-B34277A07C73}"/>
              </a:ext>
            </a:extLst>
          </p:cNvPr>
          <p:cNvPicPr>
            <a:picLocks noGrp="1" noChangeAspect="1"/>
          </p:cNvPicPr>
          <p:nvPr>
            <p:ph idx="1"/>
          </p:nvPr>
        </p:nvPicPr>
        <p:blipFill>
          <a:blip r:embed="rId2"/>
          <a:stretch>
            <a:fillRect/>
          </a:stretch>
        </p:blipFill>
        <p:spPr>
          <a:xfrm>
            <a:off x="1208313" y="1417639"/>
            <a:ext cx="3167743" cy="4769020"/>
          </a:xfrm>
        </p:spPr>
      </p:pic>
      <p:sp>
        <p:nvSpPr>
          <p:cNvPr id="6" name="TextBox 5">
            <a:extLst>
              <a:ext uri="{FF2B5EF4-FFF2-40B4-BE49-F238E27FC236}">
                <a16:creationId xmlns:a16="http://schemas.microsoft.com/office/drawing/2014/main" id="{31D9A28E-8447-4B94-48A9-97CDC035EE61}"/>
              </a:ext>
            </a:extLst>
          </p:cNvPr>
          <p:cNvSpPr txBox="1"/>
          <p:nvPr/>
        </p:nvSpPr>
        <p:spPr>
          <a:xfrm>
            <a:off x="4767946" y="1208314"/>
            <a:ext cx="3918854" cy="5078313"/>
          </a:xfrm>
          <a:prstGeom prst="rect">
            <a:avLst/>
          </a:prstGeom>
          <a:noFill/>
        </p:spPr>
        <p:txBody>
          <a:bodyPr wrap="square" rtlCol="0">
            <a:spAutoFit/>
          </a:bodyPr>
          <a:lstStyle/>
          <a:p>
            <a:pPr algn="ctr"/>
            <a:endParaRPr lang="en-US" dirty="0"/>
          </a:p>
          <a:p>
            <a:pPr algn="ctr"/>
            <a:r>
              <a:rPr lang="en-US" dirty="0"/>
              <a:t>INTERNAL (INSIDERS)</a:t>
            </a:r>
          </a:p>
          <a:p>
            <a:endParaRPr lang="en-US" dirty="0"/>
          </a:p>
          <a:p>
            <a:r>
              <a:rPr lang="en-US" dirty="0"/>
              <a:t>A translator thinks and talks about translation from inside the process, knowing how it’s done, possessing a real-world sense of the problems involved, some solutions to those problems, and the limitations on those solutions. </a:t>
            </a:r>
          </a:p>
          <a:p>
            <a:endParaRPr lang="en-US" dirty="0"/>
          </a:p>
          <a:p>
            <a:pPr algn="ctr"/>
            <a:r>
              <a:rPr lang="en-US" dirty="0"/>
              <a:t>EXTERNAL (OUTSIDERS)</a:t>
            </a:r>
          </a:p>
          <a:p>
            <a:endParaRPr lang="en-US" dirty="0"/>
          </a:p>
          <a:p>
            <a:r>
              <a:rPr lang="en-US" dirty="0"/>
              <a:t>A non-translator thinks and talks about translation from outside the process not knowing how it’s done. </a:t>
            </a:r>
          </a:p>
          <a:p>
            <a:endParaRPr lang="en-US" dirty="0"/>
          </a:p>
          <a:p>
            <a:r>
              <a:rPr lang="en-US" dirty="0"/>
              <a:t>p. 6</a:t>
            </a:r>
          </a:p>
        </p:txBody>
      </p:sp>
    </p:spTree>
    <p:extLst>
      <p:ext uri="{BB962C8B-B14F-4D97-AF65-F5344CB8AC3E}">
        <p14:creationId xmlns:p14="http://schemas.microsoft.com/office/powerpoint/2010/main" val="360735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2A33-3232-21AF-B8AA-3BCCEEA60BD8}"/>
              </a:ext>
            </a:extLst>
          </p:cNvPr>
          <p:cNvSpPr>
            <a:spLocks noGrp="1"/>
          </p:cNvSpPr>
          <p:nvPr>
            <p:ph type="title"/>
          </p:nvPr>
        </p:nvSpPr>
        <p:spPr/>
        <p:txBody>
          <a:bodyPr/>
          <a:lstStyle/>
          <a:p>
            <a:r>
              <a:rPr lang="en-US" dirty="0"/>
              <a:t>END OF INTRODUCTION</a:t>
            </a:r>
          </a:p>
        </p:txBody>
      </p:sp>
      <p:pic>
        <p:nvPicPr>
          <p:cNvPr id="5" name="Content Placeholder 4" descr="A red panda sleeping on a bamboo pole&#10;&#10;Description automatically generated">
            <a:extLst>
              <a:ext uri="{FF2B5EF4-FFF2-40B4-BE49-F238E27FC236}">
                <a16:creationId xmlns:a16="http://schemas.microsoft.com/office/drawing/2014/main" id="{2583E7C9-68F9-3295-66A4-EFD38112992A}"/>
              </a:ext>
            </a:extLst>
          </p:cNvPr>
          <p:cNvPicPr>
            <a:picLocks noGrp="1" noChangeAspect="1"/>
          </p:cNvPicPr>
          <p:nvPr>
            <p:ph idx="1"/>
          </p:nvPr>
        </p:nvPicPr>
        <p:blipFill>
          <a:blip r:embed="rId2"/>
          <a:stretch>
            <a:fillRect/>
          </a:stretch>
        </p:blipFill>
        <p:spPr>
          <a:xfrm>
            <a:off x="1845128" y="1611085"/>
            <a:ext cx="5453743" cy="3635829"/>
          </a:xfrm>
        </p:spPr>
      </p:pic>
    </p:spTree>
    <p:extLst>
      <p:ext uri="{BB962C8B-B14F-4D97-AF65-F5344CB8AC3E}">
        <p14:creationId xmlns:p14="http://schemas.microsoft.com/office/powerpoint/2010/main" val="2012410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2448</TotalTime>
  <Words>983</Words>
  <Application>Microsoft Macintosh PowerPoint</Application>
  <PresentationFormat>On-screen Show (4:3)</PresentationFormat>
  <Paragraphs>101</Paragraphs>
  <Slides>64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64</vt:i4>
      </vt:variant>
    </vt:vector>
  </HeadingPairs>
  <TitlesOfParts>
    <vt:vector size="67" baseType="lpstr">
      <vt:lpstr>Arial</vt:lpstr>
      <vt:lpstr>Calibri</vt:lpstr>
      <vt:lpstr>Office Theme</vt:lpstr>
      <vt:lpstr>They Have No Idea: Part I Translation Insiders and Outsiders</vt:lpstr>
      <vt:lpstr>INTRODUCTION A short lesson in Translation Theory</vt:lpstr>
      <vt:lpstr>PowerPoint Presentation</vt:lpstr>
      <vt:lpstr>PowerPoint Presentation</vt:lpstr>
      <vt:lpstr>Metaphor #1</vt:lpstr>
      <vt:lpstr>Douglas Robinson</vt:lpstr>
      <vt:lpstr>Герман Садулаев</vt:lpstr>
      <vt:lpstr>INSIDERS</vt:lpstr>
      <vt:lpstr>END OF INTRODUCTION</vt:lpstr>
      <vt:lpstr>INTERLUDE: What Insiders Know (the human being in the middle)</vt:lpstr>
      <vt:lpstr>Metaphor #2:  Переводчики—«Почтовые лошади прогресса»</vt:lpstr>
      <vt:lpstr>More stories</vt:lpstr>
      <vt:lpstr>I. GENDER  </vt:lpstr>
      <vt:lpstr>Metaphor #3</vt:lpstr>
      <vt:lpstr>Being the author?</vt:lpstr>
      <vt:lpstr>Герман Садулаев</vt:lpstr>
      <vt:lpstr>PowerPoint Presentation</vt:lpstr>
      <vt:lpstr>Alisa Ganieva</vt:lpstr>
      <vt:lpstr>Alisa Ganieva’s books from Deep Vellum</vt:lpstr>
      <vt:lpstr>Glenda Jackson as Lear (2016)</vt:lpstr>
      <vt:lpstr>Metaphor #4: Translation as a Performing Art</vt:lpstr>
      <vt:lpstr>II. INTERPRETING</vt:lpstr>
      <vt:lpstr>II. INTERPRETING Spot the interpreters 1</vt:lpstr>
      <vt:lpstr>Spot the interpreters 2</vt:lpstr>
      <vt:lpstr>Spot the interpreters 3</vt:lpstr>
      <vt:lpstr>Spot the interpreters 4</vt:lpstr>
      <vt:lpstr>Spot the interpreters 5</vt:lpstr>
      <vt:lpstr>William Krimer interpreted for presidents from Nixon through Clinton. </vt:lpstr>
      <vt:lpstr>Spot the interpreters 7 (interpreter Sergei Shachowskoi is the artist)</vt:lpstr>
      <vt:lpstr>Vocabulary (Alan French’s Glossary)</vt:lpstr>
      <vt:lpstr>PowerPoint Presentation</vt:lpstr>
      <vt:lpstr>PowerPoint Presentation</vt:lpstr>
      <vt:lpstr>You may now stop taking notes.</vt:lpstr>
      <vt:lpstr>How did that feel?</vt:lpstr>
      <vt:lpstr>Notes from the State Department week-long interpreting course</vt:lpstr>
      <vt:lpstr>Extremely useful advice (for simultaneous interpreting)</vt:lpstr>
      <vt:lpstr>CONSECUTIVE INTERPRETING</vt:lpstr>
      <vt:lpstr>Shorthand methods</vt:lpstr>
      <vt:lpstr>More shorthand</vt:lpstr>
      <vt:lpstr>PowerPoint Presentation</vt:lpstr>
      <vt:lpstr>PowerPoint Presentation</vt:lpstr>
      <vt:lpstr>Анна Григорьевна Достоевская stenography system</vt:lpstr>
      <vt:lpstr>PowerPoint Presentation</vt:lpstr>
      <vt:lpstr>A walkie talkie42</vt:lpstr>
      <vt:lpstr>Note-taking: Minyar-Beloruchev</vt:lpstr>
      <vt:lpstr>PowerPoint Presentation</vt:lpstr>
      <vt:lpstr>PowerPoint Presentation</vt:lpstr>
      <vt:lpstr>PowerPoint Presentation</vt:lpstr>
      <vt:lpstr>PowerPoint Presentation</vt:lpstr>
      <vt:lpstr>Fun abbreviations</vt:lpstr>
      <vt:lpstr>Galina’s abbreviations</vt:lpstr>
      <vt:lpstr>DG’S notes 1</vt:lpstr>
      <vt:lpstr>Some of mine (from Japanese)</vt:lpstr>
      <vt:lpstr>More of mine</vt:lpstr>
      <vt:lpstr>Some of my notes for link words</vt:lpstr>
      <vt:lpstr>PowerPoint Presentation</vt:lpstr>
      <vt:lpstr>Some of my meeting notes</vt:lpstr>
      <vt:lpstr>PowerPoint Presentation</vt:lpstr>
      <vt:lpstr>Dmitry’s example</vt:lpstr>
      <vt:lpstr>Interpreters love “talking points”</vt:lpstr>
      <vt:lpstr>PowerPoint Presentation</vt:lpstr>
      <vt:lpstr>Story #6 ACRONYMS</vt:lpstr>
      <vt:lpstr>III. TRANSLATING LITERATURE</vt:lpstr>
      <vt:lpstr>Спасибо за внимание!</vt:lpstr>
    </vt:vector>
  </TitlesOfParts>
  <Company>Duke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in Arms Control in the early 1990s</dc:title>
  <dc:creator>Carol Flath</dc:creator>
  <cp:lastModifiedBy>Carol Apollonio, Ph.D.</cp:lastModifiedBy>
  <cp:revision>74</cp:revision>
  <cp:lastPrinted>2023-10-22T22:34:03Z</cp:lastPrinted>
  <dcterms:created xsi:type="dcterms:W3CDTF">2016-03-01T19:09:21Z</dcterms:created>
  <dcterms:modified xsi:type="dcterms:W3CDTF">2023-10-27T14:40:17Z</dcterms:modified>
</cp:coreProperties>
</file>