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8" r:id="rId3"/>
    <p:sldId id="259" r:id="rId4"/>
    <p:sldId id="260" r:id="rId5"/>
    <p:sldId id="261" r:id="rId6"/>
    <p:sldId id="263" r:id="rId7"/>
    <p:sldId id="291" r:id="rId8"/>
    <p:sldId id="262" r:id="rId9"/>
    <p:sldId id="264" r:id="rId10"/>
    <p:sldId id="265" r:id="rId11"/>
    <p:sldId id="279" r:id="rId12"/>
    <p:sldId id="266" r:id="rId13"/>
    <p:sldId id="268" r:id="rId14"/>
    <p:sldId id="271" r:id="rId15"/>
    <p:sldId id="270" r:id="rId16"/>
    <p:sldId id="272" r:id="rId17"/>
    <p:sldId id="275" r:id="rId18"/>
    <p:sldId id="278" r:id="rId19"/>
    <p:sldId id="267" r:id="rId20"/>
    <p:sldId id="273" r:id="rId21"/>
    <p:sldId id="274" r:id="rId22"/>
    <p:sldId id="280" r:id="rId23"/>
    <p:sldId id="276" r:id="rId24"/>
    <p:sldId id="289" r:id="rId25"/>
    <p:sldId id="284" r:id="rId26"/>
    <p:sldId id="281" r:id="rId27"/>
    <p:sldId id="282" r:id="rId28"/>
    <p:sldId id="283" r:id="rId29"/>
    <p:sldId id="348" r:id="rId30"/>
    <p:sldId id="285" r:id="rId31"/>
    <p:sldId id="286" r:id="rId32"/>
    <p:sldId id="290" r:id="rId33"/>
    <p:sldId id="288"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7"/>
    <p:restoredTop sz="91471"/>
  </p:normalViewPr>
  <p:slideViewPr>
    <p:cSldViewPr snapToGrid="0">
      <p:cViewPr varScale="1">
        <p:scale>
          <a:sx n="64" d="100"/>
          <a:sy n="64" d="100"/>
        </p:scale>
        <p:origin x="168"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9D7FB-D5C3-FA46-84C8-EA55624C4E52}" type="datetimeFigureOut">
              <a:rPr lang="en-US" smtClean="0"/>
              <a:t>10/27/23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E093E-FC4D-4A48-8AFB-F7F8D04E13EE}" type="slidenum">
              <a:rPr lang="en-US" smtClean="0"/>
              <a:t>‹#›</a:t>
            </a:fld>
            <a:endParaRPr lang="en-US"/>
          </a:p>
        </p:txBody>
      </p:sp>
    </p:spTree>
    <p:extLst>
      <p:ext uri="{BB962C8B-B14F-4D97-AF65-F5344CB8AC3E}">
        <p14:creationId xmlns:p14="http://schemas.microsoft.com/office/powerpoint/2010/main" val="182010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E093E-FC4D-4A48-8AFB-F7F8D04E13EE}" type="slidenum">
              <a:rPr lang="en-US" smtClean="0"/>
              <a:t>14</a:t>
            </a:fld>
            <a:endParaRPr lang="en-US"/>
          </a:p>
        </p:txBody>
      </p:sp>
    </p:spTree>
    <p:extLst>
      <p:ext uri="{BB962C8B-B14F-4D97-AF65-F5344CB8AC3E}">
        <p14:creationId xmlns:p14="http://schemas.microsoft.com/office/powerpoint/2010/main" val="233685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E9FD-B683-576E-2E0D-34CF173F6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92F409-00A9-CF0E-31F7-99B0E67FF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415C5E-17DB-3FD1-7598-DF050DDA2C43}"/>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5" name="Footer Placeholder 4">
            <a:extLst>
              <a:ext uri="{FF2B5EF4-FFF2-40B4-BE49-F238E27FC236}">
                <a16:creationId xmlns:a16="http://schemas.microsoft.com/office/drawing/2014/main" id="{2E128433-234C-AE59-8F3A-B1D4DA3A2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C0226-3A2D-CF6F-DD9E-D01B5F492737}"/>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52342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AF64-2B9B-98A2-320F-D752D010D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182CF1-DD98-CAF2-8BEB-B609E2303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8BB86-21FE-7FFE-8A75-C703151CE5F4}"/>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5" name="Footer Placeholder 4">
            <a:extLst>
              <a:ext uri="{FF2B5EF4-FFF2-40B4-BE49-F238E27FC236}">
                <a16:creationId xmlns:a16="http://schemas.microsoft.com/office/drawing/2014/main" id="{70C7FCA3-EEDB-E34A-F6B0-A69DA7E44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EB98D-881D-61C6-DD9C-D12336306C48}"/>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159638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223C5A-6721-586B-F7E3-1AD42B569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B603AD-4AAD-AD8C-94D1-88EFCBBD9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A52C5-BCF1-ABD1-CF4C-D9F92F7F1748}"/>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5" name="Footer Placeholder 4">
            <a:extLst>
              <a:ext uri="{FF2B5EF4-FFF2-40B4-BE49-F238E27FC236}">
                <a16:creationId xmlns:a16="http://schemas.microsoft.com/office/drawing/2014/main" id="{3B570788-BA6C-25C2-F670-421A24BDB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7433E-F9D8-96DC-5654-9C358333B777}"/>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193165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827-BFEC-BDC4-F2E8-585198080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CA44F-9436-2617-79D8-946AD8CDC2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8C085-4206-C24E-4FD7-FCDDCD91AAF9}"/>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5" name="Footer Placeholder 4">
            <a:extLst>
              <a:ext uri="{FF2B5EF4-FFF2-40B4-BE49-F238E27FC236}">
                <a16:creationId xmlns:a16="http://schemas.microsoft.com/office/drawing/2014/main" id="{3D90A1EE-5B11-9460-D355-8540CC0D1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D0070-39FC-3AFB-32A0-1F577549A505}"/>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56944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2A26-7A05-E22D-5983-674662067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8C56F-66E4-CA87-57F8-EA2386118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699D2-F5D0-11CB-E7D5-F7A80D6C9ACE}"/>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5" name="Footer Placeholder 4">
            <a:extLst>
              <a:ext uri="{FF2B5EF4-FFF2-40B4-BE49-F238E27FC236}">
                <a16:creationId xmlns:a16="http://schemas.microsoft.com/office/drawing/2014/main" id="{6793221F-2D02-D84D-7FD0-C543FA1FE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5C5A4-8DE4-C7A8-E7F8-35F8DC21862F}"/>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188212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06B1-42DA-7193-E121-BAD266424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3E368-6439-182B-AC52-1C1ED456B2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9976A5-AE32-4211-9C67-714F8308A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FBC64B-471B-54D1-2106-DD83FC7677DF}"/>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6" name="Footer Placeholder 5">
            <a:extLst>
              <a:ext uri="{FF2B5EF4-FFF2-40B4-BE49-F238E27FC236}">
                <a16:creationId xmlns:a16="http://schemas.microsoft.com/office/drawing/2014/main" id="{471D2B9A-C901-8B43-A4D3-39EE6888A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A65CF-08EB-D1B7-84D4-E04C032CAC61}"/>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303693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0C75-B2DE-AD03-49D4-CEC618190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90F2EF-0199-F938-FD25-67A997434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7FC7B-807B-1A74-0EFB-376E55A3AD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6568C2-DEA9-5500-612B-CCF7AB9410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3D343-1F39-5040-60B4-2204406779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09DE4B-BB14-82FD-BC0A-28C691CCBD7C}"/>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8" name="Footer Placeholder 7">
            <a:extLst>
              <a:ext uri="{FF2B5EF4-FFF2-40B4-BE49-F238E27FC236}">
                <a16:creationId xmlns:a16="http://schemas.microsoft.com/office/drawing/2014/main" id="{8B9690B0-2C2E-39E1-F719-32236F174B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994EDB-EDA7-4BC3-E466-7D79241F1C39}"/>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254946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193E-E57F-9694-F85B-6E20E8B20E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AE6CAB-7487-93ED-0A4D-5C184C4650CA}"/>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4" name="Footer Placeholder 3">
            <a:extLst>
              <a:ext uri="{FF2B5EF4-FFF2-40B4-BE49-F238E27FC236}">
                <a16:creationId xmlns:a16="http://schemas.microsoft.com/office/drawing/2014/main" id="{920E1343-3B47-BE14-0139-C1E5707B5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4FAF8-18A9-14B9-1D1D-76794460A688}"/>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2439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0D4BF3-C5E1-6B0A-B7FD-A5EA1D482F04}"/>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3" name="Footer Placeholder 2">
            <a:extLst>
              <a:ext uri="{FF2B5EF4-FFF2-40B4-BE49-F238E27FC236}">
                <a16:creationId xmlns:a16="http://schemas.microsoft.com/office/drawing/2014/main" id="{96B61022-D368-181B-4224-2EB097802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88E35E-66F5-3A64-2169-58F5504F3871}"/>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40890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165D-C6D9-0FAC-064E-15A743479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FFF16-3B3C-3833-315B-32AB73789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D273C8-DCF6-3159-53E4-A2BC722F5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4E616-84EF-1B46-CB44-CD085049D47A}"/>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6" name="Footer Placeholder 5">
            <a:extLst>
              <a:ext uri="{FF2B5EF4-FFF2-40B4-BE49-F238E27FC236}">
                <a16:creationId xmlns:a16="http://schemas.microsoft.com/office/drawing/2014/main" id="{7BEC7AB5-2474-94EB-1C7E-258CABE1F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247FC-4B25-5F50-92B2-B835EC8F5A7F}"/>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7254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68BD-3277-D696-B06F-B1DD08394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60F8F-BD7F-9B49-E4D3-6D06F1ABA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47FFB3-9A77-3BB6-F0D0-9CEE06DFF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408F8-BDA2-FCA1-2414-E5FCBBE9C43A}"/>
              </a:ext>
            </a:extLst>
          </p:cNvPr>
          <p:cNvSpPr>
            <a:spLocks noGrp="1"/>
          </p:cNvSpPr>
          <p:nvPr>
            <p:ph type="dt" sz="half" idx="10"/>
          </p:nvPr>
        </p:nvSpPr>
        <p:spPr/>
        <p:txBody>
          <a:bodyPr/>
          <a:lstStyle/>
          <a:p>
            <a:fld id="{898AF66B-DADF-7549-8FC1-C443EA7E4ADA}" type="datetimeFigureOut">
              <a:rPr lang="en-US" smtClean="0"/>
              <a:t>10/27/23</a:t>
            </a:fld>
            <a:endParaRPr lang="en-US"/>
          </a:p>
        </p:txBody>
      </p:sp>
      <p:sp>
        <p:nvSpPr>
          <p:cNvPr id="6" name="Footer Placeholder 5">
            <a:extLst>
              <a:ext uri="{FF2B5EF4-FFF2-40B4-BE49-F238E27FC236}">
                <a16:creationId xmlns:a16="http://schemas.microsoft.com/office/drawing/2014/main" id="{0CF3CE6D-CACD-8F27-75E2-743660ED0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ED9B9-04F4-3A4F-133B-DDC75B243430}"/>
              </a:ext>
            </a:extLst>
          </p:cNvPr>
          <p:cNvSpPr>
            <a:spLocks noGrp="1"/>
          </p:cNvSpPr>
          <p:nvPr>
            <p:ph type="sldNum" sz="quarter" idx="12"/>
          </p:nvPr>
        </p:nvSpPr>
        <p:spPr/>
        <p:txBody>
          <a:bodyPr/>
          <a:lstStyle/>
          <a:p>
            <a:fld id="{1412612A-AFFD-5744-A8F4-FACD89DD43DA}" type="slidenum">
              <a:rPr lang="en-US" smtClean="0"/>
              <a:t>‹#›</a:t>
            </a:fld>
            <a:endParaRPr lang="en-US"/>
          </a:p>
        </p:txBody>
      </p:sp>
    </p:spTree>
    <p:extLst>
      <p:ext uri="{BB962C8B-B14F-4D97-AF65-F5344CB8AC3E}">
        <p14:creationId xmlns:p14="http://schemas.microsoft.com/office/powerpoint/2010/main" val="415388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22423-5C6A-562F-7F1C-A6CD1219E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CED3B-31A8-A5BD-7078-E0CBC82C1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0C5C2-9777-5042-24E9-EB6DCBD62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AF66B-DADF-7549-8FC1-C443EA7E4ADA}" type="datetimeFigureOut">
              <a:rPr lang="en-US" smtClean="0"/>
              <a:t>10/27/23</a:t>
            </a:fld>
            <a:endParaRPr lang="en-US"/>
          </a:p>
        </p:txBody>
      </p:sp>
      <p:sp>
        <p:nvSpPr>
          <p:cNvPr id="5" name="Footer Placeholder 4">
            <a:extLst>
              <a:ext uri="{FF2B5EF4-FFF2-40B4-BE49-F238E27FC236}">
                <a16:creationId xmlns:a16="http://schemas.microsoft.com/office/drawing/2014/main" id="{8DF4C8C0-AC33-4CA2-60F5-BC4587DB2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BE947A-E11C-D125-4E6D-1AB57BE9F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2612A-AFFD-5744-A8F4-FACD89DD43DA}" type="slidenum">
              <a:rPr lang="en-US" smtClean="0"/>
              <a:t>‹#›</a:t>
            </a:fld>
            <a:endParaRPr lang="en-US"/>
          </a:p>
        </p:txBody>
      </p:sp>
    </p:spTree>
    <p:extLst>
      <p:ext uri="{BB962C8B-B14F-4D97-AF65-F5344CB8AC3E}">
        <p14:creationId xmlns:p14="http://schemas.microsoft.com/office/powerpoint/2010/main" val="134852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79715"/>
            <a:ext cx="7772400" cy="2620736"/>
          </a:xfrm>
        </p:spPr>
        <p:txBody>
          <a:bodyPr>
            <a:normAutofit/>
          </a:bodyPr>
          <a:lstStyle/>
          <a:p>
            <a:r>
              <a:rPr lang="en-US" sz="5400" dirty="0">
                <a:latin typeface="Baskerville Old Face" panose="02020602080505020303" pitchFamily="18" charset="77"/>
              </a:rPr>
              <a:t>They Have No Idea: Part II</a:t>
            </a:r>
            <a:br>
              <a:rPr lang="en-US" dirty="0">
                <a:latin typeface="Baskerville Old Face" panose="02020602080505020303" pitchFamily="18" charset="77"/>
              </a:rPr>
            </a:br>
            <a:endParaRPr lang="en-US" dirty="0">
              <a:latin typeface="Baskerville Old Face" panose="02020602080505020303" pitchFamily="18" charset="77"/>
            </a:endParaRPr>
          </a:p>
        </p:txBody>
      </p:sp>
      <p:sp>
        <p:nvSpPr>
          <p:cNvPr id="3" name="Subtitle 2"/>
          <p:cNvSpPr>
            <a:spLocks noGrp="1"/>
          </p:cNvSpPr>
          <p:nvPr>
            <p:ph type="subTitle" idx="1"/>
          </p:nvPr>
        </p:nvSpPr>
        <p:spPr/>
        <p:txBody>
          <a:bodyPr/>
          <a:lstStyle/>
          <a:p>
            <a:r>
              <a:rPr lang="en-US" dirty="0">
                <a:latin typeface="Baskerville Old Face" panose="02020602080505020303" pitchFamily="18" charset="77"/>
              </a:rPr>
              <a:t>Carol </a:t>
            </a:r>
            <a:r>
              <a:rPr lang="en-US" dirty="0" err="1">
                <a:latin typeface="Baskerville Old Face" panose="02020602080505020303" pitchFamily="18" charset="77"/>
              </a:rPr>
              <a:t>Apollonio</a:t>
            </a:r>
            <a:endParaRPr lang="en-US" dirty="0">
              <a:latin typeface="Baskerville Old Face" panose="02020602080505020303" pitchFamily="18" charset="77"/>
            </a:endParaRPr>
          </a:p>
          <a:p>
            <a:r>
              <a:rPr lang="en-US" dirty="0">
                <a:latin typeface="Baskerville Old Face" panose="02020602080505020303" pitchFamily="18" charset="77"/>
              </a:rPr>
              <a:t>ATA 64</a:t>
            </a:r>
            <a:r>
              <a:rPr lang="en-US" baseline="30000" dirty="0">
                <a:latin typeface="Baskerville Old Face" panose="02020602080505020303" pitchFamily="18" charset="77"/>
              </a:rPr>
              <a:t>th</a:t>
            </a:r>
            <a:r>
              <a:rPr lang="en-US" dirty="0">
                <a:latin typeface="Baskerville Old Face" panose="02020602080505020303" pitchFamily="18" charset="77"/>
              </a:rPr>
              <a:t> Annual Conference</a:t>
            </a:r>
          </a:p>
          <a:p>
            <a:r>
              <a:rPr lang="en-US" dirty="0">
                <a:latin typeface="Baskerville Old Face" panose="02020602080505020303" pitchFamily="18" charset="77"/>
              </a:rPr>
              <a:t>Miami, FLA, October 2023</a:t>
            </a:r>
          </a:p>
        </p:txBody>
      </p:sp>
    </p:spTree>
    <p:extLst>
      <p:ext uri="{BB962C8B-B14F-4D97-AF65-F5344CB8AC3E}">
        <p14:creationId xmlns:p14="http://schemas.microsoft.com/office/powerpoint/2010/main" val="245581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1D25-424C-47C1-355C-8CE224FF3A5F}"/>
              </a:ext>
            </a:extLst>
          </p:cNvPr>
          <p:cNvSpPr>
            <a:spLocks noGrp="1"/>
          </p:cNvSpPr>
          <p:nvPr>
            <p:ph type="title"/>
          </p:nvPr>
        </p:nvSpPr>
        <p:spPr/>
        <p:txBody>
          <a:bodyPr/>
          <a:lstStyle/>
          <a:p>
            <a:pPr algn="ctr"/>
            <a:r>
              <a:rPr lang="en-US" dirty="0"/>
              <a:t>“The Lady with the Dog” </a:t>
            </a:r>
            <a:br>
              <a:rPr lang="en-US" dirty="0"/>
            </a:br>
            <a:r>
              <a:rPr lang="en-US" dirty="0"/>
              <a:t>Impersonal expressions, example #1</a:t>
            </a:r>
          </a:p>
        </p:txBody>
      </p:sp>
      <p:sp>
        <p:nvSpPr>
          <p:cNvPr id="3" name="Content Placeholder 2">
            <a:extLst>
              <a:ext uri="{FF2B5EF4-FFF2-40B4-BE49-F238E27FC236}">
                <a16:creationId xmlns:a16="http://schemas.microsoft.com/office/drawing/2014/main" id="{77DC2056-EF70-C80C-8DF6-403B8A6F7A9D}"/>
              </a:ext>
            </a:extLst>
          </p:cNvPr>
          <p:cNvSpPr>
            <a:spLocks noGrp="1"/>
          </p:cNvSpPr>
          <p:nvPr>
            <p:ph idx="1"/>
          </p:nvPr>
        </p:nvSpPr>
        <p:spPr/>
        <p:txBody>
          <a:bodyPr>
            <a:normAutofit lnSpcReduction="10000"/>
          </a:bodyPr>
          <a:lstStyle/>
          <a:p>
            <a:pPr marL="0" indent="0" algn="ctr">
              <a:buNone/>
            </a:pPr>
            <a:r>
              <a:rPr lang="en-US" sz="3600" i="1" dirty="0"/>
              <a:t>How would you translate the story’s first sentence?</a:t>
            </a:r>
          </a:p>
          <a:p>
            <a:pPr marL="0" indent="0">
              <a:buNone/>
            </a:pPr>
            <a:endParaRPr lang="en-US" sz="4000" dirty="0"/>
          </a:p>
          <a:p>
            <a:pPr marL="0" indent="0">
              <a:buNone/>
            </a:pPr>
            <a:r>
              <a:rPr lang="ru-RU" sz="4000" kern="0" dirty="0">
                <a:effectLst/>
                <a:ea typeface="Times New Roman" panose="02020603050405020304" pitchFamily="18" charset="0"/>
              </a:rPr>
              <a:t>Говорили, что на набережной появилось новое лицо: дама с собачкой. </a:t>
            </a:r>
            <a:endParaRPr lang="en-US" sz="4000" kern="0" dirty="0">
              <a:effectLst/>
              <a:ea typeface="Times New Roman" panose="02020603050405020304" pitchFamily="18" charset="0"/>
            </a:endParaRPr>
          </a:p>
          <a:p>
            <a:pPr marL="0" indent="0">
              <a:buNone/>
            </a:pPr>
            <a:endParaRPr lang="en-US" sz="4000" kern="0" dirty="0">
              <a:ea typeface="Times New Roman" panose="02020603050405020304" pitchFamily="18" charset="0"/>
            </a:endParaRPr>
          </a:p>
          <a:p>
            <a:pPr marL="0" indent="0">
              <a:buNone/>
            </a:pPr>
            <a:r>
              <a:rPr lang="en-US" sz="4000" kern="0" dirty="0">
                <a:effectLst/>
                <a:ea typeface="Times New Roman" panose="02020603050405020304" pitchFamily="18" charset="0"/>
              </a:rPr>
              <a:t>Write your sentence, then compare with your neighbors (4 people).</a:t>
            </a:r>
          </a:p>
          <a:p>
            <a:pPr marL="0" indent="0">
              <a:buNone/>
            </a:pPr>
            <a:endParaRPr lang="en-US" sz="4000" kern="0" dirty="0"/>
          </a:p>
          <a:p>
            <a:pPr marL="0" indent="0">
              <a:buNone/>
            </a:pPr>
            <a:endParaRPr lang="en-US" sz="4000" dirty="0"/>
          </a:p>
        </p:txBody>
      </p:sp>
    </p:spTree>
    <p:extLst>
      <p:ext uri="{BB962C8B-B14F-4D97-AF65-F5344CB8AC3E}">
        <p14:creationId xmlns:p14="http://schemas.microsoft.com/office/powerpoint/2010/main" val="10979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607-3353-AECF-9BD3-0ADEA7F23139}"/>
              </a:ext>
            </a:extLst>
          </p:cNvPr>
          <p:cNvSpPr>
            <a:spLocks noGrp="1"/>
          </p:cNvSpPr>
          <p:nvPr>
            <p:ph type="title"/>
          </p:nvPr>
        </p:nvSpPr>
        <p:spPr/>
        <p:txBody>
          <a:bodyPr/>
          <a:lstStyle/>
          <a:p>
            <a:pPr algn="ctr"/>
            <a:r>
              <a:rPr lang="en-US" dirty="0"/>
              <a:t>Your solutions?</a:t>
            </a:r>
          </a:p>
        </p:txBody>
      </p:sp>
      <p:sp>
        <p:nvSpPr>
          <p:cNvPr id="3" name="Content Placeholder 2">
            <a:extLst>
              <a:ext uri="{FF2B5EF4-FFF2-40B4-BE49-F238E27FC236}">
                <a16:creationId xmlns:a16="http://schemas.microsoft.com/office/drawing/2014/main" id="{1A886155-3254-77D0-CEA9-46DB8FA51EF3}"/>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5457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C51E-6B5B-E4B8-667D-56AB5EAC83FB}"/>
              </a:ext>
            </a:extLst>
          </p:cNvPr>
          <p:cNvSpPr>
            <a:spLocks noGrp="1"/>
          </p:cNvSpPr>
          <p:nvPr>
            <p:ph type="title"/>
          </p:nvPr>
        </p:nvSpPr>
        <p:spPr>
          <a:xfrm flipV="1">
            <a:off x="838200" y="119921"/>
            <a:ext cx="10515600" cy="56111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67FE92E-C858-784E-C507-C76E0DF8244D}"/>
              </a:ext>
            </a:extLst>
          </p:cNvPr>
          <p:cNvSpPr>
            <a:spLocks noGrp="1"/>
          </p:cNvSpPr>
          <p:nvPr>
            <p:ph idx="1"/>
          </p:nvPr>
        </p:nvSpPr>
        <p:spPr>
          <a:xfrm>
            <a:off x="973111" y="0"/>
            <a:ext cx="10515600" cy="6022806"/>
          </a:xfrm>
        </p:spPr>
        <p:txBody>
          <a:bodyPr>
            <a:noAutofit/>
          </a:bodyPr>
          <a:lstStyle/>
          <a:p>
            <a:pPr marL="0" marR="0" lvl="0" indent="0">
              <a:spcBef>
                <a:spcPts val="0"/>
              </a:spcBef>
              <a:spcAft>
                <a:spcPts val="0"/>
              </a:spcAft>
              <a:buNone/>
              <a:tabLst>
                <a:tab pos="457200" algn="l"/>
              </a:tabLst>
            </a:pP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Which </a:t>
            </a:r>
            <a:r>
              <a:rPr lang="en-US" kern="100" dirty="0">
                <a:latin typeface="Times New Roman" panose="02020603050405020304" pitchFamily="18" charset="0"/>
                <a:ea typeface="Calibri" panose="020F0502020204030204" pitchFamily="34" charset="0"/>
                <a:cs typeface="Times New Roman" panose="02020603050405020304" pitchFamily="18" charset="0"/>
              </a:rPr>
              <a:t>is your favorite? Why?</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It was said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a new person had appeared on the sea-front: a lady with a little dog (CG 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It was reported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a new face had been seen on the quay; a lady with a little dog (KC 206).</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People were telling one another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a newcomer had been seen on the promenade—a lady with a dog. (IL 221)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 new person,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it was said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had appeared on the esplanade: a lady with a pet dog (AY 412).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There was a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rumour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somebody new had appeared on the Esplanade: a lady with a little dog (JC 270).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They were saying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 new face had been seen on the esplanade: a lady with a pet dog (RP 284).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The appearance on the front of a new arrival—a lady with a lapdog—</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became the topic of general conversation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(DM 264).</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They said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a new person had appeared on the sea-front—a lady with a little dog (EF 223).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There was said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to be a new arrival on the Esplanade: a lady with a dog. (RH 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The talk was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a new face had appeared on the embankment: a lady with a little dog (PV 361)</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People said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there was a new arrival on the Promenade: a lady with a little dog (RW 223).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People were saying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that someone new had appeared on the seafront: a lady with a little dog (RB 167).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41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B6BB-C13F-21B7-F065-E0F819D33515}"/>
              </a:ext>
            </a:extLst>
          </p:cNvPr>
          <p:cNvSpPr>
            <a:spLocks noGrp="1"/>
          </p:cNvSpPr>
          <p:nvPr>
            <p:ph type="title"/>
          </p:nvPr>
        </p:nvSpPr>
        <p:spPr/>
        <p:txBody>
          <a:bodyPr>
            <a:normAutofit/>
          </a:bodyPr>
          <a:lstStyle/>
          <a:p>
            <a:pPr algn="ctr"/>
            <a:r>
              <a:rPr lang="en-US" dirty="0"/>
              <a:t>“Lady with the Dog” </a:t>
            </a:r>
            <a:br>
              <a:rPr lang="en-US" dirty="0"/>
            </a:br>
            <a:r>
              <a:rPr lang="en-US" dirty="0"/>
              <a:t>Impersonal expressions, example #2</a:t>
            </a:r>
          </a:p>
        </p:txBody>
      </p:sp>
      <p:sp>
        <p:nvSpPr>
          <p:cNvPr id="3" name="Content Placeholder 2">
            <a:extLst>
              <a:ext uri="{FF2B5EF4-FFF2-40B4-BE49-F238E27FC236}">
                <a16:creationId xmlns:a16="http://schemas.microsoft.com/office/drawing/2014/main" id="{BF8C0B16-BDC4-AA8A-79BF-315E39B1E969}"/>
              </a:ext>
            </a:extLst>
          </p:cNvPr>
          <p:cNvSpPr>
            <a:spLocks noGrp="1"/>
          </p:cNvSpPr>
          <p:nvPr>
            <p:ph idx="1"/>
          </p:nvPr>
        </p:nvSpPr>
        <p:spPr/>
        <p:txBody>
          <a:bodyPr/>
          <a:lstStyle/>
          <a:p>
            <a:pPr marL="0" indent="0">
              <a:buNone/>
            </a:pPr>
            <a:r>
              <a:rPr lang="en-US" dirty="0"/>
              <a:t>(the 3d-person plural verb) What does the translator need to add? Will our text in English have a different interpretation from the Russian original? What is lost? Is anything gained? </a:t>
            </a:r>
          </a:p>
          <a:p>
            <a:pPr marL="0" indent="0">
              <a:buNone/>
            </a:pPr>
            <a:r>
              <a:rPr lang="en-US" dirty="0"/>
              <a:t>Here’s another one: </a:t>
            </a:r>
            <a:endParaRPr lang="en-US" sz="4800" dirty="0">
              <a:effectLst/>
              <a:latin typeface="Times New Roman" panose="02020603050405020304" pitchFamily="18" charset="0"/>
              <a:ea typeface="Times New Roman" panose="02020603050405020304" pitchFamily="18" charset="0"/>
            </a:endParaRPr>
          </a:p>
          <a:p>
            <a:pPr marL="0" indent="0" algn="ctr">
              <a:buNone/>
            </a:pPr>
            <a:r>
              <a:rPr lang="ru-RU" sz="4800" dirty="0">
                <a:effectLst/>
                <a:latin typeface="Times New Roman" panose="02020603050405020304" pitchFamily="18" charset="0"/>
                <a:ea typeface="Times New Roman" panose="02020603050405020304" pitchFamily="18" charset="0"/>
              </a:rPr>
              <a:t>Его женили рано </a:t>
            </a:r>
            <a:endParaRPr lang="en-US" sz="4800" dirty="0">
              <a:effectLst/>
              <a:latin typeface="Times New Roman" panose="02020603050405020304" pitchFamily="18" charset="0"/>
              <a:ea typeface="Times New Roman" panose="02020603050405020304" pitchFamily="18" charset="0"/>
            </a:endParaRPr>
          </a:p>
          <a:p>
            <a:pPr marL="0" indent="0">
              <a:buNone/>
            </a:pPr>
            <a:endParaRPr lang="en-US" dirty="0">
              <a:latin typeface="Times New Roman" panose="02020603050405020304" pitchFamily="18" charset="0"/>
            </a:endParaRPr>
          </a:p>
          <a:p>
            <a:pPr marL="0" indent="0">
              <a:buNone/>
            </a:pPr>
            <a:r>
              <a:rPr lang="en-US" dirty="0">
                <a:latin typeface="Times New Roman" panose="02020603050405020304" pitchFamily="18" charset="0"/>
              </a:rPr>
              <a:t>How would you translate this? (discuss with your group). Then compare (from the handout)</a:t>
            </a:r>
            <a:endParaRPr lang="en-US" dirty="0"/>
          </a:p>
          <a:p>
            <a:pPr marL="0" indent="0">
              <a:buNone/>
            </a:pPr>
            <a:endParaRPr lang="en-US" dirty="0"/>
          </a:p>
        </p:txBody>
      </p:sp>
    </p:spTree>
    <p:extLst>
      <p:ext uri="{BB962C8B-B14F-4D97-AF65-F5344CB8AC3E}">
        <p14:creationId xmlns:p14="http://schemas.microsoft.com/office/powerpoint/2010/main" val="357679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C979-A7B7-997D-88E1-A4B5323BF7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CF14CA-5CA4-925F-B864-29EA07FB5B75}"/>
              </a:ext>
            </a:extLst>
          </p:cNvPr>
          <p:cNvSpPr>
            <a:spLocks noGrp="1"/>
          </p:cNvSpPr>
          <p:nvPr>
            <p:ph idx="1"/>
          </p:nvPr>
        </p:nvSpPr>
        <p:spPr>
          <a:xfrm>
            <a:off x="838200" y="0"/>
            <a:ext cx="10515600" cy="6176963"/>
          </a:xfrm>
        </p:spPr>
        <p:txBody>
          <a:bodyPr>
            <a:normAutofit fontScale="92500" lnSpcReduction="10000"/>
          </a:bodyPr>
          <a:lstStyle/>
          <a:p>
            <a:pPr marL="0" marR="0" algn="ctr">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been married young (CG 3).</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married young (KC 206).</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been talked into marrying (IL 221).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They had found a wife for him (AY 412).</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 marriage had been arranged for him (JC 271).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married young (RP 284).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been married off (DM 264).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was married off (EF 223).</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His marriage had been arranged early (RH 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married young (PV 361).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been married off while still quite young (RW 223).</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He had been married off early (RB 167).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5698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A56A-56DE-3A33-C576-04D919AC217C}"/>
              </a:ext>
            </a:extLst>
          </p:cNvPr>
          <p:cNvSpPr>
            <a:spLocks noGrp="1"/>
          </p:cNvSpPr>
          <p:nvPr>
            <p:ph type="title"/>
          </p:nvPr>
        </p:nvSpPr>
        <p:spPr/>
        <p:txBody>
          <a:bodyPr/>
          <a:lstStyle/>
          <a:p>
            <a:pPr algn="ctr"/>
            <a:r>
              <a:rPr lang="en-US" dirty="0"/>
              <a:t>“Lady with the Dog”</a:t>
            </a:r>
            <a:br>
              <a:rPr lang="en-US" dirty="0"/>
            </a:br>
            <a:r>
              <a:rPr lang="en-US" dirty="0"/>
              <a:t>Impersonal expressions, example #3</a:t>
            </a:r>
          </a:p>
        </p:txBody>
      </p:sp>
      <p:sp>
        <p:nvSpPr>
          <p:cNvPr id="3" name="Content Placeholder 2">
            <a:extLst>
              <a:ext uri="{FF2B5EF4-FFF2-40B4-BE49-F238E27FC236}">
                <a16:creationId xmlns:a16="http://schemas.microsoft.com/office/drawing/2014/main" id="{B1087F81-BDAC-F23E-D9F7-6BFD7E05D1A1}"/>
              </a:ext>
            </a:extLst>
          </p:cNvPr>
          <p:cNvSpPr>
            <a:spLocks noGrp="1"/>
          </p:cNvSpPr>
          <p:nvPr>
            <p:ph idx="1"/>
          </p:nvPr>
        </p:nvSpPr>
        <p:spPr/>
        <p:txBody>
          <a:bodyPr/>
          <a:lstStyle/>
          <a:p>
            <a:pPr marL="0" indent="0">
              <a:buNone/>
            </a:pP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ru-RU" sz="4000" kern="100" dirty="0">
                <a:effectLst/>
                <a:latin typeface="Times New Roman" panose="02020603050405020304" pitchFamily="18" charset="0"/>
                <a:ea typeface="Calibri" panose="020F0502020204030204" pitchFamily="34" charset="0"/>
                <a:cs typeface="Times New Roman" panose="02020603050405020304" pitchFamily="18" charset="0"/>
              </a:rPr>
              <a:t>Был праздничный день. […] Весь день </a:t>
            </a:r>
            <a:r>
              <a:rPr lang="ru-RU" sz="4000" b="1" kern="100" dirty="0">
                <a:effectLst/>
                <a:latin typeface="Times New Roman" panose="02020603050405020304" pitchFamily="18" charset="0"/>
                <a:ea typeface="Calibri" panose="020F0502020204030204" pitchFamily="34" charset="0"/>
                <a:cs typeface="Times New Roman" panose="02020603050405020304" pitchFamily="18" charset="0"/>
              </a:rPr>
              <a:t>хотелось пить</a:t>
            </a:r>
            <a:r>
              <a:rPr lang="ru-RU" sz="40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4000" b="1" kern="100" dirty="0">
                <a:effectLst/>
                <a:latin typeface="Times New Roman" panose="02020603050405020304" pitchFamily="18" charset="0"/>
                <a:ea typeface="Calibri" panose="020F0502020204030204" pitchFamily="34" charset="0"/>
                <a:cs typeface="Times New Roman" panose="02020603050405020304" pitchFamily="18" charset="0"/>
              </a:rPr>
              <a:t>Некуда было</a:t>
            </a:r>
            <a:r>
              <a:rPr lang="ru-RU" sz="4000" kern="100" dirty="0">
                <a:effectLst/>
                <a:latin typeface="Times New Roman" panose="02020603050405020304" pitchFamily="18" charset="0"/>
                <a:ea typeface="Calibri" panose="020F0502020204030204" pitchFamily="34" charset="0"/>
                <a:cs typeface="Times New Roman" panose="02020603050405020304" pitchFamily="18" charset="0"/>
              </a:rPr>
              <a:t> деваться</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0259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40F2-4A0F-7AAA-B4D1-AD1385065A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A14ADD-0449-4100-CE1F-792115C0EC3C}"/>
              </a:ext>
            </a:extLst>
          </p:cNvPr>
          <p:cNvSpPr>
            <a:spLocks noGrp="1"/>
          </p:cNvSpPr>
          <p:nvPr>
            <p:ph idx="1"/>
          </p:nvPr>
        </p:nvSpPr>
        <p:spPr>
          <a:xfrm>
            <a:off x="838200" y="365125"/>
            <a:ext cx="10515600" cy="5811838"/>
          </a:xfrm>
        </p:spPr>
        <p:txBody>
          <a:bodyPr>
            <a:normAutofit fontScale="92500" lnSpcReduction="10000"/>
          </a:bodyPr>
          <a:lstStyle/>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It was a thirsty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One did not know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what to do with oneself (CG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blazing day. […] All day long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he was plagued with thirst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It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kern="100" dirty="0" err="1">
                <a:effectLst/>
                <a:latin typeface="Times New Roman" panose="02020603050405020304" pitchFamily="18" charset="0"/>
                <a:ea typeface="Calibri" panose="020F0502020204030204" pitchFamily="34" charset="0"/>
                <a:cs typeface="Times New Roman" panose="02020603050405020304" pitchFamily="18" charset="0"/>
              </a:rPr>
              <a:t>impossibly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hot (KC 210).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It was a parching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heat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overpowering (IL).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One was thirsty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all 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One did not know</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what to do with oneself (AY).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It was a thirsty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There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 escaping from the heat (JC).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All day long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Gurov was plagued with thirst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There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 refuge from the heat (RP).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All day long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one felt thirsty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There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nowhere to go (DM).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One felt thirsty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all 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could not think of a place to go (EF).</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Sunday or some other holiday.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It was a thirsty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There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 escaping the heat (</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RH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Sunday.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They felt thirsty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all 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There was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 escape (PV 364).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a holiday. […] All day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one felt thirsty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But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there was no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escaping the heat (RW).</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the weekend.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They were thirsty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all day […].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did not know what to do with themselves (RB).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6799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B520-9B73-DEB4-3972-AD288C158380}"/>
              </a:ext>
            </a:extLst>
          </p:cNvPr>
          <p:cNvSpPr>
            <a:spLocks noGrp="1"/>
          </p:cNvSpPr>
          <p:nvPr>
            <p:ph type="title"/>
          </p:nvPr>
        </p:nvSpPr>
        <p:spPr/>
        <p:txBody>
          <a:bodyPr/>
          <a:lstStyle/>
          <a:p>
            <a:endParaRPr lang="en-US"/>
          </a:p>
        </p:txBody>
      </p:sp>
      <p:pic>
        <p:nvPicPr>
          <p:cNvPr id="5" name="Content Placeholder 4" descr="A book cover of a painting&#10;&#10;Description automatically generated">
            <a:extLst>
              <a:ext uri="{FF2B5EF4-FFF2-40B4-BE49-F238E27FC236}">
                <a16:creationId xmlns:a16="http://schemas.microsoft.com/office/drawing/2014/main" id="{3E7AB0B1-C435-E962-8BAD-EC5DAA4AE241}"/>
              </a:ext>
            </a:extLst>
          </p:cNvPr>
          <p:cNvPicPr>
            <a:picLocks noGrp="1" noChangeAspect="1"/>
          </p:cNvPicPr>
          <p:nvPr>
            <p:ph idx="1"/>
          </p:nvPr>
        </p:nvPicPr>
        <p:blipFill>
          <a:blip r:embed="rId2"/>
          <a:stretch>
            <a:fillRect/>
          </a:stretch>
        </p:blipFill>
        <p:spPr>
          <a:xfrm>
            <a:off x="1788171" y="623020"/>
            <a:ext cx="3459043" cy="5725314"/>
          </a:xfrm>
        </p:spPr>
      </p:pic>
      <p:sp>
        <p:nvSpPr>
          <p:cNvPr id="6" name="TextBox 5">
            <a:extLst>
              <a:ext uri="{FF2B5EF4-FFF2-40B4-BE49-F238E27FC236}">
                <a16:creationId xmlns:a16="http://schemas.microsoft.com/office/drawing/2014/main" id="{9DB5A451-A487-A7F9-3E48-693892AFB12B}"/>
              </a:ext>
            </a:extLst>
          </p:cNvPr>
          <p:cNvSpPr txBox="1"/>
          <p:nvPr/>
        </p:nvSpPr>
        <p:spPr>
          <a:xfrm>
            <a:off x="5766164" y="509666"/>
            <a:ext cx="5356538" cy="2554545"/>
          </a:xfrm>
          <a:prstGeom prst="rect">
            <a:avLst/>
          </a:prstGeom>
          <a:noFill/>
        </p:spPr>
        <p:txBody>
          <a:bodyPr wrap="square" rtlCol="0">
            <a:spAutoFit/>
          </a:bodyPr>
          <a:lstStyle/>
          <a:p>
            <a:r>
              <a:rPr lang="en-US" sz="4000" dirty="0"/>
              <a:t>The first Norton Critical edition to feature translation as a major theme of the collection</a:t>
            </a:r>
          </a:p>
        </p:txBody>
      </p:sp>
      <p:pic>
        <p:nvPicPr>
          <p:cNvPr id="8" name="Picture 7" descr="A close-up of a person smiling&#10;&#10;Description automatically generated">
            <a:extLst>
              <a:ext uri="{FF2B5EF4-FFF2-40B4-BE49-F238E27FC236}">
                <a16:creationId xmlns:a16="http://schemas.microsoft.com/office/drawing/2014/main" id="{D5FDB5C6-9DE9-1448-0224-57437065E858}"/>
              </a:ext>
            </a:extLst>
          </p:cNvPr>
          <p:cNvPicPr>
            <a:picLocks noChangeAspect="1"/>
          </p:cNvPicPr>
          <p:nvPr/>
        </p:nvPicPr>
        <p:blipFill>
          <a:blip r:embed="rId3"/>
          <a:stretch>
            <a:fillRect/>
          </a:stretch>
        </p:blipFill>
        <p:spPr>
          <a:xfrm>
            <a:off x="8674308" y="3147933"/>
            <a:ext cx="2253522" cy="3380283"/>
          </a:xfrm>
          <a:prstGeom prst="rect">
            <a:avLst/>
          </a:prstGeom>
        </p:spPr>
      </p:pic>
      <p:sp>
        <p:nvSpPr>
          <p:cNvPr id="9" name="TextBox 8">
            <a:extLst>
              <a:ext uri="{FF2B5EF4-FFF2-40B4-BE49-F238E27FC236}">
                <a16:creationId xmlns:a16="http://schemas.microsoft.com/office/drawing/2014/main" id="{3061C094-BBFC-52EF-6DE1-9F4262B52CB8}"/>
              </a:ext>
            </a:extLst>
          </p:cNvPr>
          <p:cNvSpPr txBox="1"/>
          <p:nvPr/>
        </p:nvSpPr>
        <p:spPr>
          <a:xfrm>
            <a:off x="7089153" y="6163668"/>
            <a:ext cx="2103620" cy="369332"/>
          </a:xfrm>
          <a:prstGeom prst="rect">
            <a:avLst/>
          </a:prstGeom>
          <a:noFill/>
        </p:spPr>
        <p:txBody>
          <a:bodyPr wrap="square" rtlCol="0">
            <a:spAutoFit/>
          </a:bodyPr>
          <a:lstStyle/>
          <a:p>
            <a:r>
              <a:rPr lang="en-US" dirty="0"/>
              <a:t>Cathy Popkin</a:t>
            </a:r>
          </a:p>
        </p:txBody>
      </p:sp>
    </p:spTree>
    <p:extLst>
      <p:ext uri="{BB962C8B-B14F-4D97-AF65-F5344CB8AC3E}">
        <p14:creationId xmlns:p14="http://schemas.microsoft.com/office/powerpoint/2010/main" val="280730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0059-984B-94B9-CC18-D4E44C5DE6D4}"/>
              </a:ext>
            </a:extLst>
          </p:cNvPr>
          <p:cNvSpPr>
            <a:spLocks noGrp="1"/>
          </p:cNvSpPr>
          <p:nvPr>
            <p:ph type="title"/>
          </p:nvPr>
        </p:nvSpPr>
        <p:spPr/>
        <p:txBody>
          <a:bodyPr>
            <a:normAutofit/>
          </a:bodyPr>
          <a:lstStyle/>
          <a:p>
            <a:pPr algn="ctr"/>
            <a:r>
              <a:rPr lang="en-US" dirty="0"/>
              <a:t>Chekhov</a:t>
            </a:r>
            <a:r>
              <a:rPr lang="ru-RU" dirty="0"/>
              <a:t>«Невеста» </a:t>
            </a:r>
            <a:r>
              <a:rPr lang="en-US" dirty="0" err="1"/>
              <a:t>Impersonals</a:t>
            </a:r>
            <a:br>
              <a:rPr lang="en-US" dirty="0"/>
            </a:br>
            <a:r>
              <a:rPr lang="en-US" dirty="0"/>
              <a:t>2nd paragraph (“handout #2) </a:t>
            </a:r>
          </a:p>
        </p:txBody>
      </p:sp>
      <p:sp>
        <p:nvSpPr>
          <p:cNvPr id="3" name="Content Placeholder 2">
            <a:extLst>
              <a:ext uri="{FF2B5EF4-FFF2-40B4-BE49-F238E27FC236}">
                <a16:creationId xmlns:a16="http://schemas.microsoft.com/office/drawing/2014/main" id="{E2283F0E-F8BD-A3C7-8B00-40A47AB5C6A1}"/>
              </a:ext>
            </a:extLst>
          </p:cNvPr>
          <p:cNvSpPr>
            <a:spLocks noGrp="1"/>
          </p:cNvSpPr>
          <p:nvPr>
            <p:ph idx="1"/>
          </p:nvPr>
        </p:nvSpPr>
        <p:spPr/>
        <p:txBody>
          <a:bodyPr>
            <a:normAutofit lnSpcReduction="10000"/>
          </a:bodyPr>
          <a:lstStyle/>
          <a:p>
            <a:pPr marL="0" marR="0" indent="0" algn="l">
              <a:spcBef>
                <a:spcPts val="0"/>
              </a:spcBef>
              <a:spcAft>
                <a:spcPts val="0"/>
              </a:spcAft>
              <a:buNone/>
            </a:pPr>
            <a:r>
              <a:rPr lang="ru-RU" sz="3200" b="0" i="0" u="none" strike="noStrike" dirty="0">
                <a:solidFill>
                  <a:srgbClr val="212121"/>
                </a:solidFill>
                <a:effectLst/>
                <a:latin typeface="Times"/>
              </a:rPr>
              <a:t>В саду было тихо, прохладно, и темные покойные тени лежали на земле. Слышно было, как где-то далеко, очень далеко, должно быть, за городом, кричали лягушки. Чувствовался май, милый май! Дышалось глубоко и хотелось думать, что не здесь, а где-то под небом, над деревьями, далеко за городом, в полях и лесах, развернулась теперь своя весенняя жизнь, таинственная, прекрасная, богатая и святая, недоступная пониманию слабого, грешного человека. И хотелось почему-то плакать.</a:t>
            </a:r>
            <a:endParaRPr lang="ru-RU" sz="3200" b="0" i="0" u="none" strike="noStrike" dirty="0">
              <a:solidFill>
                <a:srgbClr val="212121"/>
              </a:solidFill>
              <a:effectLst/>
              <a:latin typeface="Baskerville" panose="02020502070401020303" pitchFamily="18" charset="0"/>
            </a:endParaRPr>
          </a:p>
          <a:p>
            <a:pPr marL="0" marR="0" indent="0" algn="l">
              <a:spcBef>
                <a:spcPts val="0"/>
              </a:spcBef>
              <a:spcAft>
                <a:spcPts val="1000"/>
              </a:spcAft>
              <a:buNone/>
            </a:pPr>
            <a:endParaRPr lang="ru-RU" b="0" i="0" u="none" strike="noStrike" dirty="0">
              <a:solidFill>
                <a:srgbClr val="212121"/>
              </a:solidFill>
              <a:effectLst/>
              <a:latin typeface="Baskerville" panose="02020502070401020303" pitchFamily="18" charset="0"/>
            </a:endParaRPr>
          </a:p>
          <a:p>
            <a:pPr marL="0" indent="0">
              <a:buNone/>
            </a:pPr>
            <a:endParaRPr lang="en-US" dirty="0"/>
          </a:p>
        </p:txBody>
      </p:sp>
    </p:spTree>
    <p:extLst>
      <p:ext uri="{BB962C8B-B14F-4D97-AF65-F5344CB8AC3E}">
        <p14:creationId xmlns:p14="http://schemas.microsoft.com/office/powerpoint/2010/main" val="267041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FA45-0ABC-C2CD-1A8F-213C67BA500C}"/>
              </a:ext>
            </a:extLst>
          </p:cNvPr>
          <p:cNvSpPr>
            <a:spLocks noGrp="1"/>
          </p:cNvSpPr>
          <p:nvPr>
            <p:ph type="title"/>
          </p:nvPr>
        </p:nvSpPr>
        <p:spPr>
          <a:xfrm flipV="1">
            <a:off x="1978702" y="-344774"/>
            <a:ext cx="9375098" cy="889045"/>
          </a:xfrm>
        </p:spPr>
        <p:txBody>
          <a:bodyPr/>
          <a:lstStyle/>
          <a:p>
            <a:pPr algn="ctr"/>
            <a:endParaRPr lang="en-US" dirty="0"/>
          </a:p>
        </p:txBody>
      </p:sp>
      <p:pic>
        <p:nvPicPr>
          <p:cNvPr id="5" name="Content Placeholder 4">
            <a:extLst>
              <a:ext uri="{FF2B5EF4-FFF2-40B4-BE49-F238E27FC236}">
                <a16:creationId xmlns:a16="http://schemas.microsoft.com/office/drawing/2014/main" id="{F602D7C1-07A1-32C5-2023-55C5067CEAF6}"/>
              </a:ext>
            </a:extLst>
          </p:cNvPr>
          <p:cNvPicPr>
            <a:picLocks noGrp="1" noChangeAspect="1"/>
          </p:cNvPicPr>
          <p:nvPr>
            <p:ph idx="1"/>
          </p:nvPr>
        </p:nvPicPr>
        <p:blipFill>
          <a:blip r:embed="rId2"/>
          <a:stretch>
            <a:fillRect/>
          </a:stretch>
        </p:blipFill>
        <p:spPr>
          <a:xfrm rot="16200000">
            <a:off x="4572029" y="-325188"/>
            <a:ext cx="5912313" cy="7651230"/>
          </a:xfrm>
        </p:spPr>
      </p:pic>
      <p:sp>
        <p:nvSpPr>
          <p:cNvPr id="6" name="TextBox 5">
            <a:extLst>
              <a:ext uri="{FF2B5EF4-FFF2-40B4-BE49-F238E27FC236}">
                <a16:creationId xmlns:a16="http://schemas.microsoft.com/office/drawing/2014/main" id="{DCC43050-9519-4BDA-2776-53E0DBF3C543}"/>
              </a:ext>
            </a:extLst>
          </p:cNvPr>
          <p:cNvSpPr txBox="1"/>
          <p:nvPr/>
        </p:nvSpPr>
        <p:spPr>
          <a:xfrm>
            <a:off x="710782" y="1259173"/>
            <a:ext cx="2991788" cy="5016758"/>
          </a:xfrm>
          <a:prstGeom prst="rect">
            <a:avLst/>
          </a:prstGeom>
          <a:noFill/>
        </p:spPr>
        <p:txBody>
          <a:bodyPr wrap="square" rtlCol="0">
            <a:spAutoFit/>
          </a:bodyPr>
          <a:lstStyle/>
          <a:p>
            <a:r>
              <a:rPr lang="en-US" sz="3200" dirty="0"/>
              <a:t>From Popkin’s collection: </a:t>
            </a:r>
          </a:p>
          <a:p>
            <a:r>
              <a:rPr lang="en-US" sz="3200" dirty="0"/>
              <a:t>“The Bride” (</a:t>
            </a:r>
            <a:r>
              <a:rPr lang="ru-RU" sz="3200" dirty="0"/>
              <a:t>«Невеста»)</a:t>
            </a:r>
            <a:endParaRPr lang="en-US" sz="3200" dirty="0"/>
          </a:p>
          <a:p>
            <a:r>
              <a:rPr lang="en-US" sz="3200" dirty="0"/>
              <a:t>Paragraph 2 in different translations</a:t>
            </a:r>
            <a:r>
              <a:rPr lang="ru-RU" sz="3200" dirty="0"/>
              <a:t> (а</a:t>
            </a:r>
            <a:r>
              <a:rPr lang="en-US" sz="3200" dirty="0" err="1"/>
              <a:t>lso</a:t>
            </a:r>
            <a:r>
              <a:rPr lang="en-US" sz="3200" dirty="0"/>
              <a:t> available in the handout collection) </a:t>
            </a:r>
          </a:p>
        </p:txBody>
      </p:sp>
    </p:spTree>
    <p:extLst>
      <p:ext uri="{BB962C8B-B14F-4D97-AF65-F5344CB8AC3E}">
        <p14:creationId xmlns:p14="http://schemas.microsoft.com/office/powerpoint/2010/main" val="36885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242F-93EE-AA26-63AF-0B451F5144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E70E0-33AA-A269-EDF8-2EA7552AC94E}"/>
              </a:ext>
            </a:extLst>
          </p:cNvPr>
          <p:cNvSpPr>
            <a:spLocks noGrp="1"/>
          </p:cNvSpPr>
          <p:nvPr>
            <p:ph idx="1"/>
          </p:nvPr>
        </p:nvSpPr>
        <p:spPr>
          <a:xfrm>
            <a:off x="838200" y="495946"/>
            <a:ext cx="10515600" cy="5681017"/>
          </a:xfrm>
        </p:spPr>
        <p:txBody>
          <a:bodyPr>
            <a:normAutofit/>
          </a:bodyPr>
          <a:lstStyle/>
          <a:p>
            <a:pPr marL="0" marR="0" indent="0">
              <a:lnSpc>
                <a:spcPct val="150000"/>
              </a:lnSpc>
              <a:spcBef>
                <a:spcPts val="0"/>
              </a:spcBef>
              <a:spcAft>
                <a:spcPts val="0"/>
              </a:spcAft>
              <a:buNone/>
            </a:pPr>
            <a:r>
              <a:rPr lang="en-US" sz="3600" dirty="0">
                <a:effectLst/>
                <a:latin typeface="Baskerville" panose="02020502070401020303" pitchFamily="18" charset="0"/>
                <a:ea typeface="Baskerville" panose="02020502070401020303" pitchFamily="18" charset="0"/>
                <a:cs typeface="ArialMT"/>
              </a:rPr>
              <a:t>Translation it is that </a:t>
            </a:r>
            <a:r>
              <a:rPr lang="en-US" sz="3600" dirty="0" err="1">
                <a:effectLst/>
                <a:latin typeface="Baskerville" panose="02020502070401020303" pitchFamily="18" charset="0"/>
                <a:ea typeface="Baskerville" panose="02020502070401020303" pitchFamily="18" charset="0"/>
                <a:cs typeface="ArialMT"/>
              </a:rPr>
              <a:t>openeth</a:t>
            </a:r>
            <a:r>
              <a:rPr lang="en-US" sz="3600" dirty="0">
                <a:effectLst/>
                <a:latin typeface="Baskerville" panose="02020502070401020303" pitchFamily="18" charset="0"/>
                <a:ea typeface="Baskerville" panose="02020502070401020303" pitchFamily="18" charset="0"/>
                <a:cs typeface="ArialMT"/>
              </a:rPr>
              <a:t> the window, to let in the light;</a:t>
            </a:r>
            <a:r>
              <a:rPr lang="en-US" sz="3600" dirty="0">
                <a:latin typeface="Baskerville" panose="02020502070401020303" pitchFamily="18" charset="0"/>
                <a:ea typeface="Baskerville" panose="02020502070401020303" pitchFamily="18" charset="0"/>
              </a:rPr>
              <a:t> </a:t>
            </a:r>
            <a:r>
              <a:rPr lang="en-US" sz="3600" dirty="0">
                <a:effectLst/>
                <a:latin typeface="Baskerville" panose="02020502070401020303" pitchFamily="18" charset="0"/>
                <a:ea typeface="Baskerville" panose="02020502070401020303" pitchFamily="18" charset="0"/>
                <a:cs typeface="ArialMT"/>
              </a:rPr>
              <a:t>that </a:t>
            </a:r>
            <a:r>
              <a:rPr lang="en-US" sz="3600" dirty="0" err="1">
                <a:effectLst/>
                <a:latin typeface="Baskerville" panose="02020502070401020303" pitchFamily="18" charset="0"/>
                <a:ea typeface="Baskerville" panose="02020502070401020303" pitchFamily="18" charset="0"/>
                <a:cs typeface="ArialMT"/>
              </a:rPr>
              <a:t>breaketh</a:t>
            </a:r>
            <a:r>
              <a:rPr lang="en-US" sz="3600" dirty="0">
                <a:effectLst/>
                <a:latin typeface="Baskerville" panose="02020502070401020303" pitchFamily="18" charset="0"/>
                <a:ea typeface="Baskerville" panose="02020502070401020303" pitchFamily="18" charset="0"/>
                <a:cs typeface="ArialMT"/>
              </a:rPr>
              <a:t> the shell, that we may eat the kernel;</a:t>
            </a:r>
            <a:r>
              <a:rPr lang="en-US" sz="3600" dirty="0">
                <a:latin typeface="Baskerville" panose="02020502070401020303" pitchFamily="18" charset="0"/>
                <a:ea typeface="Baskerville" panose="02020502070401020303" pitchFamily="18" charset="0"/>
              </a:rPr>
              <a:t> </a:t>
            </a:r>
            <a:r>
              <a:rPr lang="en-US" sz="3600" dirty="0">
                <a:effectLst/>
                <a:latin typeface="Baskerville" panose="02020502070401020303" pitchFamily="18" charset="0"/>
                <a:ea typeface="Baskerville" panose="02020502070401020303" pitchFamily="18" charset="0"/>
                <a:cs typeface="ArialMT"/>
              </a:rPr>
              <a:t>that </a:t>
            </a:r>
            <a:r>
              <a:rPr lang="en-US" sz="3600" dirty="0" err="1">
                <a:effectLst/>
                <a:latin typeface="Baskerville" panose="02020502070401020303" pitchFamily="18" charset="0"/>
                <a:ea typeface="Baskerville" panose="02020502070401020303" pitchFamily="18" charset="0"/>
                <a:cs typeface="ArialMT"/>
              </a:rPr>
              <a:t>putteth</a:t>
            </a:r>
            <a:r>
              <a:rPr lang="en-US" sz="3600" dirty="0">
                <a:effectLst/>
                <a:latin typeface="Baskerville" panose="02020502070401020303" pitchFamily="18" charset="0"/>
                <a:ea typeface="Baskerville" panose="02020502070401020303" pitchFamily="18" charset="0"/>
                <a:cs typeface="ArialMT"/>
              </a:rPr>
              <a:t> aside the curtain, that we may look into the most holy place;</a:t>
            </a:r>
            <a:r>
              <a:rPr lang="en-US" sz="3600" dirty="0">
                <a:latin typeface="Baskerville" panose="02020502070401020303" pitchFamily="18" charset="0"/>
                <a:ea typeface="Baskerville" panose="02020502070401020303" pitchFamily="18" charset="0"/>
              </a:rPr>
              <a:t> </a:t>
            </a:r>
            <a:r>
              <a:rPr lang="en-US" sz="3600" dirty="0">
                <a:effectLst/>
                <a:latin typeface="Baskerville" panose="02020502070401020303" pitchFamily="18" charset="0"/>
                <a:ea typeface="Baskerville" panose="02020502070401020303" pitchFamily="18" charset="0"/>
                <a:cs typeface="ArialMT"/>
              </a:rPr>
              <a:t>that </a:t>
            </a:r>
            <a:r>
              <a:rPr lang="en-US" sz="3600" dirty="0" err="1">
                <a:effectLst/>
                <a:latin typeface="Baskerville" panose="02020502070401020303" pitchFamily="18" charset="0"/>
                <a:ea typeface="Baskerville" panose="02020502070401020303" pitchFamily="18" charset="0"/>
                <a:cs typeface="ArialMT"/>
              </a:rPr>
              <a:t>removeth</a:t>
            </a:r>
            <a:r>
              <a:rPr lang="en-US" sz="3600" dirty="0">
                <a:effectLst/>
                <a:latin typeface="Baskerville" panose="02020502070401020303" pitchFamily="18" charset="0"/>
                <a:ea typeface="Baskerville" panose="02020502070401020303" pitchFamily="18" charset="0"/>
                <a:cs typeface="ArialMT"/>
              </a:rPr>
              <a:t> the cover of the well, that we may come by the water.</a:t>
            </a:r>
          </a:p>
          <a:p>
            <a:pPr marL="0" marR="0" indent="0">
              <a:lnSpc>
                <a:spcPct val="150000"/>
              </a:lnSpc>
              <a:spcBef>
                <a:spcPts val="0"/>
              </a:spcBef>
              <a:spcAft>
                <a:spcPts val="0"/>
              </a:spcAft>
              <a:buNone/>
            </a:pPr>
            <a:endParaRPr lang="en-US" sz="3600" dirty="0">
              <a:effectLst/>
              <a:latin typeface="Baskerville" panose="02020502070401020303" pitchFamily="18" charset="0"/>
              <a:ea typeface="Baskerville" panose="02020502070401020303" pitchFamily="18" charset="0"/>
            </a:endParaRPr>
          </a:p>
          <a:p>
            <a:pPr marL="0" indent="0" algn="r">
              <a:buNone/>
            </a:pPr>
            <a:r>
              <a:rPr lang="en-US" sz="3600" dirty="0">
                <a:latin typeface="Baskerville Old Face" panose="02020602080505020303" pitchFamily="18" charset="77"/>
              </a:rPr>
              <a:t>--the translators of the King James Bible</a:t>
            </a:r>
          </a:p>
        </p:txBody>
      </p:sp>
    </p:spTree>
    <p:extLst>
      <p:ext uri="{BB962C8B-B14F-4D97-AF65-F5344CB8AC3E}">
        <p14:creationId xmlns:p14="http://schemas.microsoft.com/office/powerpoint/2010/main" val="222034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E7C4-3BDB-4ADC-950D-0DFAFBB55E2A}"/>
              </a:ext>
            </a:extLst>
          </p:cNvPr>
          <p:cNvSpPr>
            <a:spLocks noGrp="1"/>
          </p:cNvSpPr>
          <p:nvPr>
            <p:ph type="title"/>
          </p:nvPr>
        </p:nvSpPr>
        <p:spPr/>
        <p:txBody>
          <a:bodyPr>
            <a:normAutofit fontScale="90000"/>
          </a:bodyPr>
          <a:lstStyle/>
          <a:p>
            <a:pPr algn="ctr"/>
            <a:r>
              <a:rPr lang="en-US" dirty="0"/>
              <a:t>GENDER and SOUND</a:t>
            </a:r>
            <a:br>
              <a:rPr lang="en-US" dirty="0"/>
            </a:br>
            <a:r>
              <a:rPr lang="en-US" dirty="0"/>
              <a:t>Chekhov’s “The Grasshopper” (</a:t>
            </a:r>
            <a:r>
              <a:rPr lang="ru-RU" dirty="0"/>
              <a:t>”Попрыгунья»)</a:t>
            </a:r>
            <a:endParaRPr lang="en-US" dirty="0"/>
          </a:p>
        </p:txBody>
      </p:sp>
      <p:sp>
        <p:nvSpPr>
          <p:cNvPr id="3" name="Content Placeholder 2">
            <a:extLst>
              <a:ext uri="{FF2B5EF4-FFF2-40B4-BE49-F238E27FC236}">
                <a16:creationId xmlns:a16="http://schemas.microsoft.com/office/drawing/2014/main" id="{C25D1AB5-896F-A47B-0F5F-B6908A840375}"/>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en-US" kern="0" dirty="0">
                <a:effectLst/>
                <a:latin typeface="Times New Roman" panose="02020603050405020304" pitchFamily="18" charset="0"/>
                <a:ea typeface="Times New Roman" panose="02020603050405020304" pitchFamily="18" charset="0"/>
              </a:rPr>
              <a:t>The artist has had an affair with Olga, the doctor’s wife. They have been spending the summer on the Volga River, where the artist  has been painting landscapes. </a:t>
            </a:r>
            <a:r>
              <a:rPr lang="en-US" kern="0" dirty="0">
                <a:latin typeface="Times New Roman" panose="02020603050405020304" pitchFamily="18" charset="0"/>
                <a:ea typeface="Times New Roman" panose="02020603050405020304" pitchFamily="18" charset="0"/>
              </a:rPr>
              <a:t>The summer love is ending, and they are grouchy. They sit on the boat and he looks at the shores, which are losing their summer color:</a:t>
            </a:r>
          </a:p>
          <a:p>
            <a:pPr marL="0" indent="0">
              <a:buNone/>
            </a:pPr>
            <a:endParaRPr lang="en-US" kern="0" dirty="0">
              <a:effectLst/>
              <a:latin typeface="Times New Roman" panose="02020603050405020304" pitchFamily="18" charset="0"/>
              <a:ea typeface="Times New Roman" panose="02020603050405020304" pitchFamily="18" charset="0"/>
            </a:endParaRPr>
          </a:p>
          <a:p>
            <a:pPr marL="0" indent="0">
              <a:buNone/>
            </a:pPr>
            <a:r>
              <a:rPr lang="ru-RU" kern="0" dirty="0">
                <a:effectLst/>
                <a:latin typeface="Times New Roman" panose="02020603050405020304" pitchFamily="18" charset="0"/>
                <a:ea typeface="Times New Roman" panose="02020603050405020304" pitchFamily="18" charset="0"/>
              </a:rPr>
              <a:t>И казалось, что роскошные зеленые ковры на берегах, алмазные отражения лучей, прозрачную синюю даль и всё щегольское и парадное природа сняла теперь с Волги и уложила в сундуки до будущей весны, и вороны летали около Волги и дразнили ее: «Голая! голая</a:t>
            </a:r>
            <a:r>
              <a:rPr lang="ru-RU" sz="2400" kern="0" dirty="0">
                <a:effectLst/>
                <a:latin typeface="Times New Roman" panose="02020603050405020304" pitchFamily="18" charset="0"/>
                <a:ea typeface="Times New Roman" panose="02020603050405020304" pitchFamily="18" charset="0"/>
              </a:rPr>
              <a:t>!» </a:t>
            </a:r>
            <a:endParaRPr lang="en-US" kern="0" dirty="0">
              <a:effectLst/>
              <a:latin typeface="Times New Roman" panose="02020603050405020304" pitchFamily="18" charset="0"/>
              <a:ea typeface="Times New Roman" panose="02020603050405020304" pitchFamily="18" charset="0"/>
            </a:endParaRPr>
          </a:p>
          <a:p>
            <a:pPr marL="0" indent="0">
              <a:buNone/>
            </a:pPr>
            <a:r>
              <a:rPr lang="en-US" dirty="0"/>
              <a:t>	</a:t>
            </a:r>
          </a:p>
          <a:p>
            <a:pPr marL="0" indent="0" algn="ctr">
              <a:buNone/>
            </a:pPr>
            <a:r>
              <a:rPr lang="en-US" dirty="0"/>
              <a:t>	</a:t>
            </a:r>
            <a:r>
              <a:rPr lang="en-US" i="1" dirty="0">
                <a:latin typeface="Times New Roman" panose="02020603050405020304" pitchFamily="18" charset="0"/>
                <a:cs typeface="Times New Roman" panose="02020603050405020304" pitchFamily="18" charset="0"/>
              </a:rPr>
              <a:t>Translate and compare notes; check the handout</a:t>
            </a:r>
          </a:p>
        </p:txBody>
      </p:sp>
    </p:spTree>
    <p:extLst>
      <p:ext uri="{BB962C8B-B14F-4D97-AF65-F5344CB8AC3E}">
        <p14:creationId xmlns:p14="http://schemas.microsoft.com/office/powerpoint/2010/main" val="1092158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AE97-8492-447F-281E-51EBBED50108}"/>
              </a:ext>
            </a:extLst>
          </p:cNvPr>
          <p:cNvSpPr>
            <a:spLocks noGrp="1"/>
          </p:cNvSpPr>
          <p:nvPr>
            <p:ph type="title"/>
          </p:nvPr>
        </p:nvSpPr>
        <p:spPr/>
        <p:txBody>
          <a:bodyPr/>
          <a:lstStyle/>
          <a:p>
            <a:pPr algn="ctr"/>
            <a:r>
              <a:rPr lang="en-US" dirty="0"/>
              <a:t>SOUND and IMPERSONALS</a:t>
            </a:r>
            <a:br>
              <a:rPr lang="en-US" dirty="0"/>
            </a:br>
            <a:r>
              <a:rPr lang="en-US" dirty="0"/>
              <a:t>Chekhov’s </a:t>
            </a:r>
            <a:r>
              <a:rPr lang="ru-RU" dirty="0"/>
              <a:t>«Спать хочется» (1888)</a:t>
            </a:r>
            <a:endParaRPr lang="en-US" dirty="0"/>
          </a:p>
        </p:txBody>
      </p:sp>
      <p:sp>
        <p:nvSpPr>
          <p:cNvPr id="3" name="Content Placeholder 2">
            <a:extLst>
              <a:ext uri="{FF2B5EF4-FFF2-40B4-BE49-F238E27FC236}">
                <a16:creationId xmlns:a16="http://schemas.microsoft.com/office/drawing/2014/main" id="{097AA86D-1355-1FDD-77A7-C33427E56E9E}"/>
              </a:ext>
            </a:extLst>
          </p:cNvPr>
          <p:cNvSpPr>
            <a:spLocks noGrp="1"/>
          </p:cNvSpPr>
          <p:nvPr>
            <p:ph idx="1"/>
          </p:nvPr>
        </p:nvSpPr>
        <p:spPr/>
        <p:txBody>
          <a:bodyPr/>
          <a:lstStyle/>
          <a:p>
            <a:pPr marL="0" marR="0" indent="0">
              <a:spcBef>
                <a:spcPts val="0"/>
              </a:spcBef>
              <a:spcAft>
                <a:spcPts val="0"/>
              </a:spcAft>
              <a:buNone/>
            </a:pP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3600" kern="100" dirty="0">
                <a:effectLst/>
                <a:latin typeface="Times New Roman" panose="02020603050405020304" pitchFamily="18" charset="0"/>
                <a:ea typeface="Calibri" panose="020F0502020204030204" pitchFamily="34" charset="0"/>
                <a:cs typeface="Times New Roman" panose="02020603050405020304" pitchFamily="18" charset="0"/>
              </a:rPr>
              <a:t>Баю-баюшки-баю,</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3600" kern="100" dirty="0">
                <a:effectLst/>
                <a:latin typeface="Times New Roman" panose="02020603050405020304" pitchFamily="18" charset="0"/>
                <a:ea typeface="Calibri" panose="020F0502020204030204" pitchFamily="34" charset="0"/>
                <a:cs typeface="Times New Roman" panose="02020603050405020304" pitchFamily="18" charset="0"/>
              </a:rPr>
              <a:t>А я песенку спою…[…]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3600" kern="100" dirty="0">
                <a:effectLst/>
                <a:latin typeface="Times New Roman" panose="02020603050405020304" pitchFamily="18" charset="0"/>
                <a:ea typeface="Calibri" panose="020F0502020204030204" pitchFamily="34" charset="0"/>
                <a:cs typeface="Times New Roman" panose="02020603050405020304" pitchFamily="18" charset="0"/>
              </a:rPr>
              <a:t>Боль так сильна, что он не может выговорить ни одного слова и только втягивает в себя воздух и отбивает зубами барабанную дробь:</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3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3600" kern="100" dirty="0" err="1">
                <a:effectLst/>
                <a:latin typeface="Times New Roman" panose="02020603050405020304" pitchFamily="18" charset="0"/>
                <a:ea typeface="Calibri" panose="020F0502020204030204" pitchFamily="34" charset="0"/>
                <a:cs typeface="Times New Roman" panose="02020603050405020304" pitchFamily="18" charset="0"/>
              </a:rPr>
              <a:t>Бу-бу-бу-бу</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0498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8BE5-95F4-5117-66A8-3D5F5542AF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F7CD65-166A-3CCC-97E6-54BDB74C80EA}"/>
              </a:ext>
            </a:extLst>
          </p:cNvPr>
          <p:cNvSpPr>
            <a:spLocks noGrp="1"/>
          </p:cNvSpPr>
          <p:nvPr>
            <p:ph idx="1"/>
          </p:nvPr>
        </p:nvSpPr>
        <p:spPr>
          <a:xfrm>
            <a:off x="838200" y="239843"/>
            <a:ext cx="10515600" cy="5937120"/>
          </a:xfrm>
        </p:spPr>
        <p:txBody>
          <a:bodyPr>
            <a:normAutofit fontScale="70000" lnSpcReduction="20000"/>
          </a:bodyPr>
          <a:lstStyle/>
          <a:p>
            <a:pPr marL="0" indent="0">
              <a:spcBef>
                <a:spcPts val="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 Want to Sleep”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Bayu-bayushki-bayu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 little song I sing….”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 pain is so strong that he is not able to speak even one word and only draws air into himself and beats with his teeth like a drum: “Boo-boo-boo-boo…” (ANON)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“Sleepy-Eye”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Bayu</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bayushki</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bayu</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Nurse will sing a song to you."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 pain is so intense that he cannot utter a single word, and only inhales air and emits through his lips a drumming sound.  "Bu,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R.E.C. LONG)</a:t>
            </a: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“Sleepy”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“Hush-a-bye, my baby wee,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While I sing a song for thee."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the pain is so violent that he cannot utter a single word, and can only draw in his breath and clack his teeth like the rattling of a drum: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"Boo--boo--boo--boo. . . .” (GARNETT)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“sleepyhead”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Hush-a-bye, hush-a-bye,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I’ll sing you a song…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pain was so fierce that he was unable to speak a single word. He just sucked in the air and expelled it from his mouth with a sound like the rolling of drums.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“Bu,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(PAYNE)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“Let Me Sleep”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Bayu-bayushki-bayu</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I’ll sing a song for you…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pain is so great that he cannot utter a single word, only draw in sharp breaths and beat a tattoo with his teeth: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“Bm-bm-bm-bm-bm…” (MILES-PITCHER)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“Sleepy”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Hush-a-bye, baby,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I’ll sing you a song…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pain is so intense that he cannot utter a single word and only sucks in air, his teeth chattering like a drum roll: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“Rat-a-tat-tat-tat.”  (PV)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51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A212-EA88-AC58-894C-5A862D732301}"/>
              </a:ext>
            </a:extLst>
          </p:cNvPr>
          <p:cNvSpPr>
            <a:spLocks noGrp="1"/>
          </p:cNvSpPr>
          <p:nvPr>
            <p:ph type="title"/>
          </p:nvPr>
        </p:nvSpPr>
        <p:spPr>
          <a:xfrm>
            <a:off x="838200" y="365126"/>
            <a:ext cx="10515600" cy="1028960"/>
          </a:xfrm>
        </p:spPr>
        <p:txBody>
          <a:bodyPr/>
          <a:lstStyle/>
          <a:p>
            <a:pPr algn="ctr"/>
            <a:r>
              <a:rPr lang="en-US" dirty="0"/>
              <a:t>Too much Chekhov? I can’t help it. </a:t>
            </a:r>
          </a:p>
        </p:txBody>
      </p:sp>
      <p:pic>
        <p:nvPicPr>
          <p:cNvPr id="4" name="Content Placeholder 3">
            <a:extLst>
              <a:ext uri="{FF2B5EF4-FFF2-40B4-BE49-F238E27FC236}">
                <a16:creationId xmlns:a16="http://schemas.microsoft.com/office/drawing/2014/main" id="{FB4677A6-2D50-3126-7838-3DF38A795503}"/>
              </a:ext>
            </a:extLst>
          </p:cNvPr>
          <p:cNvPicPr>
            <a:picLocks noGrp="1" noChangeAspect="1"/>
          </p:cNvPicPr>
          <p:nvPr>
            <p:ph idx="1"/>
          </p:nvPr>
        </p:nvPicPr>
        <p:blipFill>
          <a:blip r:embed="rId2"/>
          <a:stretch>
            <a:fillRect/>
          </a:stretch>
        </p:blipFill>
        <p:spPr>
          <a:xfrm>
            <a:off x="2460885" y="1690688"/>
            <a:ext cx="6803036" cy="4781023"/>
          </a:xfrm>
        </p:spPr>
      </p:pic>
    </p:spTree>
    <p:extLst>
      <p:ext uri="{BB962C8B-B14F-4D97-AF65-F5344CB8AC3E}">
        <p14:creationId xmlns:p14="http://schemas.microsoft.com/office/powerpoint/2010/main" val="405173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41F7-BBC7-5513-D39D-1E860D752EC2}"/>
              </a:ext>
            </a:extLst>
          </p:cNvPr>
          <p:cNvSpPr>
            <a:spLocks noGrp="1"/>
          </p:cNvSpPr>
          <p:nvPr>
            <p:ph type="title"/>
          </p:nvPr>
        </p:nvSpPr>
        <p:spPr/>
        <p:txBody>
          <a:bodyPr/>
          <a:lstStyle/>
          <a:p>
            <a:pPr algn="ctr"/>
            <a:r>
              <a:rPr lang="en-US" dirty="0"/>
              <a:t>TENSE: back to “The Lady with the Dog”</a:t>
            </a:r>
          </a:p>
        </p:txBody>
      </p:sp>
      <p:sp>
        <p:nvSpPr>
          <p:cNvPr id="3" name="Content Placeholder 2">
            <a:extLst>
              <a:ext uri="{FF2B5EF4-FFF2-40B4-BE49-F238E27FC236}">
                <a16:creationId xmlns:a16="http://schemas.microsoft.com/office/drawing/2014/main" id="{B0F688E5-7126-E239-82BB-9D1403293DE2}"/>
              </a:ext>
            </a:extLst>
          </p:cNvPr>
          <p:cNvSpPr>
            <a:spLocks noGrp="1"/>
          </p:cNvSpPr>
          <p:nvPr>
            <p:ph idx="1"/>
          </p:nvPr>
        </p:nvSpPr>
        <p:spPr/>
        <p:txBody>
          <a:bodyPr>
            <a:noAutofit/>
          </a:bodyPr>
          <a:lstStyle/>
          <a:p>
            <a:pPr marL="0" indent="0">
              <a:buNone/>
            </a:pPr>
            <a:r>
              <a:rPr lang="ru-RU" sz="4000" kern="0" dirty="0">
                <a:effectLst/>
                <a:latin typeface="Times New Roman" panose="02020603050405020304" pitchFamily="18" charset="0"/>
                <a:ea typeface="Times New Roman" panose="02020603050405020304" pitchFamily="18" charset="0"/>
              </a:rPr>
              <a:t>Листва не шевелилась на деревьях, кричали цикады, и однообразный, глухой шум моря, доносившийся снизу, говорил о покое, о вечном сне, какой ожидает нас. Так </a:t>
            </a:r>
            <a:r>
              <a:rPr lang="ru-RU" sz="4000" b="1" kern="0" dirty="0">
                <a:effectLst/>
                <a:latin typeface="Times New Roman" panose="02020603050405020304" pitchFamily="18" charset="0"/>
                <a:ea typeface="Times New Roman" panose="02020603050405020304" pitchFamily="18" charset="0"/>
              </a:rPr>
              <a:t>шумело</a:t>
            </a:r>
            <a:r>
              <a:rPr lang="ru-RU" sz="4000" kern="0" dirty="0">
                <a:effectLst/>
                <a:latin typeface="Times New Roman" panose="02020603050405020304" pitchFamily="18" charset="0"/>
                <a:ea typeface="Times New Roman" panose="02020603050405020304" pitchFamily="18" charset="0"/>
              </a:rPr>
              <a:t> внизу, когда еще тут не было ни Ялты, ни Ореанды, </a:t>
            </a:r>
            <a:r>
              <a:rPr lang="ru-RU" sz="4000" b="1" kern="0" dirty="0">
                <a:effectLst/>
                <a:latin typeface="Times New Roman" panose="02020603050405020304" pitchFamily="18" charset="0"/>
                <a:ea typeface="Times New Roman" panose="02020603050405020304" pitchFamily="18" charset="0"/>
              </a:rPr>
              <a:t>теперь шумит и будет шуметь</a:t>
            </a:r>
            <a:r>
              <a:rPr lang="ru-RU" sz="4000" kern="0" dirty="0">
                <a:effectLst/>
                <a:latin typeface="Times New Roman" panose="02020603050405020304" pitchFamily="18" charset="0"/>
                <a:ea typeface="Times New Roman" panose="02020603050405020304" pitchFamily="18" charset="0"/>
              </a:rPr>
              <a:t> так же равнодушно и глухо, когда нас не будет (133).</a:t>
            </a:r>
            <a:r>
              <a:rPr lang="en-US" sz="4000" dirty="0">
                <a:effectLst/>
              </a:rPr>
              <a:t> </a:t>
            </a:r>
            <a:endParaRPr lang="en-US" sz="4000" dirty="0"/>
          </a:p>
        </p:txBody>
      </p:sp>
    </p:spTree>
    <p:extLst>
      <p:ext uri="{BB962C8B-B14F-4D97-AF65-F5344CB8AC3E}">
        <p14:creationId xmlns:p14="http://schemas.microsoft.com/office/powerpoint/2010/main" val="332575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98F8-CD81-5C29-ACFC-FF0FA455604A}"/>
              </a:ext>
            </a:extLst>
          </p:cNvPr>
          <p:cNvSpPr>
            <a:spLocks noGrp="1"/>
          </p:cNvSpPr>
          <p:nvPr>
            <p:ph type="title"/>
          </p:nvPr>
        </p:nvSpPr>
        <p:spPr/>
        <p:txBody>
          <a:bodyPr/>
          <a:lstStyle/>
          <a:p>
            <a:pPr algn="ctr"/>
            <a:r>
              <a:rPr lang="en-US" dirty="0"/>
              <a:t>DOSTOEVSKY</a:t>
            </a:r>
          </a:p>
        </p:txBody>
      </p:sp>
      <p:pic>
        <p:nvPicPr>
          <p:cNvPr id="5" name="Content Placeholder 4" descr="A person with a beard&#10;&#10;Description automatically generated">
            <a:extLst>
              <a:ext uri="{FF2B5EF4-FFF2-40B4-BE49-F238E27FC236}">
                <a16:creationId xmlns:a16="http://schemas.microsoft.com/office/drawing/2014/main" id="{65CD59E5-DF7E-C486-A118-DD0299601F1F}"/>
              </a:ext>
            </a:extLst>
          </p:cNvPr>
          <p:cNvPicPr>
            <a:picLocks noGrp="1" noChangeAspect="1"/>
          </p:cNvPicPr>
          <p:nvPr>
            <p:ph idx="1"/>
          </p:nvPr>
        </p:nvPicPr>
        <p:blipFill>
          <a:blip r:embed="rId2"/>
          <a:stretch>
            <a:fillRect/>
          </a:stretch>
        </p:blipFill>
        <p:spPr>
          <a:xfrm>
            <a:off x="2934295" y="1570766"/>
            <a:ext cx="6323409" cy="4215606"/>
          </a:xfrm>
        </p:spPr>
      </p:pic>
    </p:spTree>
    <p:extLst>
      <p:ext uri="{BB962C8B-B14F-4D97-AF65-F5344CB8AC3E}">
        <p14:creationId xmlns:p14="http://schemas.microsoft.com/office/powerpoint/2010/main" val="260872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060F-FC8B-4D03-31A6-EB230083FED6}"/>
              </a:ext>
            </a:extLst>
          </p:cNvPr>
          <p:cNvSpPr>
            <a:spLocks noGrp="1"/>
          </p:cNvSpPr>
          <p:nvPr>
            <p:ph type="title"/>
          </p:nvPr>
        </p:nvSpPr>
        <p:spPr>
          <a:xfrm>
            <a:off x="538397" y="308963"/>
            <a:ext cx="10515600" cy="744147"/>
          </a:xfrm>
        </p:spPr>
        <p:txBody>
          <a:bodyPr>
            <a:noAutofit/>
          </a:bodyPr>
          <a:lstStyle/>
          <a:p>
            <a:pPr algn="ctr"/>
            <a:br>
              <a:rPr lang="en-US" sz="3200" dirty="0"/>
            </a:br>
            <a:r>
              <a:rPr lang="en-US" sz="3200" dirty="0"/>
              <a:t>DOSTOEVSKY, </a:t>
            </a:r>
            <a:r>
              <a:rPr lang="en-US" sz="3200" i="1" dirty="0"/>
              <a:t>The Brothers Karamazov</a:t>
            </a:r>
            <a:br>
              <a:rPr lang="en-US" sz="3200" i="1" dirty="0"/>
            </a:br>
            <a:r>
              <a:rPr lang="en-US" sz="3200" dirty="0"/>
              <a:t>Constance Garnett’s vocabulary</a:t>
            </a:r>
            <a:endParaRPr lang="en-US" sz="3200" i="1" dirty="0"/>
          </a:p>
        </p:txBody>
      </p:sp>
      <p:sp>
        <p:nvSpPr>
          <p:cNvPr id="3" name="Content Placeholder 2">
            <a:extLst>
              <a:ext uri="{FF2B5EF4-FFF2-40B4-BE49-F238E27FC236}">
                <a16:creationId xmlns:a16="http://schemas.microsoft.com/office/drawing/2014/main" id="{B051B90F-5579-A78B-5E55-1D404261562C}"/>
              </a:ext>
            </a:extLst>
          </p:cNvPr>
          <p:cNvSpPr>
            <a:spLocks noGrp="1"/>
          </p:cNvSpPr>
          <p:nvPr>
            <p:ph idx="1"/>
          </p:nvPr>
        </p:nvSpPr>
        <p:spPr>
          <a:xfrm>
            <a:off x="838200" y="569627"/>
            <a:ext cx="10515600" cy="5607336"/>
          </a:xfrm>
        </p:spPr>
        <p:txBody>
          <a:bodyPr>
            <a:normAutofit fontScale="32500" lnSpcReduction="20000"/>
          </a:bodyPr>
          <a:lstStyle/>
          <a:p>
            <a:pPr marR="0" indent="0" algn="just">
              <a:lnSpc>
                <a:spcPct val="150000"/>
              </a:lnSpc>
              <a:spcBef>
                <a:spcPts val="0"/>
              </a:spcBef>
              <a:spcAft>
                <a:spcPts val="0"/>
              </a:spcAft>
              <a:buNone/>
            </a:pPr>
            <a:endParaRPr lang="en-US" sz="59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gn="just">
              <a:lnSpc>
                <a:spcPct val="150000"/>
              </a:lnSpc>
              <a:spcBef>
                <a:spcPts val="0"/>
              </a:spcBef>
              <a:spcAft>
                <a:spcPts val="0"/>
              </a:spcAft>
              <a:buNone/>
            </a:pPr>
            <a:endParaRPr lang="en-US" sz="59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gn="just">
              <a:lnSpc>
                <a:spcPct val="150000"/>
              </a:lnSpc>
              <a:spcBef>
                <a:spcPts val="0"/>
              </a:spcBef>
              <a:spcAft>
                <a:spcPts val="0"/>
              </a:spcAft>
              <a:buNone/>
            </a:pP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Blunders, dumbfounded, puling chicken, peevish child, blind moles and scoffers, vile, ignominy, medley of human passions, awestricken alarm, profound despondency, timorous, mortification, inexplicable humiliating terror, rankling, devilish and criminal cunning, lacerations, escapade, perplexity, </a:t>
            </a:r>
            <a:r>
              <a:rPr lang="en-US" sz="5900" kern="100" dirty="0" err="1">
                <a:effectLst/>
                <a:latin typeface="Times New Roman" panose="02020603050405020304" pitchFamily="18" charset="0"/>
                <a:ea typeface="Calibri" panose="020F0502020204030204" pitchFamily="34" charset="0"/>
                <a:cs typeface="Times New Roman" panose="02020603050405020304" pitchFamily="18" charset="0"/>
              </a:rPr>
              <a:t>preemptorily</a:t>
            </a: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 bethink himself, discreditable, subtleties and distinctions, overwrought, infamous, repugnance, baffling, sheepish sentimentality, twitching, diverting, impulsively, guffawed, </a:t>
            </a:r>
            <a:r>
              <a:rPr lang="en-US" sz="5900" kern="100" dirty="0" err="1">
                <a:effectLst/>
                <a:latin typeface="Times New Roman" panose="02020603050405020304" pitchFamily="18" charset="0"/>
                <a:ea typeface="Calibri" panose="020F0502020204030204" pitchFamily="34" charset="0"/>
                <a:cs typeface="Times New Roman" panose="02020603050405020304" pitchFamily="18" charset="0"/>
              </a:rPr>
              <a:t>hauty</a:t>
            </a: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 superciliousness, discordant, fretted, beamed, destitute wanderer, dreadfully, pompous, amorous intrigues, idle swaggerer, gibing and growling, aberration, sallow, wretch, drawled, subterfuge, jauntily, mournful and dispirited, mental faculties, pot-house debauchery, turbulent energies, utmost hilarity, miscreant, clambering, wisp of tow, crew of quacks, rules of canine etiquette, saucy pranks, sniveling fellow, positive ferocity, noxious, pounced...</a:t>
            </a:r>
          </a:p>
          <a:p>
            <a:pPr marL="0" marR="0" indent="0">
              <a:lnSpc>
                <a:spcPct val="150000"/>
              </a:lnSpc>
              <a:spcBef>
                <a:spcPts val="0"/>
              </a:spcBef>
              <a:spcAft>
                <a:spcPts val="0"/>
              </a:spcAft>
              <a:buNone/>
            </a:pP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59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50764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B816-87DE-741C-C83D-60767472204C}"/>
              </a:ext>
            </a:extLst>
          </p:cNvPr>
          <p:cNvSpPr>
            <a:spLocks noGrp="1"/>
          </p:cNvSpPr>
          <p:nvPr>
            <p:ph type="title"/>
          </p:nvPr>
        </p:nvSpPr>
        <p:spPr/>
        <p:txBody>
          <a:bodyPr/>
          <a:lstStyle/>
          <a:p>
            <a:pPr algn="ctr"/>
            <a:r>
              <a:rPr lang="en-US" dirty="0"/>
              <a:t>Alyosha’s “fall to the earth”</a:t>
            </a:r>
          </a:p>
        </p:txBody>
      </p:sp>
      <p:sp>
        <p:nvSpPr>
          <p:cNvPr id="3" name="Content Placeholder 2">
            <a:extLst>
              <a:ext uri="{FF2B5EF4-FFF2-40B4-BE49-F238E27FC236}">
                <a16:creationId xmlns:a16="http://schemas.microsoft.com/office/drawing/2014/main" id="{B1F99471-A205-22C1-FF26-25AF3AC31684}"/>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B1C3FD76-8D8D-E28E-27AA-F4580BF5021B}"/>
              </a:ext>
            </a:extLst>
          </p:cNvPr>
          <p:cNvSpPr txBox="1"/>
          <p:nvPr/>
        </p:nvSpPr>
        <p:spPr>
          <a:xfrm>
            <a:off x="704537" y="1424067"/>
            <a:ext cx="10762937" cy="4524315"/>
          </a:xfrm>
          <a:prstGeom prst="rect">
            <a:avLst/>
          </a:prstGeom>
          <a:noFill/>
        </p:spPr>
        <p:txBody>
          <a:bodyPr wrap="square">
            <a:spAutoFit/>
          </a:bodyPr>
          <a:lstStyle/>
          <a:p>
            <a:pPr marL="0" marR="0">
              <a:spcBef>
                <a:spcPts val="0"/>
              </a:spcBef>
              <a:spcAft>
                <a:spcPts val="0"/>
              </a:spcAft>
            </a:pPr>
            <a:r>
              <a:rPr lang="ru-RU" sz="3600" dirty="0">
                <a:effectLst/>
                <a:latin typeface="Times New Roman" panose="02020603050405020304" pitchFamily="18" charset="0"/>
                <a:ea typeface="Times New Roman" panose="02020603050405020304" pitchFamily="18" charset="0"/>
              </a:rPr>
              <a:t>Какая-то как бы идея воцарялась в уме его—и уже на всю жизнь и на веки веков. Пал он на землю слабым юношей, а встал твердым на всю жизнь бойцом и сознал и почувствовал это вдруг, в ту же минуту своего восторга. И никогда, никогда не мог забыть Алеша во всю жизнь свою потом этой минуты. «Кто-то посетил мою душу в тот час», говори он потом с твердою верой в слова свои...(14: 328)</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368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CF4B-1065-8E9F-AE0E-D54D8F2A5F24}"/>
              </a:ext>
            </a:extLst>
          </p:cNvPr>
          <p:cNvSpPr>
            <a:spLocks noGrp="1"/>
          </p:cNvSpPr>
          <p:nvPr>
            <p:ph type="title"/>
          </p:nvPr>
        </p:nvSpPr>
        <p:spPr/>
        <p:txBody>
          <a:bodyPr/>
          <a:lstStyle/>
          <a:p>
            <a:pPr algn="ctr"/>
            <a:r>
              <a:rPr lang="en-US" dirty="0"/>
              <a:t>TOLSTOY</a:t>
            </a:r>
          </a:p>
        </p:txBody>
      </p:sp>
      <p:pic>
        <p:nvPicPr>
          <p:cNvPr id="5" name="Content Placeholder 4" descr="A person with a long white beard&#10;&#10;Description automatically generated">
            <a:extLst>
              <a:ext uri="{FF2B5EF4-FFF2-40B4-BE49-F238E27FC236}">
                <a16:creationId xmlns:a16="http://schemas.microsoft.com/office/drawing/2014/main" id="{919BF1B3-D4E1-848E-F58F-9BD397878469}"/>
              </a:ext>
            </a:extLst>
          </p:cNvPr>
          <p:cNvPicPr>
            <a:picLocks noGrp="1" noChangeAspect="1"/>
          </p:cNvPicPr>
          <p:nvPr>
            <p:ph idx="1"/>
          </p:nvPr>
        </p:nvPicPr>
        <p:blipFill>
          <a:blip r:embed="rId2"/>
          <a:stretch>
            <a:fillRect/>
          </a:stretch>
        </p:blipFill>
        <p:spPr>
          <a:xfrm>
            <a:off x="4515739" y="1450871"/>
            <a:ext cx="3160521" cy="4351338"/>
          </a:xfrm>
        </p:spPr>
      </p:pic>
    </p:spTree>
    <p:extLst>
      <p:ext uri="{BB962C8B-B14F-4D97-AF65-F5344CB8AC3E}">
        <p14:creationId xmlns:p14="http://schemas.microsoft.com/office/powerpoint/2010/main" val="3188031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6748-D95A-4D9E-CDED-64D86B7CA05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F4E9C6-8731-6F5C-17B8-322CC87D05C7}"/>
              </a:ext>
            </a:extLst>
          </p:cNvPr>
          <p:cNvSpPr>
            <a:spLocks noGrp="1"/>
          </p:cNvSpPr>
          <p:nvPr>
            <p:ph idx="1"/>
          </p:nvPr>
        </p:nvSpPr>
        <p:spPr>
          <a:xfrm>
            <a:off x="838200" y="658574"/>
            <a:ext cx="10515600" cy="5518389"/>
          </a:xfrm>
        </p:spPr>
        <p:txBody>
          <a:bodyPr>
            <a:noAutofit/>
          </a:bodyPr>
          <a:lstStyle/>
          <a:p>
            <a:pPr marL="0" indent="0" algn="just">
              <a:buNone/>
            </a:pPr>
            <a:r>
              <a:rPr lang="ru-RU" sz="3600" kern="100" dirty="0">
                <a:latin typeface="Calibri" panose="020F0502020204030204" pitchFamily="34" charset="0"/>
                <a:ea typeface="Calibri" panose="020F0502020204030204" pitchFamily="34" charset="0"/>
                <a:cs typeface="Times New Roman" panose="02020603050405020304" pitchFamily="18" charset="0"/>
              </a:rPr>
              <a:t>Пьер был неуклюж. Толстый,</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ru-RU" sz="3600" kern="100" dirty="0">
                <a:latin typeface="Calibri" panose="020F0502020204030204" pitchFamily="34" charset="0"/>
                <a:ea typeface="Calibri" panose="020F0502020204030204" pitchFamily="34" charset="0"/>
                <a:cs typeface="Times New Roman" panose="02020603050405020304" pitchFamily="18" charset="0"/>
              </a:rPr>
              <a:t>выше</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ru-RU" sz="3600" kern="100" dirty="0">
                <a:latin typeface="Calibri" panose="020F0502020204030204" pitchFamily="34" charset="0"/>
                <a:ea typeface="Calibri" panose="020F0502020204030204" pitchFamily="34" charset="0"/>
                <a:cs typeface="Times New Roman" panose="02020603050405020304" pitchFamily="18" charset="0"/>
              </a:rPr>
              <a:t> обыкновенного роста, широкий, с огромными красными руками, он, как говорится, не умел войти в салон и еще менее умел из него выйти, то есть перед выходом сказать что-нибудь особенно приятное. Кроме того, он был рассеян. Вставая, он вместо своей шляпы захватил треугольную шляпу с генеральским плюмажем и держал ее, дергая султан, до тех пор, пока генерал не попросил возвратить ее.</a:t>
            </a:r>
            <a:endParaRPr lang="en-US" sz="2400" dirty="0"/>
          </a:p>
          <a:p>
            <a:pPr marL="0" indent="0">
              <a:buNone/>
            </a:pPr>
            <a:r>
              <a:rPr lang="ru-RU" sz="2400" dirty="0"/>
              <a:t>Л.Н. Толстой, «Война и мир» </a:t>
            </a:r>
            <a:r>
              <a:rPr lang="en-US" sz="2400" dirty="0"/>
              <a:t>(I: I: 2</a:t>
            </a:r>
            <a:r>
              <a:rPr lang="en-US" sz="2400"/>
              <a:t>)  (</a:t>
            </a:r>
            <a:r>
              <a:rPr lang="en-US" sz="2400" dirty="0"/>
              <a:t>English versions, Handout #1)</a:t>
            </a:r>
          </a:p>
        </p:txBody>
      </p:sp>
      <p:sp>
        <p:nvSpPr>
          <p:cNvPr id="4" name="TextBox 3">
            <a:extLst>
              <a:ext uri="{FF2B5EF4-FFF2-40B4-BE49-F238E27FC236}">
                <a16:creationId xmlns:a16="http://schemas.microsoft.com/office/drawing/2014/main" id="{7F4DA623-8AF8-B078-2EC5-05C62EB26558}"/>
              </a:ext>
            </a:extLst>
          </p:cNvPr>
          <p:cNvSpPr txBox="1"/>
          <p:nvPr/>
        </p:nvSpPr>
        <p:spPr>
          <a:xfrm>
            <a:off x="7636253" y="6585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683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949E-1B08-D7A4-D02C-70003C19AA06}"/>
              </a:ext>
            </a:extLst>
          </p:cNvPr>
          <p:cNvSpPr>
            <a:spLocks noGrp="1"/>
          </p:cNvSpPr>
          <p:nvPr>
            <p:ph type="title"/>
          </p:nvPr>
        </p:nvSpPr>
        <p:spPr>
          <a:xfrm>
            <a:off x="838200" y="365126"/>
            <a:ext cx="10515600" cy="751358"/>
          </a:xfrm>
        </p:spPr>
        <p:txBody>
          <a:bodyPr/>
          <a:lstStyle/>
          <a:p>
            <a:pPr algn="ctr"/>
            <a:r>
              <a:rPr lang="en-US" dirty="0"/>
              <a:t>Russians love to talk (and write) about nature</a:t>
            </a:r>
          </a:p>
        </p:txBody>
      </p:sp>
      <p:pic>
        <p:nvPicPr>
          <p:cNvPr id="5" name="Content Placeholder 4" descr="A landscape with a tree and a cloudy sky&#10;&#10;Description automatically generated">
            <a:extLst>
              <a:ext uri="{FF2B5EF4-FFF2-40B4-BE49-F238E27FC236}">
                <a16:creationId xmlns:a16="http://schemas.microsoft.com/office/drawing/2014/main" id="{1BF42FFC-B541-F6DE-A2FE-4278B3722A88}"/>
              </a:ext>
            </a:extLst>
          </p:cNvPr>
          <p:cNvPicPr>
            <a:picLocks noGrp="1" noChangeAspect="1"/>
          </p:cNvPicPr>
          <p:nvPr>
            <p:ph idx="1"/>
          </p:nvPr>
        </p:nvPicPr>
        <p:blipFill>
          <a:blip r:embed="rId2"/>
          <a:stretch>
            <a:fillRect/>
          </a:stretch>
        </p:blipFill>
        <p:spPr>
          <a:xfrm>
            <a:off x="4866468" y="1299781"/>
            <a:ext cx="3115159" cy="2200390"/>
          </a:xfrm>
        </p:spPr>
      </p:pic>
      <p:pic>
        <p:nvPicPr>
          <p:cNvPr id="7" name="Picture 6" descr="A church in the snow&#10;&#10;Description automatically generated">
            <a:extLst>
              <a:ext uri="{FF2B5EF4-FFF2-40B4-BE49-F238E27FC236}">
                <a16:creationId xmlns:a16="http://schemas.microsoft.com/office/drawing/2014/main" id="{725961DF-7F40-6E45-F549-E128D83A5247}"/>
              </a:ext>
            </a:extLst>
          </p:cNvPr>
          <p:cNvPicPr>
            <a:picLocks noChangeAspect="1"/>
          </p:cNvPicPr>
          <p:nvPr/>
        </p:nvPicPr>
        <p:blipFill>
          <a:blip r:embed="rId3"/>
          <a:stretch>
            <a:fillRect/>
          </a:stretch>
        </p:blipFill>
        <p:spPr>
          <a:xfrm>
            <a:off x="1171912" y="3631511"/>
            <a:ext cx="4748441" cy="2670998"/>
          </a:xfrm>
          <a:prstGeom prst="rect">
            <a:avLst/>
          </a:prstGeom>
        </p:spPr>
      </p:pic>
      <p:pic>
        <p:nvPicPr>
          <p:cNvPr id="9" name="Picture 8" descr="A stream in the forest&#10;&#10;Description automatically generated">
            <a:extLst>
              <a:ext uri="{FF2B5EF4-FFF2-40B4-BE49-F238E27FC236}">
                <a16:creationId xmlns:a16="http://schemas.microsoft.com/office/drawing/2014/main" id="{235E8753-F6BF-CD92-324B-DE5694CCC801}"/>
              </a:ext>
            </a:extLst>
          </p:cNvPr>
          <p:cNvPicPr>
            <a:picLocks noChangeAspect="1"/>
          </p:cNvPicPr>
          <p:nvPr/>
        </p:nvPicPr>
        <p:blipFill>
          <a:blip r:embed="rId4"/>
          <a:stretch>
            <a:fillRect/>
          </a:stretch>
        </p:blipFill>
        <p:spPr>
          <a:xfrm>
            <a:off x="7594169" y="3683469"/>
            <a:ext cx="4084252" cy="2609382"/>
          </a:xfrm>
          <a:prstGeom prst="rect">
            <a:avLst/>
          </a:prstGeom>
        </p:spPr>
      </p:pic>
    </p:spTree>
    <p:extLst>
      <p:ext uri="{BB962C8B-B14F-4D97-AF65-F5344CB8AC3E}">
        <p14:creationId xmlns:p14="http://schemas.microsoft.com/office/powerpoint/2010/main" val="302346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822D-AF3D-4AA0-4A71-4183C9B86FF4}"/>
              </a:ext>
            </a:extLst>
          </p:cNvPr>
          <p:cNvSpPr>
            <a:spLocks noGrp="1"/>
          </p:cNvSpPr>
          <p:nvPr>
            <p:ph type="title"/>
          </p:nvPr>
        </p:nvSpPr>
        <p:spPr>
          <a:xfrm>
            <a:off x="1212954" y="500062"/>
            <a:ext cx="10515600" cy="1325563"/>
          </a:xfrm>
        </p:spPr>
        <p:txBody>
          <a:bodyPr>
            <a:normAutofit fontScale="90000"/>
          </a:bodyPr>
          <a:lstStyle/>
          <a:p>
            <a:pPr algn="ctr"/>
            <a:r>
              <a:rPr lang="en-US" dirty="0"/>
              <a:t>Vocabulary; word-to-world relationship</a:t>
            </a:r>
            <a:br>
              <a:rPr lang="en-US" dirty="0"/>
            </a:br>
            <a:r>
              <a:rPr lang="en-US" dirty="0"/>
              <a:t>Tolstoy’s epic landscape: the dusty </a:t>
            </a:r>
            <a:r>
              <a:rPr lang="en-US"/>
              <a:t>march </a:t>
            </a:r>
            <a:br>
              <a:rPr lang="en-US"/>
            </a:br>
            <a:r>
              <a:rPr lang="en-US" sz="3600"/>
              <a:t>(</a:t>
            </a:r>
            <a:r>
              <a:rPr lang="en-US" sz="3600" dirty="0"/>
              <a:t>quote #4 on the Tolstoy part of your handout)</a:t>
            </a:r>
          </a:p>
        </p:txBody>
      </p:sp>
      <p:sp>
        <p:nvSpPr>
          <p:cNvPr id="3" name="Content Placeholder 2">
            <a:extLst>
              <a:ext uri="{FF2B5EF4-FFF2-40B4-BE49-F238E27FC236}">
                <a16:creationId xmlns:a16="http://schemas.microsoft.com/office/drawing/2014/main" id="{FD8E6362-57DE-82B8-FB06-500430E0859C}"/>
              </a:ext>
            </a:extLst>
          </p:cNvPr>
          <p:cNvSpPr>
            <a:spLocks noGrp="1"/>
          </p:cNvSpPr>
          <p:nvPr>
            <p:ph idx="1"/>
          </p:nvPr>
        </p:nvSpPr>
        <p:spPr/>
        <p:txBody>
          <a:bodyPr>
            <a:normAutofit fontScale="92500"/>
          </a:bodyPr>
          <a:lstStyle/>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ru-RU" sz="2400" dirty="0">
                <a:effectLst/>
                <a:latin typeface="Times New Roman" panose="02020603050405020304" pitchFamily="18" charset="0"/>
                <a:ea typeface="Times New Roman" panose="02020603050405020304" pitchFamily="18" charset="0"/>
              </a:rPr>
              <a:t>Каждый день по небу ходили курчавые облака, изредка заслоняя солнце; но к вечеру опять расчищало, и солнце садилось в буровато-красную мглу. Только сильная роса ночью освежала землю. Остававшиеся на корню хлеба сгорали и высыпались. Болота пересохли. Скотина ревела от голода, не находя корма по сожженным солнцем лугам. Только по ночам и в лесах, пока еще держалась роса, была прохлада. Но по дороге, по большой дороге, по которой шли войска, даже и ночью, даже и по лесам, не было этой прохлады. Роса не заметна была на песочной пыли дороги, </a:t>
            </a:r>
            <a:r>
              <a:rPr lang="ru-RU" sz="2400" dirty="0" err="1">
                <a:effectLst/>
                <a:latin typeface="Times New Roman" panose="02020603050405020304" pitchFamily="18" charset="0"/>
                <a:ea typeface="Times New Roman" panose="02020603050405020304" pitchFamily="18" charset="0"/>
              </a:rPr>
              <a:t>встолченной</a:t>
            </a:r>
            <a:r>
              <a:rPr lang="ru-RU" sz="2400" dirty="0">
                <a:effectLst/>
                <a:latin typeface="Times New Roman" panose="02020603050405020304" pitchFamily="18" charset="0"/>
                <a:ea typeface="Times New Roman" panose="02020603050405020304" pitchFamily="18" charset="0"/>
              </a:rPr>
              <a:t> больше чем на четверть аршина. Как только рассветало, начиналось движение. Обозы, артиллерия беззвучно шли по ступицу, а пехота по </a:t>
            </a:r>
            <a:r>
              <a:rPr lang="ru-RU" sz="2400" dirty="0" err="1">
                <a:effectLst/>
                <a:latin typeface="Times New Roman" panose="02020603050405020304" pitchFamily="18" charset="0"/>
                <a:ea typeface="Times New Roman" panose="02020603050405020304" pitchFamily="18" charset="0"/>
              </a:rPr>
              <a:t>щиколку</a:t>
            </a:r>
            <a:r>
              <a:rPr lang="ru-RU" sz="2400" dirty="0">
                <a:effectLst/>
                <a:latin typeface="Times New Roman" panose="02020603050405020304" pitchFamily="18" charset="0"/>
                <a:ea typeface="Times New Roman" panose="02020603050405020304" pitchFamily="18" charset="0"/>
              </a:rPr>
              <a:t> в мягкой, душной, не остывшей за ночь, жаркой пыли. Одна часть этой песочной пыли месилась ногами и колесами, другая поднималась и стояла облаком над войском, влипая в глаза, в волоса, в уши, в ноздри и главное в легкие людям и животным, двигавшимся по этой дороге (</a:t>
            </a:r>
            <a:r>
              <a:rPr lang="en-GB" sz="2400" dirty="0">
                <a:effectLst/>
                <a:latin typeface="Times New Roman" panose="02020603050405020304" pitchFamily="18" charset="0"/>
                <a:ea typeface="Times New Roman" panose="02020603050405020304" pitchFamily="18" charset="0"/>
              </a:rPr>
              <a:t>XI</a:t>
            </a:r>
            <a:r>
              <a:rPr lang="ru-RU" sz="2400" dirty="0">
                <a:effectLst/>
                <a:latin typeface="Times New Roman" panose="02020603050405020304" pitchFamily="18" charset="0"/>
                <a:ea typeface="Times New Roman" panose="02020603050405020304" pitchFamily="18" charset="0"/>
              </a:rPr>
              <a:t>:120).</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4263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373C-B4BA-2EE8-F4D2-3CF7884D4CB5}"/>
              </a:ext>
            </a:extLst>
          </p:cNvPr>
          <p:cNvSpPr>
            <a:spLocks noGrp="1"/>
          </p:cNvSpPr>
          <p:nvPr>
            <p:ph type="title"/>
          </p:nvPr>
        </p:nvSpPr>
        <p:spPr/>
        <p:txBody>
          <a:bodyPr>
            <a:normAutofit fontScale="90000"/>
          </a:bodyPr>
          <a:lstStyle/>
          <a:p>
            <a:pPr algn="ctr"/>
            <a:r>
              <a:rPr lang="en-US" dirty="0"/>
              <a:t>Translation habits to avoid</a:t>
            </a:r>
            <a:br>
              <a:rPr lang="en-US" dirty="0"/>
            </a:br>
            <a:r>
              <a:rPr lang="en-US" sz="3100" kern="100" dirty="0">
                <a:latin typeface="Calibri" panose="020F0502020204030204" pitchFamily="34" charset="0"/>
                <a:ea typeface="Calibri" panose="020F0502020204030204" pitchFamily="34" charset="0"/>
                <a:cs typeface="Times New Roman" panose="02020603050405020304" pitchFamily="18" charset="0"/>
              </a:rPr>
              <a:t> (examples from the new Katz BK)</a:t>
            </a:r>
            <a:br>
              <a:rPr lang="en-US" sz="3100" kern="100" dirty="0">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5E5C659D-72A7-57EB-2230-686C341CB314}"/>
              </a:ext>
            </a:extLst>
          </p:cNvPr>
          <p:cNvSpPr>
            <a:spLocks noGrp="1"/>
          </p:cNvSpPr>
          <p:nvPr>
            <p:ph idx="1"/>
          </p:nvPr>
        </p:nvSpPr>
        <p:spPr>
          <a:xfrm>
            <a:off x="838200" y="1466491"/>
            <a:ext cx="10515600" cy="4710472"/>
          </a:xfrm>
        </p:spPr>
        <p:txBody>
          <a:bodyPr numCol="2">
            <a:normAutofit fontScale="47500" lnSpcReduction="20000"/>
          </a:bodyPr>
          <a:lstStyle/>
          <a:p>
            <a:pPr marL="0" indent="0">
              <a:spcBef>
                <a:spcPts val="0"/>
              </a:spcBef>
              <a:buNone/>
            </a:pPr>
            <a:r>
              <a:rPr lang="ru-RU" sz="4200" u="sng" kern="100" dirty="0">
                <a:effectLst/>
                <a:latin typeface="Calibri" panose="020F0502020204030204" pitchFamily="34" charset="0"/>
                <a:ea typeface="Calibri" panose="020F0502020204030204" pitchFamily="34" charset="0"/>
                <a:cs typeface="Times New Roman" panose="02020603050405020304" pitchFamily="18" charset="0"/>
              </a:rPr>
              <a:t>Какой-то </a:t>
            </a:r>
            <a:r>
              <a:rPr lang="en-US" sz="4200" u="sng" kern="100" dirty="0">
                <a:effectLst/>
                <a:latin typeface="Calibri" panose="020F0502020204030204" pitchFamily="34" charset="0"/>
                <a:ea typeface="Calibri" panose="020F0502020204030204" pitchFamily="34" charset="0"/>
                <a:cs typeface="Times New Roman" panose="02020603050405020304" pitchFamily="18" charset="0"/>
              </a:rPr>
              <a:t>does not hav</a:t>
            </a:r>
            <a:r>
              <a:rPr lang="en-US" sz="4200" u="sng" kern="100" dirty="0">
                <a:latin typeface="Calibri" panose="020F0502020204030204" pitchFamily="34" charset="0"/>
                <a:ea typeface="Calibri" panose="020F0502020204030204" pitchFamily="34" charset="0"/>
                <a:cs typeface="Times New Roman" panose="02020603050405020304" pitchFamily="18" charset="0"/>
              </a:rPr>
              <a:t>e to be translated</a:t>
            </a:r>
          </a:p>
          <a:p>
            <a:pPr marL="0" indent="0">
              <a:spcBef>
                <a:spcPts val="0"/>
              </a:spcBef>
              <a:buNone/>
            </a:pPr>
            <a:endParaRPr lang="en-US" sz="42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“some sort of emotional and poignant note” (783)</a:t>
            </a: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“some sort of unexpected, almost frenzied voice” (768)</a:t>
            </a: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“some sort of threatening tremor in her voice” (885)</a:t>
            </a: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200" u="sng" dirty="0"/>
              <a:t>Watch your English: </a:t>
            </a:r>
          </a:p>
          <a:p>
            <a:pPr marL="0" indent="0">
              <a:buNone/>
            </a:pPr>
            <a:endParaRPr lang="en-US" sz="4200" u="sng" dirty="0"/>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“she shouted in a heartrending cry” (533 Katz)</a:t>
            </a: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“she cried, in a heart-rending voice” (Garnett 388)</a:t>
            </a: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“a bench on one of the two walls” (720)</a:t>
            </a: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“he looked like a very handsome young man.” (619)</a:t>
            </a: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4200" u="sng"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4200" u="sng"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u="sng" kern="100" dirty="0">
                <a:latin typeface="Calibri" panose="020F0502020204030204" pitchFamily="34" charset="0"/>
                <a:ea typeface="Calibri" panose="020F0502020204030204" pitchFamily="34" charset="0"/>
                <a:cs typeface="Times New Roman" panose="02020603050405020304" pitchFamily="18" charset="0"/>
              </a:rPr>
              <a:t>Beware of literalisms:</a:t>
            </a:r>
          </a:p>
          <a:p>
            <a:pPr marL="0" indent="0">
              <a:spcBef>
                <a:spcPts val="0"/>
              </a:spcBef>
              <a:buNone/>
            </a:pPr>
            <a:endParaRPr lang="en-US" sz="4200" u="sng"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“the hospital where </a:t>
            </a:r>
            <a:r>
              <a:rPr lang="en-US" sz="4200" kern="100" dirty="0" err="1">
                <a:effectLst/>
                <a:latin typeface="Calibri" panose="020F0502020204030204" pitchFamily="34" charset="0"/>
                <a:ea typeface="Calibri" panose="020F0502020204030204" pitchFamily="34" charset="0"/>
                <a:cs typeface="Times New Roman" panose="02020603050405020304" pitchFamily="18" charset="0"/>
              </a:rPr>
              <a:t>Mitya</a:t>
            </a: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 was resting” (“lying”) (880)</a:t>
            </a: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u="sng" kern="100" dirty="0">
                <a:latin typeface="Calibri" panose="020F0502020204030204" pitchFamily="34" charset="0"/>
                <a:ea typeface="Calibri" panose="020F0502020204030204" pitchFamily="34" charset="0"/>
                <a:cs typeface="Times New Roman" panose="02020603050405020304" pitchFamily="18" charset="0"/>
              </a:rPr>
              <a:t>Avoid duplicating repetitions in the original text:</a:t>
            </a: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“he had several hours, and that was much, much!” (830)</a:t>
            </a: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u="sng" kern="100" dirty="0">
                <a:effectLst/>
                <a:latin typeface="Calibri" panose="020F0502020204030204" pitchFamily="34" charset="0"/>
                <a:ea typeface="Calibri" panose="020F0502020204030204" pitchFamily="34" charset="0"/>
                <a:cs typeface="Times New Roman" panose="02020603050405020304" pitchFamily="18" charset="0"/>
              </a:rPr>
              <a:t>Beware pf adverbs:</a:t>
            </a:r>
          </a:p>
          <a:p>
            <a:pPr marL="0" indent="0">
              <a:spcBef>
                <a:spcPts val="0"/>
              </a:spcBef>
              <a:buNone/>
            </a:pPr>
            <a:endParaRPr lang="en-US" sz="4200" u="sng"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A fact that surprised </a:t>
            </a:r>
            <a:r>
              <a:rPr lang="en-US" sz="4200" kern="100" dirty="0" err="1">
                <a:effectLst/>
                <a:latin typeface="Calibri" panose="020F0502020204030204" pitchFamily="34" charset="0"/>
                <a:ea typeface="Calibri" panose="020F0502020204030204" pitchFamily="34" charset="0"/>
                <a:cs typeface="Times New Roman" panose="02020603050405020304" pitchFamily="18" charset="0"/>
              </a:rPr>
              <a:t>Mitya</a:t>
            </a: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 agonizingly (442)</a:t>
            </a:r>
          </a:p>
          <a:p>
            <a:pPr marL="0" indent="0">
              <a:spcBef>
                <a:spcPts val="0"/>
              </a:spcBef>
              <a:buNone/>
            </a:pP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Bef>
                <a:spcPts val="0"/>
              </a:spcBef>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61877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7791-A96E-76B7-C0A1-D25F6A2C1C99}"/>
              </a:ext>
            </a:extLst>
          </p:cNvPr>
          <p:cNvSpPr>
            <a:spLocks noGrp="1"/>
          </p:cNvSpPr>
          <p:nvPr>
            <p:ph type="title"/>
          </p:nvPr>
        </p:nvSpPr>
        <p:spPr/>
        <p:txBody>
          <a:bodyPr/>
          <a:lstStyle/>
          <a:p>
            <a:pPr algn="ctr"/>
            <a:r>
              <a:rPr lang="en-US" dirty="0"/>
              <a:t>SHALL WE GO ON?</a:t>
            </a:r>
          </a:p>
        </p:txBody>
      </p:sp>
      <p:pic>
        <p:nvPicPr>
          <p:cNvPr id="5" name="Content Placeholder 4" descr="A classroom with a teacher teaching students&#10;&#10;Description automatically generated">
            <a:extLst>
              <a:ext uri="{FF2B5EF4-FFF2-40B4-BE49-F238E27FC236}">
                <a16:creationId xmlns:a16="http://schemas.microsoft.com/office/drawing/2014/main" id="{B78DDD7B-255F-0FBF-B52F-0A9F316D7766}"/>
              </a:ext>
            </a:extLst>
          </p:cNvPr>
          <p:cNvPicPr>
            <a:picLocks noGrp="1" noChangeAspect="1"/>
          </p:cNvPicPr>
          <p:nvPr>
            <p:ph idx="1"/>
          </p:nvPr>
        </p:nvPicPr>
        <p:blipFill>
          <a:blip r:embed="rId2"/>
          <a:stretch>
            <a:fillRect/>
          </a:stretch>
        </p:blipFill>
        <p:spPr>
          <a:xfrm>
            <a:off x="3015651" y="1337458"/>
            <a:ext cx="6160698" cy="4805344"/>
          </a:xfrm>
        </p:spPr>
      </p:pic>
    </p:spTree>
    <p:extLst>
      <p:ext uri="{BB962C8B-B14F-4D97-AF65-F5344CB8AC3E}">
        <p14:creationId xmlns:p14="http://schemas.microsoft.com/office/powerpoint/2010/main" val="387641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699C-7676-33FC-2621-296B056EBBFB}"/>
              </a:ext>
            </a:extLst>
          </p:cNvPr>
          <p:cNvSpPr>
            <a:spLocks noGrp="1"/>
          </p:cNvSpPr>
          <p:nvPr>
            <p:ph type="title"/>
          </p:nvPr>
        </p:nvSpPr>
        <p:spPr/>
        <p:txBody>
          <a:bodyPr/>
          <a:lstStyle/>
          <a:p>
            <a:pPr algn="ctr"/>
            <a:r>
              <a:rPr lang="en-US" dirty="0"/>
              <a:t>Thoughts, questions, tirades</a:t>
            </a:r>
          </a:p>
        </p:txBody>
      </p:sp>
      <p:pic>
        <p:nvPicPr>
          <p:cNvPr id="7" name="Content Placeholder 6" descr="A cartoon of a person in a classroom&#10;&#10;Description automatically generated">
            <a:extLst>
              <a:ext uri="{FF2B5EF4-FFF2-40B4-BE49-F238E27FC236}">
                <a16:creationId xmlns:a16="http://schemas.microsoft.com/office/drawing/2014/main" id="{D3B8A8E9-A196-F3A2-E752-38A25299CEF8}"/>
              </a:ext>
            </a:extLst>
          </p:cNvPr>
          <p:cNvPicPr>
            <a:picLocks noGrp="1" noChangeAspect="1"/>
          </p:cNvPicPr>
          <p:nvPr>
            <p:ph idx="1"/>
          </p:nvPr>
        </p:nvPicPr>
        <p:blipFill>
          <a:blip r:embed="rId2"/>
          <a:stretch>
            <a:fillRect/>
          </a:stretch>
        </p:blipFill>
        <p:spPr>
          <a:xfrm>
            <a:off x="3063815" y="1560018"/>
            <a:ext cx="6064370" cy="4548278"/>
          </a:xfrm>
        </p:spPr>
      </p:pic>
    </p:spTree>
    <p:extLst>
      <p:ext uri="{BB962C8B-B14F-4D97-AF65-F5344CB8AC3E}">
        <p14:creationId xmlns:p14="http://schemas.microsoft.com/office/powerpoint/2010/main" val="1783280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FB62-ADE9-0218-5F93-7E0B0BABA293}"/>
              </a:ext>
            </a:extLst>
          </p:cNvPr>
          <p:cNvSpPr>
            <a:spLocks noGrp="1"/>
          </p:cNvSpPr>
          <p:nvPr>
            <p:ph type="title"/>
          </p:nvPr>
        </p:nvSpPr>
        <p:spPr/>
        <p:txBody>
          <a:bodyPr/>
          <a:lstStyle/>
          <a:p>
            <a:endParaRPr lang="en-US" dirty="0"/>
          </a:p>
        </p:txBody>
      </p:sp>
      <p:pic>
        <p:nvPicPr>
          <p:cNvPr id="4" name="Content Placeholder 4" descr="A toy animal standing on a shelf&#10;&#10;Description automatically generated">
            <a:extLst>
              <a:ext uri="{FF2B5EF4-FFF2-40B4-BE49-F238E27FC236}">
                <a16:creationId xmlns:a16="http://schemas.microsoft.com/office/drawing/2014/main" id="{4D8EEA39-A20F-145B-78B9-CAD151F3AC52}"/>
              </a:ext>
            </a:extLst>
          </p:cNvPr>
          <p:cNvPicPr>
            <a:picLocks noGrp="1" noChangeAspect="1"/>
          </p:cNvPicPr>
          <p:nvPr>
            <p:ph idx="1"/>
          </p:nvPr>
        </p:nvPicPr>
        <p:blipFill>
          <a:blip r:embed="rId2"/>
          <a:stretch>
            <a:fillRect/>
          </a:stretch>
        </p:blipFill>
        <p:spPr>
          <a:xfrm>
            <a:off x="2915728" y="1620851"/>
            <a:ext cx="6107502" cy="4571483"/>
          </a:xfrm>
        </p:spPr>
      </p:pic>
    </p:spTree>
    <p:extLst>
      <p:ext uri="{BB962C8B-B14F-4D97-AF65-F5344CB8AC3E}">
        <p14:creationId xmlns:p14="http://schemas.microsoft.com/office/powerpoint/2010/main" val="137421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7B6F-395E-D136-4700-1FB498A7B7A8}"/>
              </a:ext>
            </a:extLst>
          </p:cNvPr>
          <p:cNvSpPr>
            <a:spLocks noGrp="1"/>
          </p:cNvSpPr>
          <p:nvPr>
            <p:ph type="title"/>
          </p:nvPr>
        </p:nvSpPr>
        <p:spPr/>
        <p:txBody>
          <a:bodyPr/>
          <a:lstStyle/>
          <a:p>
            <a:endParaRPr lang="en-US"/>
          </a:p>
        </p:txBody>
      </p:sp>
      <p:pic>
        <p:nvPicPr>
          <p:cNvPr id="5" name="Content Placeholder 4" descr="A platypus with a long beak&#10;&#10;Description automatically generated">
            <a:extLst>
              <a:ext uri="{FF2B5EF4-FFF2-40B4-BE49-F238E27FC236}">
                <a16:creationId xmlns:a16="http://schemas.microsoft.com/office/drawing/2014/main" id="{5207866C-B461-DDD3-8BF5-C60F1F166029}"/>
              </a:ext>
            </a:extLst>
          </p:cNvPr>
          <p:cNvPicPr>
            <a:picLocks noGrp="1" noChangeAspect="1"/>
          </p:cNvPicPr>
          <p:nvPr>
            <p:ph idx="1"/>
          </p:nvPr>
        </p:nvPicPr>
        <p:blipFill>
          <a:blip r:embed="rId2"/>
          <a:stretch>
            <a:fillRect/>
          </a:stretch>
        </p:blipFill>
        <p:spPr>
          <a:xfrm>
            <a:off x="2126542" y="1224366"/>
            <a:ext cx="7640205" cy="4828610"/>
          </a:xfrm>
        </p:spPr>
      </p:pic>
    </p:spTree>
    <p:extLst>
      <p:ext uri="{BB962C8B-B14F-4D97-AF65-F5344CB8AC3E}">
        <p14:creationId xmlns:p14="http://schemas.microsoft.com/office/powerpoint/2010/main" val="264099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3323-AF4A-976E-FA9C-932A2A53D746}"/>
              </a:ext>
            </a:extLst>
          </p:cNvPr>
          <p:cNvSpPr>
            <a:spLocks noGrp="1"/>
          </p:cNvSpPr>
          <p:nvPr>
            <p:ph type="title"/>
          </p:nvPr>
        </p:nvSpPr>
        <p:spPr/>
        <p:txBody>
          <a:bodyPr/>
          <a:lstStyle/>
          <a:p>
            <a:pPr algn="ctr"/>
            <a:r>
              <a:rPr lang="en-US" dirty="0"/>
              <a:t>END OF INTRODUCTION</a:t>
            </a:r>
          </a:p>
        </p:txBody>
      </p:sp>
      <p:pic>
        <p:nvPicPr>
          <p:cNvPr id="5" name="Content Placeholder 4" descr="A group of children in a classroom&#10;&#10;Description automatically generated">
            <a:extLst>
              <a:ext uri="{FF2B5EF4-FFF2-40B4-BE49-F238E27FC236}">
                <a16:creationId xmlns:a16="http://schemas.microsoft.com/office/drawing/2014/main" id="{7D895775-1051-FDB1-088A-854A667D8FF1}"/>
              </a:ext>
            </a:extLst>
          </p:cNvPr>
          <p:cNvPicPr>
            <a:picLocks noGrp="1" noChangeAspect="1"/>
          </p:cNvPicPr>
          <p:nvPr>
            <p:ph idx="1"/>
          </p:nvPr>
        </p:nvPicPr>
        <p:blipFill>
          <a:blip r:embed="rId2"/>
          <a:stretch>
            <a:fillRect/>
          </a:stretch>
        </p:blipFill>
        <p:spPr>
          <a:xfrm>
            <a:off x="2418812" y="1807468"/>
            <a:ext cx="7639588" cy="4293448"/>
          </a:xfrm>
        </p:spPr>
      </p:pic>
    </p:spTree>
    <p:extLst>
      <p:ext uri="{BB962C8B-B14F-4D97-AF65-F5344CB8AC3E}">
        <p14:creationId xmlns:p14="http://schemas.microsoft.com/office/powerpoint/2010/main" val="132181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E7DC-D91C-F753-C512-48B20DED7573}"/>
              </a:ext>
            </a:extLst>
          </p:cNvPr>
          <p:cNvSpPr>
            <a:spLocks noGrp="1"/>
          </p:cNvSpPr>
          <p:nvPr>
            <p:ph type="title"/>
          </p:nvPr>
        </p:nvSpPr>
        <p:spPr/>
        <p:txBody>
          <a:bodyPr/>
          <a:lstStyle/>
          <a:p>
            <a:endParaRPr lang="en-US"/>
          </a:p>
        </p:txBody>
      </p:sp>
      <p:pic>
        <p:nvPicPr>
          <p:cNvPr id="5" name="Content Placeholder 4" descr="A cartoon of a person holding a book&#10;&#10;Description automatically generated">
            <a:extLst>
              <a:ext uri="{FF2B5EF4-FFF2-40B4-BE49-F238E27FC236}">
                <a16:creationId xmlns:a16="http://schemas.microsoft.com/office/drawing/2014/main" id="{3DADBD16-B55D-9709-4218-1156E0CB80CF}"/>
              </a:ext>
            </a:extLst>
          </p:cNvPr>
          <p:cNvPicPr>
            <a:picLocks noGrp="1" noChangeAspect="1"/>
          </p:cNvPicPr>
          <p:nvPr>
            <p:ph idx="1"/>
          </p:nvPr>
        </p:nvPicPr>
        <p:blipFill>
          <a:blip r:embed="rId2"/>
          <a:stretch>
            <a:fillRect/>
          </a:stretch>
        </p:blipFill>
        <p:spPr>
          <a:xfrm>
            <a:off x="1253551" y="701145"/>
            <a:ext cx="4108863" cy="5522313"/>
          </a:xfrm>
        </p:spPr>
      </p:pic>
      <p:pic>
        <p:nvPicPr>
          <p:cNvPr id="7" name="Picture 6" descr="A book cartoon of a worm and a book&#10;&#10;Description automatically generated">
            <a:extLst>
              <a:ext uri="{FF2B5EF4-FFF2-40B4-BE49-F238E27FC236}">
                <a16:creationId xmlns:a16="http://schemas.microsoft.com/office/drawing/2014/main" id="{BE2198AB-119C-975B-CBE8-B98FFD7D0BBB}"/>
              </a:ext>
            </a:extLst>
          </p:cNvPr>
          <p:cNvPicPr>
            <a:picLocks noChangeAspect="1"/>
          </p:cNvPicPr>
          <p:nvPr/>
        </p:nvPicPr>
        <p:blipFill>
          <a:blip r:embed="rId3"/>
          <a:stretch>
            <a:fillRect/>
          </a:stretch>
        </p:blipFill>
        <p:spPr>
          <a:xfrm>
            <a:off x="6431798" y="674023"/>
            <a:ext cx="4922002" cy="5414203"/>
          </a:xfrm>
          <a:prstGeom prst="rect">
            <a:avLst/>
          </a:prstGeom>
        </p:spPr>
      </p:pic>
    </p:spTree>
    <p:extLst>
      <p:ext uri="{BB962C8B-B14F-4D97-AF65-F5344CB8AC3E}">
        <p14:creationId xmlns:p14="http://schemas.microsoft.com/office/powerpoint/2010/main" val="276025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D7BE-59DC-C1F5-39A6-36DB5EB87FC0}"/>
              </a:ext>
            </a:extLst>
          </p:cNvPr>
          <p:cNvSpPr>
            <a:spLocks noGrp="1"/>
          </p:cNvSpPr>
          <p:nvPr>
            <p:ph type="title"/>
          </p:nvPr>
        </p:nvSpPr>
        <p:spPr/>
        <p:txBody>
          <a:bodyPr/>
          <a:lstStyle/>
          <a:p>
            <a:endParaRPr lang="en-US"/>
          </a:p>
        </p:txBody>
      </p:sp>
      <p:pic>
        <p:nvPicPr>
          <p:cNvPr id="5" name="Content Placeholder 4" descr="A shelf with books on it&#10;&#10;Description automatically generated">
            <a:extLst>
              <a:ext uri="{FF2B5EF4-FFF2-40B4-BE49-F238E27FC236}">
                <a16:creationId xmlns:a16="http://schemas.microsoft.com/office/drawing/2014/main" id="{2B337E59-BA7E-CA24-5BEB-1D783320279C}"/>
              </a:ext>
            </a:extLst>
          </p:cNvPr>
          <p:cNvPicPr>
            <a:picLocks noGrp="1" noChangeAspect="1"/>
          </p:cNvPicPr>
          <p:nvPr>
            <p:ph idx="1"/>
          </p:nvPr>
        </p:nvPicPr>
        <p:blipFill>
          <a:blip r:embed="rId2"/>
          <a:stretch>
            <a:fillRect/>
          </a:stretch>
        </p:blipFill>
        <p:spPr>
          <a:xfrm>
            <a:off x="1782792" y="388188"/>
            <a:ext cx="8626415" cy="6469812"/>
          </a:xfrm>
        </p:spPr>
      </p:pic>
    </p:spTree>
    <p:extLst>
      <p:ext uri="{BB962C8B-B14F-4D97-AF65-F5344CB8AC3E}">
        <p14:creationId xmlns:p14="http://schemas.microsoft.com/office/powerpoint/2010/main" val="208306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D1CD-63BA-7E9B-16D3-9DB67D2005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4DCC21-1602-9786-94CE-CD599B3161A1}"/>
              </a:ext>
            </a:extLst>
          </p:cNvPr>
          <p:cNvPicPr>
            <a:picLocks noGrp="1" noChangeAspect="1"/>
          </p:cNvPicPr>
          <p:nvPr>
            <p:ph idx="1"/>
          </p:nvPr>
        </p:nvPicPr>
        <p:blipFill>
          <a:blip r:embed="rId2"/>
          <a:stretch>
            <a:fillRect/>
          </a:stretch>
        </p:blipFill>
        <p:spPr>
          <a:xfrm>
            <a:off x="1050719" y="1359646"/>
            <a:ext cx="10090561" cy="4138707"/>
          </a:xfrm>
        </p:spPr>
      </p:pic>
    </p:spTree>
    <p:extLst>
      <p:ext uri="{BB962C8B-B14F-4D97-AF65-F5344CB8AC3E}">
        <p14:creationId xmlns:p14="http://schemas.microsoft.com/office/powerpoint/2010/main" val="362017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CFD9-4BC5-96C7-ABD5-74B4C557DE87}"/>
              </a:ext>
            </a:extLst>
          </p:cNvPr>
          <p:cNvSpPr>
            <a:spLocks noGrp="1"/>
          </p:cNvSpPr>
          <p:nvPr>
            <p:ph type="title"/>
          </p:nvPr>
        </p:nvSpPr>
        <p:spPr/>
        <p:txBody>
          <a:bodyPr/>
          <a:lstStyle/>
          <a:p>
            <a:pPr algn="ctr"/>
            <a:r>
              <a:rPr lang="en-US" dirty="0"/>
              <a:t>CHEKHOV (beneath the words)</a:t>
            </a:r>
          </a:p>
        </p:txBody>
      </p:sp>
      <p:pic>
        <p:nvPicPr>
          <p:cNvPr id="5" name="Content Placeholder 4">
            <a:extLst>
              <a:ext uri="{FF2B5EF4-FFF2-40B4-BE49-F238E27FC236}">
                <a16:creationId xmlns:a16="http://schemas.microsoft.com/office/drawing/2014/main" id="{E4B1D4E2-8EC3-826F-D1FC-2B2808A0DAFE}"/>
              </a:ext>
            </a:extLst>
          </p:cNvPr>
          <p:cNvPicPr>
            <a:picLocks noGrp="1" noChangeAspect="1"/>
          </p:cNvPicPr>
          <p:nvPr>
            <p:ph idx="1"/>
          </p:nvPr>
        </p:nvPicPr>
        <p:blipFill>
          <a:blip r:embed="rId2"/>
          <a:stretch>
            <a:fillRect/>
          </a:stretch>
        </p:blipFill>
        <p:spPr>
          <a:xfrm>
            <a:off x="4385499" y="1518834"/>
            <a:ext cx="3513578" cy="4974041"/>
          </a:xfrm>
        </p:spPr>
      </p:pic>
    </p:spTree>
    <p:extLst>
      <p:ext uri="{BB962C8B-B14F-4D97-AF65-F5344CB8AC3E}">
        <p14:creationId xmlns:p14="http://schemas.microsoft.com/office/powerpoint/2010/main" val="84497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2480</Words>
  <Application>Microsoft Macintosh PowerPoint</Application>
  <PresentationFormat>Widescreen</PresentationFormat>
  <Paragraphs>180</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Baskerville</vt:lpstr>
      <vt:lpstr>Baskerville Old Face</vt:lpstr>
      <vt:lpstr>Calibri</vt:lpstr>
      <vt:lpstr>Calibri Light</vt:lpstr>
      <vt:lpstr>Times</vt:lpstr>
      <vt:lpstr>Times New Roman</vt:lpstr>
      <vt:lpstr>Office Theme</vt:lpstr>
      <vt:lpstr>They Have No Idea: Part II </vt:lpstr>
      <vt:lpstr>PowerPoint Presentation</vt:lpstr>
      <vt:lpstr>Russians love to talk (and write) about nature</vt:lpstr>
      <vt:lpstr>PowerPoint Presentation</vt:lpstr>
      <vt:lpstr>END OF INTRODUCTION</vt:lpstr>
      <vt:lpstr>PowerPoint Presentation</vt:lpstr>
      <vt:lpstr>PowerPoint Presentation</vt:lpstr>
      <vt:lpstr>PowerPoint Presentation</vt:lpstr>
      <vt:lpstr>CHEKHOV (beneath the words)</vt:lpstr>
      <vt:lpstr>“The Lady with the Dog”  Impersonal expressions, example #1</vt:lpstr>
      <vt:lpstr>Your solutions?</vt:lpstr>
      <vt:lpstr>PowerPoint Presentation</vt:lpstr>
      <vt:lpstr>“Lady with the Dog”  Impersonal expressions, example #2</vt:lpstr>
      <vt:lpstr>PowerPoint Presentation</vt:lpstr>
      <vt:lpstr>“Lady with the Dog” Impersonal expressions, example #3</vt:lpstr>
      <vt:lpstr>PowerPoint Presentation</vt:lpstr>
      <vt:lpstr>PowerPoint Presentation</vt:lpstr>
      <vt:lpstr>Chekhov«Невеста» Impersonals 2nd paragraph (“handout #2) </vt:lpstr>
      <vt:lpstr>PowerPoint Presentation</vt:lpstr>
      <vt:lpstr>GENDER and SOUND Chekhov’s “The Grasshopper” (”Попрыгунья»)</vt:lpstr>
      <vt:lpstr>SOUND and IMPERSONALS Chekhov’s «Спать хочется» (1888)</vt:lpstr>
      <vt:lpstr>PowerPoint Presentation</vt:lpstr>
      <vt:lpstr>Too much Chekhov? I can’t help it. </vt:lpstr>
      <vt:lpstr>TENSE: back to “The Lady with the Dog”</vt:lpstr>
      <vt:lpstr>DOSTOEVSKY</vt:lpstr>
      <vt:lpstr> DOSTOEVSKY, The Brothers Karamazov Constance Garnett’s vocabulary</vt:lpstr>
      <vt:lpstr>Alyosha’s “fall to the earth”</vt:lpstr>
      <vt:lpstr>TOLSTOY</vt:lpstr>
      <vt:lpstr>PowerPoint Presentation</vt:lpstr>
      <vt:lpstr>Vocabulary; word-to-world relationship Tolstoy’s epic landscape: the dusty march  (quote #4 on the Tolstoy part of your handout)</vt:lpstr>
      <vt:lpstr>Translation habits to avoid  (examples from the new Katz BK) </vt:lpstr>
      <vt:lpstr>SHALL WE GO ON?</vt:lpstr>
      <vt:lpstr>Thoughts, questions, tirades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Apollonio, Ph.D.</dc:creator>
  <cp:lastModifiedBy>Carol Apollonio, Ph.D.</cp:lastModifiedBy>
  <cp:revision>48</cp:revision>
  <dcterms:created xsi:type="dcterms:W3CDTF">2023-10-21T21:10:27Z</dcterms:created>
  <dcterms:modified xsi:type="dcterms:W3CDTF">2023-10-27T17:41:23Z</dcterms:modified>
</cp:coreProperties>
</file>