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1" r:id="rId9"/>
    <p:sldId id="263" r:id="rId10"/>
    <p:sldId id="265" r:id="rId11"/>
    <p:sldId id="266" r:id="rId12"/>
    <p:sldId id="267" r:id="rId13"/>
    <p:sldId id="268" r:id="rId14"/>
    <p:sldId id="273" r:id="rId15"/>
    <p:sldId id="269" r:id="rId16"/>
    <p:sldId id="271" r:id="rId17"/>
    <p:sldId id="270" r:id="rId18"/>
    <p:sldId id="272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00" autoAdjust="0"/>
    <p:restoredTop sz="94660"/>
  </p:normalViewPr>
  <p:slideViewPr>
    <p:cSldViewPr snapToGrid="0">
      <p:cViewPr varScale="1">
        <p:scale>
          <a:sx n="93" d="100"/>
          <a:sy n="93" d="100"/>
        </p:scale>
        <p:origin x="92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A4AE7-B377-49D8-B75A-AAC0F8B4165D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B93523-F464-4F02-A945-785B39882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594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Show of hands: who knows Russian? Some of what I’ll be talking about is also helpful for editing English (translations or not).</a:t>
            </a:r>
          </a:p>
          <a:p>
            <a:r>
              <a:rPr lang="en-US" dirty="0"/>
              <a:t>What do I mean by “a pile of Russian nouns”? You probably have an inkling of what I’m talking about, especially with more experience.</a:t>
            </a:r>
          </a:p>
          <a:p>
            <a:r>
              <a:rPr lang="en-US" dirty="0"/>
              <a:t>Doesn’t everyone know this? And then I got this project.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B93523-F464-4F02-A945-785B398825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5046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Bonus embedded question in “how public it is.”</a:t>
            </a:r>
          </a:p>
          <a:p>
            <a:r>
              <a:rPr lang="en-US" dirty="0"/>
              <a:t>Noun phrases (“incarceration conditions”) kind of also turn nouns into adjectives</a:t>
            </a:r>
          </a:p>
          <a:p>
            <a:r>
              <a:rPr lang="en-US" dirty="0"/>
              <a:t>Dummy subject!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B93523-F464-4F02-A945-785B398825E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0159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Remember the word salad example I showed you at the beginning?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B93523-F464-4F02-A945-785B398825E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2488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NovoBIM</a:t>
            </a:r>
            <a:r>
              <a:rPr lang="en-US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collects complete, relevant, and objective construction site information.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B93523-F464-4F02-A945-785B398825E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5509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Measure lengths, angles, areas, and volumes to verify contractors’ reports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B93523-F464-4F02-A945-785B398825E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21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Monitor whether and how much work was performed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B93523-F464-4F02-A945-785B398825E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9691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politician’s primary ideas concern needing to unite the leftist and patriotic opposition forces and changing the country’s socioeconomic trajectory.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B93523-F464-4F02-A945-785B398825E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3455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will try to add the presentation to the SLD website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B93523-F464-4F02-A945-785B398825E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523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got this for editing in this bilingual table format (these segments are not necessarily continuous). Original is a marketing website for a piece of software. A lot of bullet points of features, marketing copy, etc.</a:t>
            </a:r>
          </a:p>
          <a:p>
            <a:r>
              <a:rPr lang="en-US" dirty="0"/>
              <a:t>If you don’t know Russian, you can just read the English and see how it feels.</a:t>
            </a:r>
          </a:p>
          <a:p>
            <a:r>
              <a:rPr lang="en-US" dirty="0"/>
              <a:t>As you can see, each individual segment – not too bad! But the effect all together is soul-crushing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B93523-F464-4F02-A945-785B398825E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146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/>
              <a:t>We could keep translating without thinking – or we could take a more intentional approach.</a:t>
            </a:r>
          </a:p>
          <a:p>
            <a:pPr lvl="1"/>
            <a:r>
              <a:rPr lang="en-US" dirty="0"/>
              <a:t>My guiding principle: just because you can, doesn’t mean you should.</a:t>
            </a:r>
          </a:p>
          <a:p>
            <a:pPr lvl="1"/>
            <a:r>
              <a:rPr lang="en-US" dirty="0"/>
              <a:t>It can be so tempting to try to match the source, as if we’ll get a gold star for doing it, and when we’re just starting out that feels like the safest option. But that safety is an illusion.</a:t>
            </a:r>
          </a:p>
          <a:p>
            <a:pPr lvl="1"/>
            <a:r>
              <a:rPr lang="en-US" dirty="0"/>
              <a:t>Helps to: (1) remember the strategies, (2) share them with less experienced colleagues, (3) provide feedback when editing or respond to client concerns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B93523-F464-4F02-A945-785B398825E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72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way I think of </a:t>
            </a:r>
            <a:r>
              <a:rPr lang="en-US" dirty="0" err="1"/>
              <a:t>denominalization</a:t>
            </a:r>
            <a:r>
              <a:rPr lang="en-US" dirty="0"/>
              <a:t> is removing, reducing nouns, and more broadly remembering that different languages use parts of speech differently.</a:t>
            </a:r>
          </a:p>
          <a:p>
            <a:r>
              <a:rPr lang="en-US" dirty="0"/>
              <a:t>Now this is all very abstract, let’s get concrete. We’re going to go through several strategies, from the obvious, “it’s right there on the tin” to trick-up-your-sleeve. And you may see this coming a mile away…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B93523-F464-4F02-A945-785B398825E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1013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Занял </a:t>
            </a:r>
            <a:r>
              <a:rPr lang="en-US" dirty="0"/>
              <a:t>&gt; occupying </a:t>
            </a:r>
            <a:r>
              <a:rPr lang="ru-RU" dirty="0"/>
              <a:t>– </a:t>
            </a:r>
            <a:r>
              <a:rPr lang="en-US" dirty="0"/>
              <a:t>once you’ve made a change in one part of the sentence, there will be follow-on effects. Grammar will have to change elsewhere. Instead of the simple subject-verb </a:t>
            </a:r>
            <a:r>
              <a:rPr lang="ru-RU" dirty="0"/>
              <a:t>Баку занял (</a:t>
            </a:r>
            <a:r>
              <a:rPr lang="en-US" dirty="0"/>
              <a:t>Baku occupied), you have to have this –</a:t>
            </a:r>
            <a:r>
              <a:rPr lang="en-US" dirty="0" err="1"/>
              <a:t>ing</a:t>
            </a:r>
            <a:r>
              <a:rPr lang="en-US" dirty="0"/>
              <a:t> form in Baku occupying. Which brings us to more far-reaching consequences…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B93523-F464-4F02-A945-785B398825E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2432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One place where nouns start to get overwhelming is lists – in sentences or in bullets. Changing all of them to verbs keeps with English writing conventions and often improves flow.</a:t>
            </a:r>
          </a:p>
          <a:p>
            <a:r>
              <a:rPr lang="en-US" dirty="0"/>
              <a:t>In for a penny, in for a pound</a:t>
            </a:r>
          </a:p>
          <a:p>
            <a:r>
              <a:rPr lang="en-US" dirty="0"/>
              <a:t>Sometimes that means you’ll have to get creative and use the semantically-linked noun&gt;verb strategy we talked about before: </a:t>
            </a:r>
            <a:r>
              <a:rPr lang="ru-RU" dirty="0"/>
              <a:t>уголовные дела </a:t>
            </a:r>
            <a:r>
              <a:rPr lang="en-US" dirty="0"/>
              <a:t>&gt; criminally prosecuting</a:t>
            </a:r>
          </a:p>
          <a:p>
            <a:r>
              <a:rPr lang="en-US" dirty="0"/>
              <a:t>putting… on trial</a:t>
            </a:r>
          </a:p>
          <a:p>
            <a:r>
              <a:rPr lang="en-US" dirty="0"/>
              <a:t>The physical elimination of the UOC – the temptation is real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B93523-F464-4F02-A945-785B398825E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4420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Or even “a specialist in rocket science”</a:t>
            </a:r>
          </a:p>
          <a:p>
            <a:r>
              <a:rPr lang="en-US" dirty="0"/>
              <a:t>Can you think of any other common omittable words?</a:t>
            </a:r>
          </a:p>
          <a:p>
            <a:r>
              <a:rPr lang="en-US" dirty="0"/>
              <a:t>Put down book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B93523-F464-4F02-A945-785B398825E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870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Martin Hemmings, FLD DS at ATA60 in Palm Springs</a:t>
            </a:r>
          </a:p>
          <a:p>
            <a:r>
              <a:rPr lang="en-US" dirty="0"/>
              <a:t>What other trigger words can you come up with?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B93523-F464-4F02-A945-785B398825E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3612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Bonus: </a:t>
            </a:r>
            <a:r>
              <a:rPr lang="ru-RU" dirty="0"/>
              <a:t>на фоне </a:t>
            </a:r>
            <a:r>
              <a:rPr lang="en-US" dirty="0"/>
              <a:t>(noun) reduced down to amid (preposition)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B93523-F464-4F02-A945-785B398825E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150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B7108-B2A3-4C45-A624-7E15744B0B21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4F38-6C96-41BE-9871-4CF2EE30D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689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B7108-B2A3-4C45-A624-7E15744B0B21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4F38-6C96-41BE-9871-4CF2EE30D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730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B7108-B2A3-4C45-A624-7E15744B0B21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4F38-6C96-41BE-9871-4CF2EE30D56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2381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B7108-B2A3-4C45-A624-7E15744B0B21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4F38-6C96-41BE-9871-4CF2EE30D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918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B7108-B2A3-4C45-A624-7E15744B0B21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4F38-6C96-41BE-9871-4CF2EE30D56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44146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B7108-B2A3-4C45-A624-7E15744B0B21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4F38-6C96-41BE-9871-4CF2EE30D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040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B7108-B2A3-4C45-A624-7E15744B0B21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4F38-6C96-41BE-9871-4CF2EE30D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0225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B7108-B2A3-4C45-A624-7E15744B0B21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4F38-6C96-41BE-9871-4CF2EE30D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687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B7108-B2A3-4C45-A624-7E15744B0B21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4F38-6C96-41BE-9871-4CF2EE30D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23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B7108-B2A3-4C45-A624-7E15744B0B21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4F38-6C96-41BE-9871-4CF2EE30D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694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B7108-B2A3-4C45-A624-7E15744B0B21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4F38-6C96-41BE-9871-4CF2EE30D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286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B7108-B2A3-4C45-A624-7E15744B0B21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4F38-6C96-41BE-9871-4CF2EE30D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143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B7108-B2A3-4C45-A624-7E15744B0B21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4F38-6C96-41BE-9871-4CF2EE30D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631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B7108-B2A3-4C45-A624-7E15744B0B21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4F38-6C96-41BE-9871-4CF2EE30D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439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B7108-B2A3-4C45-A624-7E15744B0B21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4F38-6C96-41BE-9871-4CF2EE30D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231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4F38-6C96-41BE-9871-4CF2EE30D56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B7108-B2A3-4C45-A624-7E15744B0B21}" type="datetimeFigureOut">
              <a:rPr lang="en-US" smtClean="0"/>
              <a:t>10/25/2023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82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B7108-B2A3-4C45-A624-7E15744B0B21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3574F38-6C96-41BE-9871-4CF2EE30D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332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  <p:sldLayoutId id="2147483744" r:id="rId15"/>
    <p:sldLayoutId id="214748374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6F322-34A8-AE6B-5FA2-AE4D003004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6914" y="692674"/>
            <a:ext cx="7837089" cy="2971801"/>
          </a:xfrm>
        </p:spPr>
        <p:txBody>
          <a:bodyPr>
            <a:normAutofit/>
          </a:bodyPr>
          <a:lstStyle/>
          <a:p>
            <a:r>
              <a:rPr lang="en-US" cap="none" dirty="0"/>
              <a:t>Making Coherent English </a:t>
            </a:r>
            <a:br>
              <a:rPr lang="en-US" cap="none" dirty="0"/>
            </a:br>
            <a:r>
              <a:rPr lang="en-US" cap="none" dirty="0"/>
              <a:t>out of a Pile of </a:t>
            </a:r>
            <a:br>
              <a:rPr lang="en-US" cap="none" dirty="0"/>
            </a:br>
            <a:r>
              <a:rPr lang="en-US" cap="none" dirty="0"/>
              <a:t>Russian Nouns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34B3A9-4568-0234-D3C2-11D822CD3E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Eugenia </a:t>
            </a:r>
            <a:r>
              <a:rPr lang="en-US" dirty="0" err="1"/>
              <a:t>Tietz</a:t>
            </a:r>
            <a:r>
              <a:rPr lang="en-US" dirty="0"/>
              <a:t>-Sokolskaya</a:t>
            </a:r>
          </a:p>
          <a:p>
            <a:r>
              <a:rPr lang="en-US" dirty="0"/>
              <a:t>ATA 64</a:t>
            </a:r>
            <a:r>
              <a:rPr lang="en-US" baseline="30000" dirty="0"/>
              <a:t>th</a:t>
            </a:r>
            <a:r>
              <a:rPr lang="en-US" dirty="0"/>
              <a:t> Annual Conference</a:t>
            </a:r>
          </a:p>
          <a:p>
            <a:r>
              <a:rPr lang="en-US" dirty="0"/>
              <a:t>Miami, FL, October 28, 2023</a:t>
            </a:r>
          </a:p>
        </p:txBody>
      </p:sp>
    </p:spTree>
    <p:extLst>
      <p:ext uri="{BB962C8B-B14F-4D97-AF65-F5344CB8AC3E}">
        <p14:creationId xmlns:p14="http://schemas.microsoft.com/office/powerpoint/2010/main" val="14339042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11A0D-95DD-9A7C-95B8-697E29908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Denominalization</a:t>
            </a:r>
            <a:r>
              <a:rPr lang="en-US" dirty="0"/>
              <a:t> Strategy:</a:t>
            </a:r>
            <a:br>
              <a:rPr lang="en-US" dirty="0"/>
            </a:br>
            <a:r>
              <a:rPr lang="en-US" dirty="0"/>
              <a:t>Replace It with a Question 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A3F61-D168-9DD4-BEB4-719258F2F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Embedded questions: subordinate clauses starting with question words (how, what, whether, why, etc.)</a:t>
            </a:r>
          </a:p>
          <a:p>
            <a:pPr lvl="1"/>
            <a:r>
              <a:rPr lang="ru-RU" b="1" dirty="0"/>
              <a:t>На вопрос</a:t>
            </a:r>
            <a:r>
              <a:rPr lang="ru-RU" dirty="0"/>
              <a:t> о членстве </a:t>
            </a:r>
            <a:r>
              <a:rPr lang="ru-RU" dirty="0" err="1"/>
              <a:t>Фургала</a:t>
            </a:r>
            <a:r>
              <a:rPr lang="ru-RU" dirty="0"/>
              <a:t> в партии… </a:t>
            </a:r>
            <a:r>
              <a:rPr lang="en-US" dirty="0"/>
              <a:t>&gt; </a:t>
            </a:r>
            <a:r>
              <a:rPr lang="en-US" b="1" dirty="0"/>
              <a:t>When asked</a:t>
            </a:r>
            <a:r>
              <a:rPr lang="en-US" dirty="0"/>
              <a:t> about </a:t>
            </a:r>
            <a:r>
              <a:rPr lang="en-US" dirty="0" err="1"/>
              <a:t>Furgal’s</a:t>
            </a:r>
            <a:r>
              <a:rPr lang="en-US" dirty="0"/>
              <a:t> party membership…</a:t>
            </a:r>
          </a:p>
          <a:p>
            <a:pPr lvl="1"/>
            <a:r>
              <a:rPr lang="ru-RU" dirty="0"/>
              <a:t>… и рассказывать </a:t>
            </a:r>
            <a:r>
              <a:rPr lang="ru-RU" b="1" dirty="0"/>
              <a:t>о ходе контрнаступления</a:t>
            </a:r>
            <a:r>
              <a:rPr lang="ru-RU" dirty="0"/>
              <a:t> пришлось президенту Зеленскому</a:t>
            </a:r>
            <a:r>
              <a:rPr lang="en-US" dirty="0"/>
              <a:t>.</a:t>
            </a:r>
            <a:r>
              <a:rPr lang="ru-RU" dirty="0"/>
              <a:t> </a:t>
            </a:r>
            <a:r>
              <a:rPr lang="en-US" dirty="0"/>
              <a:t>&gt; … and it was President Zelenskyy who had to talk about </a:t>
            </a:r>
            <a:r>
              <a:rPr lang="en-US" b="1" dirty="0"/>
              <a:t>how the counteroffensive was going</a:t>
            </a:r>
            <a:r>
              <a:rPr lang="en-US" dirty="0"/>
              <a:t>.</a:t>
            </a:r>
          </a:p>
          <a:p>
            <a:pPr lvl="1"/>
            <a:r>
              <a:rPr lang="ru-RU" dirty="0"/>
              <a:t>Комментируя </a:t>
            </a:r>
            <a:r>
              <a:rPr lang="ru-RU" b="1" dirty="0"/>
              <a:t>слова Пашиняна</a:t>
            </a:r>
            <a:r>
              <a:rPr lang="ru-RU" dirty="0"/>
              <a:t> о возможном выходе из ОДКБ… </a:t>
            </a:r>
            <a:r>
              <a:rPr lang="en-US" dirty="0"/>
              <a:t>&gt; Commenting on </a:t>
            </a:r>
            <a:r>
              <a:rPr lang="en-US" b="1" dirty="0"/>
              <a:t>what </a:t>
            </a:r>
            <a:r>
              <a:rPr lang="en-US" b="1" dirty="0" err="1"/>
              <a:t>Pashinyan</a:t>
            </a:r>
            <a:r>
              <a:rPr lang="en-US" b="1" dirty="0"/>
              <a:t> said</a:t>
            </a:r>
            <a:r>
              <a:rPr lang="en-US" dirty="0"/>
              <a:t> about potentially leaving the CSTO…</a:t>
            </a:r>
          </a:p>
          <a:p>
            <a:pPr marL="457200" lvl="1" indent="0">
              <a:buNone/>
            </a:pP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31BC1A9-8149-D330-F06E-1E27CCD383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058129"/>
              </p:ext>
            </p:extLst>
          </p:nvPr>
        </p:nvGraphicFramePr>
        <p:xfrm>
          <a:off x="782196" y="4954742"/>
          <a:ext cx="6583338" cy="1760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1669">
                  <a:extLst>
                    <a:ext uri="{9D8B030D-6E8A-4147-A177-3AD203B41FA5}">
                      <a16:colId xmlns:a16="http://schemas.microsoft.com/office/drawing/2014/main" val="3818320206"/>
                    </a:ext>
                  </a:extLst>
                </a:gridCol>
                <a:gridCol w="3291669">
                  <a:extLst>
                    <a:ext uri="{9D8B030D-6E8A-4147-A177-3AD203B41FA5}">
                      <a16:colId xmlns:a16="http://schemas.microsoft.com/office/drawing/2014/main" val="3036337596"/>
                    </a:ext>
                  </a:extLst>
                </a:gridCol>
              </a:tblGrid>
              <a:tr h="201786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Trigger Words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Question Word to Consider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559886"/>
                  </a:ext>
                </a:extLst>
              </a:tr>
              <a:tr h="201786">
                <a:tc>
                  <a:txBody>
                    <a:bodyPr/>
                    <a:lstStyle/>
                    <a:p>
                      <a:r>
                        <a:rPr lang="ru-RU" sz="1050" dirty="0"/>
                        <a:t>Манера, способ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How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3886323"/>
                  </a:ext>
                </a:extLst>
              </a:tr>
              <a:tr h="201786">
                <a:tc>
                  <a:txBody>
                    <a:bodyPr/>
                    <a:lstStyle/>
                    <a:p>
                      <a:r>
                        <a:rPr lang="ru-RU" sz="1050" dirty="0"/>
                        <a:t>Степень</a:t>
                      </a:r>
                      <a:r>
                        <a:rPr lang="ru-RU" sz="1050"/>
                        <a:t>, объём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How much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6014802"/>
                  </a:ext>
                </a:extLst>
              </a:tr>
              <a:tr h="201786">
                <a:tc>
                  <a:txBody>
                    <a:bodyPr/>
                    <a:lstStyle/>
                    <a:p>
                      <a:r>
                        <a:rPr lang="ru-RU" sz="1050" dirty="0"/>
                        <a:t>Время, срок, момент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When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7497102"/>
                  </a:ext>
                </a:extLst>
              </a:tr>
              <a:tr h="201786">
                <a:tc>
                  <a:txBody>
                    <a:bodyPr/>
                    <a:lstStyle/>
                    <a:p>
                      <a:r>
                        <a:rPr lang="ru-RU" sz="1050" dirty="0"/>
                        <a:t>Наличие, присутствие, факт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Whether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0166907"/>
                  </a:ext>
                </a:extLst>
              </a:tr>
              <a:tr h="201786">
                <a:tc>
                  <a:txBody>
                    <a:bodyPr/>
                    <a:lstStyle/>
                    <a:p>
                      <a:r>
                        <a:rPr lang="ru-RU" sz="1050" dirty="0"/>
                        <a:t>Причина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Why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224961"/>
                  </a:ext>
                </a:extLst>
              </a:tr>
              <a:tr h="201786">
                <a:tc>
                  <a:txBody>
                    <a:bodyPr/>
                    <a:lstStyle/>
                    <a:p>
                      <a:r>
                        <a:rPr lang="ru-RU" sz="1050" dirty="0"/>
                        <a:t>Личность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Who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434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1283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9BCD9-A220-0E11-4F5E-B9EAFFDAC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Denominalization</a:t>
            </a:r>
            <a:r>
              <a:rPr lang="en-US" dirty="0"/>
              <a:t> Strategy:</a:t>
            </a:r>
            <a:br>
              <a:rPr lang="en-US" dirty="0"/>
            </a:br>
            <a:r>
              <a:rPr lang="en-US" dirty="0"/>
              <a:t>Replace It with a Subordinate Clause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75B63-C3B4-3E37-3CF1-6275AB66B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have a noun with an accompanying possessive noun or pronoun, you might be looking at a complete subordinate clause (… that…)</a:t>
            </a:r>
          </a:p>
          <a:p>
            <a:pPr lvl="1"/>
            <a:r>
              <a:rPr lang="ru-RU" dirty="0"/>
              <a:t>… на фоне сообщений </a:t>
            </a:r>
            <a:r>
              <a:rPr lang="ru-RU" b="1" dirty="0"/>
              <a:t>о его ранении</a:t>
            </a:r>
            <a:r>
              <a:rPr lang="ru-RU" dirty="0"/>
              <a:t>… </a:t>
            </a:r>
            <a:r>
              <a:rPr lang="en-US" dirty="0"/>
              <a:t>&gt; … amid reports </a:t>
            </a:r>
            <a:r>
              <a:rPr lang="en-US" b="1" dirty="0"/>
              <a:t>that he had been wounded</a:t>
            </a:r>
            <a:r>
              <a:rPr lang="en-US" dirty="0"/>
              <a:t> …</a:t>
            </a:r>
          </a:p>
          <a:p>
            <a:pPr lvl="1"/>
            <a:r>
              <a:rPr lang="ru-RU" b="1" dirty="0"/>
              <a:t>Свое участие</a:t>
            </a:r>
            <a:r>
              <a:rPr lang="ru-RU" dirty="0"/>
              <a:t>… уже подтвердили Британия, ЕС, Польша и ЮАР. </a:t>
            </a:r>
            <a:r>
              <a:rPr lang="en-US" dirty="0"/>
              <a:t>&gt; Britain, the EU, Poland and South Africa have already confirmed </a:t>
            </a:r>
            <a:r>
              <a:rPr lang="en-US" b="1" dirty="0"/>
              <a:t>[that] they will participate</a:t>
            </a: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892797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92F7B-186B-5B19-D5C8-65B7FE73E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Denominalization</a:t>
            </a:r>
            <a:r>
              <a:rPr lang="en-US" dirty="0"/>
              <a:t> (?) Strategy:</a:t>
            </a:r>
            <a:br>
              <a:rPr lang="en-US" dirty="0"/>
            </a:br>
            <a:r>
              <a:rPr lang="en-US" dirty="0"/>
              <a:t>Replace It with an Adjective or Adverb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51C13-E01A-38F1-9C8B-4B1D5BF964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the noun actually an adjective in disguise? Restore it to its proper glory:</a:t>
            </a:r>
          </a:p>
          <a:p>
            <a:pPr lvl="1"/>
            <a:r>
              <a:rPr lang="ru-RU" b="1" dirty="0"/>
              <a:t>Беспрецедентность</a:t>
            </a:r>
            <a:r>
              <a:rPr lang="ru-RU" dirty="0"/>
              <a:t> нынешнего конфликта – в степени его публичности. </a:t>
            </a:r>
            <a:r>
              <a:rPr lang="en-US" dirty="0"/>
              <a:t>&gt; </a:t>
            </a:r>
            <a:r>
              <a:rPr lang="en-US" b="1" dirty="0"/>
              <a:t>What is unprecedented</a:t>
            </a:r>
            <a:r>
              <a:rPr lang="en-US" dirty="0"/>
              <a:t> about this conflict is how public it is.</a:t>
            </a:r>
          </a:p>
          <a:p>
            <a:pPr lvl="1"/>
            <a:r>
              <a:rPr lang="ru-RU" dirty="0"/>
              <a:t>Ранее… Пашинян заявил </a:t>
            </a:r>
            <a:r>
              <a:rPr lang="ru-RU" b="1" dirty="0"/>
              <a:t>о нецелесообразности</a:t>
            </a:r>
            <a:r>
              <a:rPr lang="ru-RU" dirty="0"/>
              <a:t> проведения учений… </a:t>
            </a:r>
            <a:r>
              <a:rPr lang="en-US" dirty="0"/>
              <a:t>&gt; Previously… </a:t>
            </a:r>
            <a:r>
              <a:rPr lang="en-US" dirty="0" err="1"/>
              <a:t>Pashinyan</a:t>
            </a:r>
            <a:r>
              <a:rPr lang="en-US" dirty="0"/>
              <a:t> had stated </a:t>
            </a:r>
            <a:r>
              <a:rPr lang="en-US" b="1" dirty="0"/>
              <a:t>it would be inexpedient</a:t>
            </a:r>
            <a:r>
              <a:rPr lang="en-US" dirty="0"/>
              <a:t> to hold exercises…</a:t>
            </a:r>
          </a:p>
          <a:p>
            <a:r>
              <a:rPr lang="en-US" dirty="0"/>
              <a:t>Do you have a prop word like </a:t>
            </a:r>
            <a:r>
              <a:rPr lang="ru-RU" dirty="0"/>
              <a:t>«манера», «план», «способ»</a:t>
            </a:r>
            <a:r>
              <a:rPr lang="en-US" dirty="0"/>
              <a:t>? Consider an adverb:</a:t>
            </a:r>
          </a:p>
          <a:p>
            <a:pPr lvl="1"/>
            <a:r>
              <a:rPr lang="ru-RU" b="1" dirty="0"/>
              <a:t>В историческом плане</a:t>
            </a:r>
            <a:r>
              <a:rPr lang="ru-RU" dirty="0"/>
              <a:t> проблемы, которые мы сегодня относим к числу глобальных… </a:t>
            </a:r>
            <a:r>
              <a:rPr lang="en-US" dirty="0"/>
              <a:t>&gt; </a:t>
            </a:r>
            <a:r>
              <a:rPr lang="en-US" b="1" dirty="0"/>
              <a:t>Historically</a:t>
            </a:r>
            <a:r>
              <a:rPr lang="en-US" dirty="0"/>
              <a:t>, problems we now see as global… (Strelkova)</a:t>
            </a:r>
          </a:p>
        </p:txBody>
      </p:sp>
    </p:spTree>
    <p:extLst>
      <p:ext uri="{BB962C8B-B14F-4D97-AF65-F5344CB8AC3E}">
        <p14:creationId xmlns:p14="http://schemas.microsoft.com/office/powerpoint/2010/main" val="3526158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52A0C-A66B-232D-9B23-965514D20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Applying the Strategies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E5AABD-F80A-3DB6-72F7-CE7CC8963F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Let’s all take a deep breath first</a:t>
            </a:r>
          </a:p>
        </p:txBody>
      </p:sp>
    </p:spTree>
    <p:extLst>
      <p:ext uri="{BB962C8B-B14F-4D97-AF65-F5344CB8AC3E}">
        <p14:creationId xmlns:p14="http://schemas.microsoft.com/office/powerpoint/2010/main" val="9164103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0E0AA-F1F9-9570-2C35-2A8086EB7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1945"/>
          </a:xfrm>
        </p:spPr>
        <p:txBody>
          <a:bodyPr/>
          <a:lstStyle/>
          <a:p>
            <a:r>
              <a:rPr lang="en-US" dirty="0"/>
              <a:t>Recap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97EB7F8-CE76-AE6A-9CB3-6551F8620E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7561290"/>
              </p:ext>
            </p:extLst>
          </p:nvPr>
        </p:nvGraphicFramePr>
        <p:xfrm>
          <a:off x="677863" y="1482435"/>
          <a:ext cx="8596312" cy="4991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3482">
                  <a:extLst>
                    <a:ext uri="{9D8B030D-6E8A-4147-A177-3AD203B41FA5}">
                      <a16:colId xmlns:a16="http://schemas.microsoft.com/office/drawing/2014/main" val="2982674033"/>
                    </a:ext>
                  </a:extLst>
                </a:gridCol>
                <a:gridCol w="5782830">
                  <a:extLst>
                    <a:ext uri="{9D8B030D-6E8A-4147-A177-3AD203B41FA5}">
                      <a16:colId xmlns:a16="http://schemas.microsoft.com/office/drawing/2014/main" val="3304952116"/>
                    </a:ext>
                  </a:extLst>
                </a:gridCol>
              </a:tblGrid>
              <a:tr h="42915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Strategy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1476834"/>
                  </a:ext>
                </a:extLst>
              </a:tr>
              <a:tr h="42915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Replace with a Verb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The day of the start of talks &gt; The day the talks began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245368"/>
                  </a:ext>
                </a:extLst>
              </a:tr>
              <a:tr h="74072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Ensure Parallelism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Creation, conduct, institution &gt; Creating, conducting, instituting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0269897"/>
                  </a:ext>
                </a:extLst>
              </a:tr>
              <a:tr h="74072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Take It 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Expert in the field of rocket science &gt; Rocket science expert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211449"/>
                  </a:ext>
                </a:extLst>
              </a:tr>
              <a:tr h="74072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 Embedded Question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course of the counteroffensive &gt; How the counteroffensive is going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9422"/>
                  </a:ext>
                </a:extLst>
              </a:tr>
              <a:tr h="74072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Use a Subordinate Clause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About his wounding &gt; That he was wounded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1509246"/>
                  </a:ext>
                </a:extLst>
              </a:tr>
              <a:tr h="74072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Restore the Adjective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unprecedentedness of this conflict &gt; What is unprecedented about this conflict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8918248"/>
                  </a:ext>
                </a:extLst>
              </a:tr>
              <a:tr h="42915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Consider an Adverb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 the historical plan &gt; Historically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8323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5855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1E5CB-A3C2-09F7-1648-65F999F90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7138"/>
          </a:xfrm>
        </p:spPr>
        <p:txBody>
          <a:bodyPr/>
          <a:lstStyle/>
          <a:p>
            <a:r>
              <a:rPr lang="en-US" dirty="0"/>
              <a:t>Applying the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733AF-225A-928E-0916-4EA9025F8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13545"/>
            <a:ext cx="8596668" cy="46278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en-US" sz="2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NovoBIM</a:t>
            </a:r>
            <a:r>
              <a:rPr lang="ru-RU" sz="2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собирается полная, актуальная и объективная информация о стройке.</a:t>
            </a:r>
            <a:endParaRPr lang="en-US" sz="2000" kern="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2000" kern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0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NovoBIM</a:t>
            </a:r>
            <a:r>
              <a:rPr lang="en-US" sz="2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provides for collection of complete, relevant, and objective information regarding the construction site.</a:t>
            </a:r>
          </a:p>
          <a:p>
            <a:pPr marL="0" indent="0" algn="ctr">
              <a:buNone/>
            </a:pPr>
            <a:endParaRPr lang="en-US" sz="2000" kern="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20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What would you do?</a:t>
            </a:r>
            <a:endParaRPr lang="en-US" b="1" kern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1910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1E5CB-A3C2-09F7-1648-65F999F90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7138"/>
          </a:xfrm>
        </p:spPr>
        <p:txBody>
          <a:bodyPr/>
          <a:lstStyle/>
          <a:p>
            <a:r>
              <a:rPr lang="en-US" dirty="0"/>
              <a:t>Applying the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733AF-225A-928E-0916-4EA9025F8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13545"/>
            <a:ext cx="8596668" cy="46278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Измерение длин, углов, площадей и объёмов для перепроверки актов от подрядчиков</a:t>
            </a:r>
            <a:endParaRPr lang="en-US" sz="2400" kern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Measurement of lengths, angles, areas, and volumes for repeated verification of the contractors’ reports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endParaRPr lang="en-US" sz="2000" kern="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20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What would you do?</a:t>
            </a:r>
            <a:endParaRPr lang="en-US" b="1" kern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724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1E5CB-A3C2-09F7-1648-65F999F90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7138"/>
          </a:xfrm>
        </p:spPr>
        <p:txBody>
          <a:bodyPr/>
          <a:lstStyle/>
          <a:p>
            <a:r>
              <a:rPr lang="en-US" dirty="0"/>
              <a:t>Applying the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733AF-225A-928E-0916-4EA9025F8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13545"/>
            <a:ext cx="8596668" cy="46278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 факта и объёма выполненных работ</a:t>
            </a:r>
            <a:endParaRPr lang="en-US" sz="2000" kern="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2000" kern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Control over the fact and the scope of the works performed</a:t>
            </a:r>
          </a:p>
          <a:p>
            <a:pPr marL="0" indent="0" algn="ctr">
              <a:buNone/>
            </a:pPr>
            <a:endParaRPr lang="en-US" sz="2000" kern="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20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What would you do?</a:t>
            </a:r>
            <a:endParaRPr lang="en-US" b="1" kern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1008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AD343-DBB3-35C3-1732-51B64C451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5861"/>
          </a:xfrm>
        </p:spPr>
        <p:txBody>
          <a:bodyPr/>
          <a:lstStyle/>
          <a:p>
            <a:r>
              <a:rPr lang="en-US" dirty="0"/>
              <a:t>Applying the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B25E7-DFA2-C4D6-63A3-13D483C04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25461"/>
            <a:ext cx="8596668" cy="4715901"/>
          </a:xfrm>
        </p:spPr>
        <p:txBody>
          <a:bodyPr/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Основные идеи политика – необходимость объединения левых и патриотических оппозиционных сил и смена социально-экономического курса страны.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politician’s main ideas are the need for the unification of the leftist and patriotic opposition forces and a change in the country’s socioeconomic trajectory.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What would you do?</a:t>
            </a:r>
          </a:p>
        </p:txBody>
      </p:sp>
    </p:spTree>
    <p:extLst>
      <p:ext uri="{BB962C8B-B14F-4D97-AF65-F5344CB8AC3E}">
        <p14:creationId xmlns:p14="http://schemas.microsoft.com/office/powerpoint/2010/main" val="41239633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C33A2-1B3E-C2C7-6047-C8399DD56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for coming!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11A079-1191-5170-6897-45C69448FE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Please don’t forget to fill out your session survey in the conference app!</a:t>
            </a:r>
          </a:p>
          <a:p>
            <a:r>
              <a:rPr lang="en-US" dirty="0"/>
              <a:t>Handouts are available here and in the app.</a:t>
            </a:r>
          </a:p>
          <a:p>
            <a:r>
              <a:rPr lang="en-US" dirty="0"/>
              <a:t>Contact me: eugenia@sokolskayatranslations.com</a:t>
            </a:r>
          </a:p>
        </p:txBody>
      </p:sp>
    </p:spTree>
    <p:extLst>
      <p:ext uri="{BB962C8B-B14F-4D97-AF65-F5344CB8AC3E}">
        <p14:creationId xmlns:p14="http://schemas.microsoft.com/office/powerpoint/2010/main" val="3986435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6194DBD-EA62-3F96-8A02-9D30AC53C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1684"/>
          </a:xfrm>
        </p:spPr>
        <p:txBody>
          <a:bodyPr/>
          <a:lstStyle/>
          <a:p>
            <a:r>
              <a:rPr lang="en-US" dirty="0"/>
              <a:t>Russian Noun Pile &gt; English Word Salad</a:t>
            </a:r>
          </a:p>
        </p:txBody>
      </p:sp>
      <p:graphicFrame>
        <p:nvGraphicFramePr>
          <p:cNvPr id="16" name="Content Placeholder 15">
            <a:extLst>
              <a:ext uri="{FF2B5EF4-FFF2-40B4-BE49-F238E27FC236}">
                <a16:creationId xmlns:a16="http://schemas.microsoft.com/office/drawing/2014/main" id="{AEE09FFF-481C-259E-7372-31E33FD141D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92779378"/>
              </p:ext>
            </p:extLst>
          </p:nvPr>
        </p:nvGraphicFramePr>
        <p:xfrm>
          <a:off x="677334" y="1752281"/>
          <a:ext cx="8437305" cy="44027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7884">
                  <a:extLst>
                    <a:ext uri="{9D8B030D-6E8A-4147-A177-3AD203B41FA5}">
                      <a16:colId xmlns:a16="http://schemas.microsoft.com/office/drawing/2014/main" val="1141574305"/>
                    </a:ext>
                  </a:extLst>
                </a:gridCol>
                <a:gridCol w="4539421">
                  <a:extLst>
                    <a:ext uri="{9D8B030D-6E8A-4147-A177-3AD203B41FA5}">
                      <a16:colId xmlns:a16="http://schemas.microsoft.com/office/drawing/2014/main" val="145902012"/>
                    </a:ext>
                  </a:extLst>
                </a:gridCol>
              </a:tblGrid>
              <a:tr h="26516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RUSSIAN SOURCE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ENGLISH TARGET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86563835"/>
                  </a:ext>
                </a:extLst>
              </a:tr>
              <a:tr h="505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en-US" sz="1100" kern="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NovoBIM</a:t>
                      </a: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собирается полная, актуальная и объективная информация о стройке.</a:t>
                      </a:r>
                      <a:endParaRPr lang="en-US" sz="12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NovoBIM provides for collection of complete, relevant, and objective information regarding the construction site.</a:t>
                      </a:r>
                      <a:endParaRPr lang="en-US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4495870"/>
                  </a:ext>
                </a:extLst>
              </a:tr>
              <a:tr h="2438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Архив облаков точек для контроля динамики изменений</a:t>
                      </a:r>
                      <a:endParaRPr lang="en-US" sz="12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Archive of point clouds for change dynamics control</a:t>
                      </a:r>
                      <a:endParaRPr lang="en-US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21951083"/>
                  </a:ext>
                </a:extLst>
              </a:tr>
              <a:tr h="505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Режим сравнения облаков точек для визуальной оценки факта изменения на стройплощадке</a:t>
                      </a:r>
                      <a:endParaRPr lang="en-US" sz="12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Point cloud comparison mode for visual estimation of the actual changes on the construction site</a:t>
                      </a:r>
                      <a:endParaRPr lang="en-US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9125458"/>
                  </a:ext>
                </a:extLst>
              </a:tr>
              <a:tr h="2438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 поставок и расхода стройматериалов</a:t>
                      </a:r>
                      <a:endParaRPr lang="en-US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Control over supplies and consumption of construction materials</a:t>
                      </a:r>
                      <a:endParaRPr lang="en-US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57850902"/>
                  </a:ext>
                </a:extLst>
              </a:tr>
              <a:tr h="505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Измерение длин, углов, площадей и объёмов для перепроверки актов от подрядчиков</a:t>
                      </a:r>
                      <a:endParaRPr lang="en-US" sz="12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Measurement of lengths, angles, areas, and volumes for repeated verification of the contractors’ reports</a:t>
                      </a:r>
                      <a:endParaRPr lang="en-US" sz="12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7975162"/>
                  </a:ext>
                </a:extLst>
              </a:tr>
              <a:tr h="2438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с нуля или импорт КСГ из </a:t>
                      </a: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MS Project</a:t>
                      </a: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ЛСР из ГрандСметы</a:t>
                      </a:r>
                      <a:endParaRPr lang="en-US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Development of construction schedules and cost estimates from scratch or their import from MS Project or Grand-</a:t>
                      </a:r>
                      <a:r>
                        <a:rPr lang="en-US" sz="1100" kern="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Smeta</a:t>
                      </a:r>
                      <a:r>
                        <a:rPr lang="en-US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respectively</a:t>
                      </a:r>
                      <a:endParaRPr lang="en-US" sz="12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9924569"/>
                  </a:ext>
                </a:extLst>
              </a:tr>
              <a:tr h="2438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месячно-суточного графика на основе КСГ</a:t>
                      </a:r>
                      <a:endParaRPr lang="en-US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Development of a daily progress chart based on the construction schedule</a:t>
                      </a:r>
                      <a:endParaRPr lang="en-US" sz="12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324589"/>
                  </a:ext>
                </a:extLst>
              </a:tr>
              <a:tr h="505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 факта и объёма выполненных работ</a:t>
                      </a:r>
                      <a:endParaRPr lang="en-US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Control over the fact and the scope of the works performed</a:t>
                      </a:r>
                      <a:endParaRPr lang="en-US" sz="12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81496072"/>
                  </a:ext>
                </a:extLst>
              </a:tr>
              <a:tr h="2438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4</a:t>
                      </a:r>
                      <a:r>
                        <a:rPr lang="en-US" sz="1100" kern="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-модели и проверка на пространственно-временные коллизии</a:t>
                      </a:r>
                      <a:endParaRPr lang="en-US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Development of a 4D model and checking it for spatiotemporal collisions</a:t>
                      </a:r>
                      <a:endParaRPr lang="en-US" sz="12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96097676"/>
                  </a:ext>
                </a:extLst>
              </a:tr>
              <a:tr h="2438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нескольких сценариев строительно-монтажных работ</a:t>
                      </a:r>
                      <a:endParaRPr lang="en-US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Development of several scenarios of construction works</a:t>
                      </a:r>
                      <a:endParaRPr lang="en-US" sz="12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90125915"/>
                  </a:ext>
                </a:extLst>
              </a:tr>
              <a:tr h="2438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Оптимизация сроков строительства и затрат</a:t>
                      </a:r>
                      <a:endParaRPr lang="en-US" sz="12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Optimization of construction timelines and costs</a:t>
                      </a:r>
                      <a:endParaRPr lang="en-US" sz="12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46502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7579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2C25D-D6B9-C255-1C99-1B10FB8C5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2935"/>
          </a:xfrm>
        </p:spPr>
        <p:txBody>
          <a:bodyPr/>
          <a:lstStyle/>
          <a:p>
            <a:r>
              <a:rPr lang="en-US" dirty="0"/>
              <a:t>What Can We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0A27A2-7F42-D11C-B705-0C5E0A206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81913"/>
            <a:ext cx="8596668" cy="4659449"/>
          </a:xfrm>
        </p:spPr>
        <p:txBody>
          <a:bodyPr/>
          <a:lstStyle/>
          <a:p>
            <a:r>
              <a:rPr lang="en-US" dirty="0"/>
              <a:t>Just because a sentence is grammatical doesn’t mean it’s a good translation!</a:t>
            </a:r>
          </a:p>
          <a:p>
            <a:endParaRPr lang="en-US" dirty="0"/>
          </a:p>
          <a:p>
            <a:r>
              <a:rPr lang="en-US" dirty="0"/>
              <a:t>Translation requires certain changes to grammar</a:t>
            </a:r>
          </a:p>
          <a:p>
            <a:pPr lvl="1"/>
            <a:r>
              <a:rPr lang="en-US" dirty="0"/>
              <a:t>Recognizing you have a problem is the first step to recovery</a:t>
            </a:r>
          </a:p>
          <a:p>
            <a:r>
              <a:rPr lang="en-US" dirty="0"/>
              <a:t>Translation theory can give us some hints</a:t>
            </a:r>
          </a:p>
          <a:p>
            <a:pPr lvl="1"/>
            <a:r>
              <a:rPr lang="en-US" dirty="0"/>
              <a:t>Putting words to effective approaches helps remember to use them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083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D92010C-CB84-4265-0B88-EC1886E73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Denominalization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83B6B0-57E9-F2D8-95BA-8EAF7D8AE8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it?</a:t>
            </a:r>
          </a:p>
        </p:txBody>
      </p:sp>
    </p:spTree>
    <p:extLst>
      <p:ext uri="{BB962C8B-B14F-4D97-AF65-F5344CB8AC3E}">
        <p14:creationId xmlns:p14="http://schemas.microsoft.com/office/powerpoint/2010/main" val="282241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6072DE7-3210-038D-F211-988C3AA2E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6686"/>
          </a:xfrm>
        </p:spPr>
        <p:txBody>
          <a:bodyPr/>
          <a:lstStyle/>
          <a:p>
            <a:r>
              <a:rPr lang="en-US" dirty="0"/>
              <a:t>The Translation Terminology Onion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AE6F81E-C01C-F64F-80DE-574FB7F45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2539"/>
            <a:ext cx="8596668" cy="4638824"/>
          </a:xfrm>
        </p:spPr>
        <p:txBody>
          <a:bodyPr/>
          <a:lstStyle/>
          <a:p>
            <a:r>
              <a:rPr lang="en-US" sz="1400" dirty="0"/>
              <a:t>Translation strategy – a global approach to a text</a:t>
            </a:r>
          </a:p>
          <a:p>
            <a:pPr lvl="1"/>
            <a:r>
              <a:rPr lang="en-US" dirty="0"/>
              <a:t>Translation procedure / translation shift – a method applied to ensure equivalence in individual text segments</a:t>
            </a:r>
          </a:p>
          <a:p>
            <a:pPr lvl="2"/>
            <a:r>
              <a:rPr lang="en-US" sz="1800" dirty="0"/>
              <a:t>Recategorization / transposition – a translation procedure that changes the part of speech</a:t>
            </a:r>
          </a:p>
          <a:p>
            <a:pPr lvl="3"/>
            <a:r>
              <a:rPr lang="en-US" sz="2000" dirty="0" err="1"/>
              <a:t>Denominalization</a:t>
            </a:r>
            <a:r>
              <a:rPr lang="en-US" sz="2000" dirty="0"/>
              <a:t> – a form of transposition where a noun (or nominal structure) from the source text is transformed into a verbal structure in the target text</a:t>
            </a:r>
          </a:p>
          <a:p>
            <a:endParaRPr lang="en-US" sz="2000" dirty="0"/>
          </a:p>
          <a:p>
            <a:r>
              <a:rPr lang="en-US" sz="2000" dirty="0"/>
              <a:t>“Some languages, such as French and German, prefer to package verb-related information in verbal nouns, whereas English prefers to use verbs, specifically action verbs.”</a:t>
            </a:r>
            <a:r>
              <a:rPr lang="en-US" sz="2000" baseline="30000" dirty="0"/>
              <a:t>1</a:t>
            </a:r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5D14B7-5476-53BE-8C0B-16F00A838436}"/>
              </a:ext>
            </a:extLst>
          </p:cNvPr>
          <p:cNvSpPr txBox="1"/>
          <p:nvPr/>
        </p:nvSpPr>
        <p:spPr>
          <a:xfrm>
            <a:off x="677334" y="6248400"/>
            <a:ext cx="91748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aseline="30000" dirty="0"/>
              <a:t>1.</a:t>
            </a:r>
            <a:r>
              <a:rPr lang="en-US" sz="1400" dirty="0"/>
              <a:t> Delisle, Jean et al., ed. </a:t>
            </a:r>
            <a:r>
              <a:rPr lang="en-US" sz="1400" i="1" dirty="0"/>
              <a:t>Translation Terminology. </a:t>
            </a:r>
            <a:r>
              <a:rPr lang="en-US" sz="1400" dirty="0"/>
              <a:t>Amsterdam and Philadelphia: John Benjamins, 1999. p. 132.</a:t>
            </a:r>
            <a:endParaRPr lang="en-US" sz="1400" baseline="30000" dirty="0"/>
          </a:p>
        </p:txBody>
      </p:sp>
    </p:spTree>
    <p:extLst>
      <p:ext uri="{BB962C8B-B14F-4D97-AF65-F5344CB8AC3E}">
        <p14:creationId xmlns:p14="http://schemas.microsoft.com/office/powerpoint/2010/main" val="1528254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5F101-332A-BBF3-66F6-2A9C7EDE9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Denominalization</a:t>
            </a:r>
            <a:r>
              <a:rPr lang="en-US" dirty="0"/>
              <a:t> Strategy:</a:t>
            </a:r>
            <a:br>
              <a:rPr lang="en-US" dirty="0"/>
            </a:br>
            <a:r>
              <a:rPr lang="en-US" dirty="0"/>
              <a:t>Replace It with a Verb (duh)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C1937-2581-AD77-79E0-1310511B0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91717"/>
            <a:ext cx="8596668" cy="4149645"/>
          </a:xfrm>
        </p:spPr>
        <p:txBody>
          <a:bodyPr/>
          <a:lstStyle/>
          <a:p>
            <a:r>
              <a:rPr lang="en-US" dirty="0"/>
              <a:t>Verb-derived nouns, often ending in </a:t>
            </a:r>
            <a:r>
              <a:rPr lang="ru-RU" dirty="0"/>
              <a:t>–</a:t>
            </a:r>
            <a:r>
              <a:rPr lang="ru-RU" dirty="0" err="1"/>
              <a:t>ание</a:t>
            </a:r>
            <a:r>
              <a:rPr lang="ru-RU" dirty="0"/>
              <a:t>/-</a:t>
            </a:r>
            <a:r>
              <a:rPr lang="ru-RU" dirty="0" err="1"/>
              <a:t>ение</a:t>
            </a:r>
            <a:endParaRPr lang="ru-RU" dirty="0"/>
          </a:p>
          <a:p>
            <a:pPr lvl="1"/>
            <a:r>
              <a:rPr lang="ru-RU" dirty="0"/>
              <a:t>… целью размещения РМК </a:t>
            </a:r>
            <a:r>
              <a:rPr lang="ru-RU" b="1" dirty="0"/>
              <a:t>является предотвращение</a:t>
            </a:r>
            <a:r>
              <a:rPr lang="ru-RU" dirty="0"/>
              <a:t>… </a:t>
            </a:r>
            <a:r>
              <a:rPr lang="en-US" dirty="0"/>
              <a:t>&gt; …the purpose of deploying the RPC </a:t>
            </a:r>
            <a:r>
              <a:rPr lang="en-US" b="1" dirty="0"/>
              <a:t>is to prevent</a:t>
            </a:r>
            <a:r>
              <a:rPr lang="en-US" dirty="0"/>
              <a:t>…</a:t>
            </a:r>
          </a:p>
          <a:p>
            <a:pPr lvl="1"/>
            <a:r>
              <a:rPr lang="en-US" dirty="0"/>
              <a:t>… </a:t>
            </a:r>
            <a:r>
              <a:rPr lang="ru-RU" dirty="0"/>
              <a:t>реагируя</a:t>
            </a:r>
            <a:r>
              <a:rPr lang="ru-RU" b="1" dirty="0"/>
              <a:t> на открытие </a:t>
            </a:r>
            <a:r>
              <a:rPr lang="ru-RU" dirty="0"/>
              <a:t>в Литве представительства Тайваня… </a:t>
            </a:r>
            <a:r>
              <a:rPr lang="en-US" dirty="0"/>
              <a:t>&gt; … as a reaction to a Taiwanese representative office </a:t>
            </a:r>
            <a:r>
              <a:rPr lang="en-US" b="1" dirty="0"/>
              <a:t>opening</a:t>
            </a:r>
            <a:r>
              <a:rPr lang="en-US" dirty="0"/>
              <a:t> in Lithuania…</a:t>
            </a:r>
          </a:p>
          <a:p>
            <a:r>
              <a:rPr lang="en-US" dirty="0"/>
              <a:t>Nouns semantically linked to verbs</a:t>
            </a:r>
          </a:p>
          <a:p>
            <a:pPr lvl="1"/>
            <a:r>
              <a:rPr lang="ru-RU" dirty="0"/>
              <a:t>… в день </a:t>
            </a:r>
            <a:r>
              <a:rPr lang="ru-RU" b="1" dirty="0"/>
              <a:t>начала</a:t>
            </a:r>
            <a:r>
              <a:rPr lang="ru-RU" dirty="0"/>
              <a:t> переговоров в Вашингтоне… </a:t>
            </a:r>
            <a:r>
              <a:rPr lang="en-US" dirty="0"/>
              <a:t>&gt; … the day the talks </a:t>
            </a:r>
            <a:r>
              <a:rPr lang="en-US" b="1" dirty="0"/>
              <a:t>began</a:t>
            </a:r>
            <a:r>
              <a:rPr lang="en-US" dirty="0"/>
              <a:t> in Washington</a:t>
            </a:r>
          </a:p>
          <a:p>
            <a:pPr lvl="1"/>
            <a:r>
              <a:rPr lang="en-US" dirty="0"/>
              <a:t>…</a:t>
            </a:r>
            <a:r>
              <a:rPr lang="ru-RU" dirty="0"/>
              <a:t> </a:t>
            </a:r>
            <a:r>
              <a:rPr lang="ru-RU" b="1" dirty="0"/>
              <a:t>в результате чего</a:t>
            </a:r>
            <a:r>
              <a:rPr lang="ru-RU" dirty="0"/>
              <a:t> Баку занял около 140 кв. км армянской территории… </a:t>
            </a:r>
            <a:r>
              <a:rPr lang="en-US" dirty="0"/>
              <a:t>&gt; … </a:t>
            </a:r>
            <a:r>
              <a:rPr lang="en-US" b="1" dirty="0"/>
              <a:t>resulting in</a:t>
            </a:r>
            <a:r>
              <a:rPr lang="en-US" dirty="0"/>
              <a:t> Baku occupying around 140 sq. km. of Armenian territory…</a:t>
            </a:r>
          </a:p>
        </p:txBody>
      </p:sp>
    </p:spTree>
    <p:extLst>
      <p:ext uri="{BB962C8B-B14F-4D97-AF65-F5344CB8AC3E}">
        <p14:creationId xmlns:p14="http://schemas.microsoft.com/office/powerpoint/2010/main" val="19600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1828F-3BFF-ADA3-519B-93830323E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Denominalization</a:t>
            </a:r>
            <a:r>
              <a:rPr lang="en-US" dirty="0"/>
              <a:t> Strategy:</a:t>
            </a:r>
            <a:br>
              <a:rPr lang="en-US" dirty="0"/>
            </a:br>
            <a:r>
              <a:rPr lang="en-US" dirty="0"/>
              <a:t>Replace </a:t>
            </a:r>
            <a:r>
              <a:rPr lang="en-US" i="1" dirty="0"/>
              <a:t>Everything</a:t>
            </a:r>
            <a:r>
              <a:rPr lang="en-US" dirty="0"/>
              <a:t> with a Verb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26539-FD96-A251-CD93-245989AEE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English writing conventions favor parallelism in lists – once a verb, always a verb!</a:t>
            </a:r>
          </a:p>
          <a:p>
            <a:pPr lvl="1"/>
            <a:r>
              <a:rPr lang="ru-RU" dirty="0"/>
              <a:t>Она состояла из трех основных компонентов… </a:t>
            </a:r>
            <a:r>
              <a:rPr lang="ru-RU" b="1" dirty="0"/>
              <a:t>создание</a:t>
            </a:r>
            <a:r>
              <a:rPr lang="ru-RU" dirty="0"/>
              <a:t> трибуналов… </a:t>
            </a:r>
            <a:r>
              <a:rPr lang="ru-RU" b="1" dirty="0"/>
              <a:t>проведение</a:t>
            </a:r>
            <a:r>
              <a:rPr lang="ru-RU" dirty="0"/>
              <a:t> судебных процессов… </a:t>
            </a:r>
            <a:r>
              <a:rPr lang="ru-RU" b="1" dirty="0"/>
              <a:t>введение</a:t>
            </a:r>
            <a:r>
              <a:rPr lang="ru-RU" dirty="0"/>
              <a:t> персональных санкций…</a:t>
            </a:r>
            <a:r>
              <a:rPr lang="en-US" dirty="0"/>
              <a:t> &gt; [It] had three main components… </a:t>
            </a:r>
            <a:r>
              <a:rPr lang="en-US" b="1" dirty="0"/>
              <a:t>creating</a:t>
            </a:r>
            <a:r>
              <a:rPr lang="en-US" dirty="0"/>
              <a:t> tribunals… </a:t>
            </a:r>
            <a:r>
              <a:rPr lang="en-US" b="1" dirty="0"/>
              <a:t>conducting</a:t>
            </a:r>
            <a:r>
              <a:rPr lang="en-US" dirty="0"/>
              <a:t> trials… </a:t>
            </a:r>
            <a:r>
              <a:rPr lang="en-US" b="1" dirty="0"/>
              <a:t>instituting</a:t>
            </a:r>
            <a:r>
              <a:rPr lang="en-US" dirty="0"/>
              <a:t> personal sanctions…</a:t>
            </a:r>
          </a:p>
          <a:p>
            <a:pPr lvl="1"/>
            <a:r>
              <a:rPr lang="ru-RU" dirty="0"/>
              <a:t>… </a:t>
            </a:r>
            <a:r>
              <a:rPr lang="ru-RU" b="1" dirty="0"/>
              <a:t>уголовные дела</a:t>
            </a:r>
            <a:r>
              <a:rPr lang="ru-RU" dirty="0"/>
              <a:t> против священников и </a:t>
            </a:r>
            <a:r>
              <a:rPr lang="ru-RU" b="1" dirty="0"/>
              <a:t>лишение</a:t>
            </a:r>
            <a:r>
              <a:rPr lang="ru-RU" dirty="0"/>
              <a:t> их гражданства, </a:t>
            </a:r>
            <a:r>
              <a:rPr lang="ru-RU" b="1" dirty="0"/>
              <a:t>обвинения</a:t>
            </a:r>
            <a:r>
              <a:rPr lang="ru-RU" dirty="0"/>
              <a:t> в «пособничестве оккупантам», </a:t>
            </a:r>
            <a:r>
              <a:rPr lang="ru-RU" b="1" dirty="0"/>
              <a:t>захваты</a:t>
            </a:r>
            <a:r>
              <a:rPr lang="ru-RU" dirty="0"/>
              <a:t> храмов и </a:t>
            </a:r>
            <a:r>
              <a:rPr lang="ru-RU" b="1" dirty="0"/>
              <a:t>призывы</a:t>
            </a:r>
            <a:r>
              <a:rPr lang="ru-RU" dirty="0"/>
              <a:t> «физически устранить» УПЦ. </a:t>
            </a:r>
            <a:r>
              <a:rPr lang="en-US" dirty="0"/>
              <a:t>&gt; … </a:t>
            </a:r>
            <a:r>
              <a:rPr lang="en-US" b="1" dirty="0"/>
              <a:t>criminally prosecuting</a:t>
            </a:r>
            <a:r>
              <a:rPr lang="en-US" dirty="0"/>
              <a:t> the clergy and </a:t>
            </a:r>
            <a:r>
              <a:rPr lang="en-US" b="1" dirty="0"/>
              <a:t>stripping</a:t>
            </a:r>
            <a:r>
              <a:rPr lang="en-US" dirty="0"/>
              <a:t> them of citizenship, </a:t>
            </a:r>
            <a:r>
              <a:rPr lang="en-US" b="1" dirty="0"/>
              <a:t>accusing</a:t>
            </a:r>
            <a:r>
              <a:rPr lang="en-US" dirty="0"/>
              <a:t> them of “abetting the occupiers,” </a:t>
            </a:r>
            <a:r>
              <a:rPr lang="en-US" b="1" dirty="0"/>
              <a:t>seizing</a:t>
            </a:r>
            <a:r>
              <a:rPr lang="en-US" dirty="0"/>
              <a:t> churches and </a:t>
            </a:r>
            <a:r>
              <a:rPr lang="en-US" b="1" dirty="0"/>
              <a:t>calling for</a:t>
            </a:r>
            <a:r>
              <a:rPr lang="en-US" dirty="0"/>
              <a:t> “physically eliminating” the UOC.</a:t>
            </a:r>
          </a:p>
        </p:txBody>
      </p:sp>
    </p:spTree>
    <p:extLst>
      <p:ext uri="{BB962C8B-B14F-4D97-AF65-F5344CB8AC3E}">
        <p14:creationId xmlns:p14="http://schemas.microsoft.com/office/powerpoint/2010/main" val="2642860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F096A-8276-B3C7-2AC0-D89CEC96B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Denominalization</a:t>
            </a:r>
            <a:r>
              <a:rPr lang="en-US" dirty="0"/>
              <a:t> (?) Strategy:</a:t>
            </a:r>
            <a:br>
              <a:rPr lang="en-US" dirty="0"/>
            </a:br>
            <a:r>
              <a:rPr lang="en-US" dirty="0"/>
              <a:t>Take It 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D38C67-E5FC-9DB6-8342-8440FF8EB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75607"/>
            <a:ext cx="8596668" cy="4065755"/>
          </a:xfrm>
        </p:spPr>
        <p:txBody>
          <a:bodyPr/>
          <a:lstStyle/>
          <a:p>
            <a:r>
              <a:rPr lang="en-US" dirty="0"/>
              <a:t>Ask yourself: Is this word really carrying any meaning here?</a:t>
            </a:r>
          </a:p>
          <a:p>
            <a:pPr lvl="1"/>
            <a:r>
              <a:rPr lang="en-US" dirty="0"/>
              <a:t>Natalia Strelkova divides words into </a:t>
            </a:r>
            <a:r>
              <a:rPr lang="en-US" i="1" dirty="0"/>
              <a:t>key words</a:t>
            </a:r>
            <a:r>
              <a:rPr lang="en-US" dirty="0"/>
              <a:t> and </a:t>
            </a:r>
            <a:r>
              <a:rPr lang="en-US" i="1" dirty="0"/>
              <a:t>prop words</a:t>
            </a:r>
            <a:r>
              <a:rPr lang="en-US" baseline="30000" dirty="0"/>
              <a:t>2</a:t>
            </a:r>
            <a:endParaRPr lang="en-US" dirty="0"/>
          </a:p>
          <a:p>
            <a:pPr lvl="1"/>
            <a:r>
              <a:rPr lang="en-US" dirty="0"/>
              <a:t>Common culprits: </a:t>
            </a:r>
            <a:r>
              <a:rPr lang="ru-RU" dirty="0"/>
              <a:t>вопрос (</a:t>
            </a:r>
            <a:r>
              <a:rPr lang="en-US" dirty="0"/>
              <a:t>the issue of…), </a:t>
            </a:r>
            <a:r>
              <a:rPr lang="ru-RU" dirty="0"/>
              <a:t>сфера/область, дело, явление</a:t>
            </a:r>
          </a:p>
          <a:p>
            <a:pPr lvl="2"/>
            <a:r>
              <a:rPr lang="ru-RU" dirty="0"/>
              <a:t>обсудить вопрос о незаконных увольнениях</a:t>
            </a:r>
            <a:r>
              <a:rPr lang="en-US" dirty="0"/>
              <a:t> &gt;</a:t>
            </a:r>
            <a:r>
              <a:rPr lang="ru-RU" dirty="0"/>
              <a:t> </a:t>
            </a:r>
            <a:r>
              <a:rPr lang="en-US" dirty="0"/>
              <a:t>to discuss the illegal firings</a:t>
            </a:r>
          </a:p>
          <a:p>
            <a:pPr lvl="2"/>
            <a:r>
              <a:rPr lang="ru-RU" dirty="0"/>
              <a:t>специалист в области ракетно-космической техники </a:t>
            </a:r>
            <a:r>
              <a:rPr lang="en-US" dirty="0"/>
              <a:t>&gt; a rocket scientist</a:t>
            </a:r>
          </a:p>
          <a:p>
            <a:pPr lvl="2"/>
            <a:r>
              <a:rPr lang="ru-RU" dirty="0"/>
              <a:t>мы будем бороться за дело мира </a:t>
            </a:r>
            <a:r>
              <a:rPr lang="en-US" dirty="0"/>
              <a:t>&gt; we will fight for peace</a:t>
            </a:r>
          </a:p>
          <a:p>
            <a:pPr lvl="1"/>
            <a:r>
              <a:rPr lang="en-US" dirty="0"/>
              <a:t>Weak process nouns (</a:t>
            </a:r>
            <a:r>
              <a:rPr lang="ru-RU" dirty="0"/>
              <a:t>осуществление, обеспечение, проведение)</a:t>
            </a:r>
            <a:endParaRPr lang="en-US" dirty="0"/>
          </a:p>
          <a:p>
            <a:pPr lvl="1"/>
            <a:r>
              <a:rPr lang="en-US" dirty="0"/>
              <a:t>Identifiers: </a:t>
            </a:r>
            <a:r>
              <a:rPr lang="ru-RU" dirty="0"/>
              <a:t>газета «Нью-Йорк таймс», автомобиль марки «Мерседес»</a:t>
            </a:r>
          </a:p>
          <a:p>
            <a:pPr marL="57150" indent="0">
              <a:buNone/>
            </a:pPr>
            <a:endParaRPr lang="en-US" dirty="0"/>
          </a:p>
          <a:p>
            <a:pPr marL="57150" indent="0">
              <a:buNone/>
            </a:pPr>
            <a:r>
              <a:rPr lang="en-US" sz="1400" kern="0" baseline="30000" dirty="0">
                <a:effectLst/>
                <a:ea typeface="Calibri" panose="020F0502020204030204" pitchFamily="34" charset="0"/>
              </a:rPr>
              <a:t>2.</a:t>
            </a:r>
            <a:r>
              <a:rPr lang="en-US" sz="1400" kern="0" dirty="0">
                <a:effectLst/>
                <a:ea typeface="Calibri" panose="020F0502020204030204" pitchFamily="34" charset="0"/>
              </a:rPr>
              <a:t> Strelkova, Natalia. </a:t>
            </a:r>
            <a:r>
              <a:rPr lang="en-US" sz="1400" i="1" kern="0" dirty="0">
                <a:effectLst/>
                <a:ea typeface="Calibri" panose="020F0502020204030204" pitchFamily="34" charset="0"/>
              </a:rPr>
              <a:t>Introduction to Russian-English Translation: Tactics and Techniques for the Translator</a:t>
            </a:r>
            <a:r>
              <a:rPr lang="en-US" sz="1400" kern="0" dirty="0">
                <a:effectLst/>
                <a:ea typeface="Calibri" panose="020F0502020204030204" pitchFamily="34" charset="0"/>
              </a:rPr>
              <a:t>. New York: </a:t>
            </a:r>
            <a:r>
              <a:rPr lang="en-US" sz="1400" kern="0" dirty="0" err="1">
                <a:effectLst/>
                <a:ea typeface="Calibri" panose="020F0502020204030204" pitchFamily="34" charset="0"/>
              </a:rPr>
              <a:t>Hippocrene</a:t>
            </a:r>
            <a:r>
              <a:rPr lang="en-US" sz="1400" kern="0" dirty="0">
                <a:effectLst/>
                <a:ea typeface="Calibri" panose="020F0502020204030204" pitchFamily="34" charset="0"/>
              </a:rPr>
              <a:t> Books, 2012.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008557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B678F-177D-9BD8-C350-F08EAFF51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Denominalization</a:t>
            </a:r>
            <a:r>
              <a:rPr lang="en-US" dirty="0"/>
              <a:t> Strategy:</a:t>
            </a:r>
            <a:br>
              <a:rPr lang="en-US" dirty="0"/>
            </a:br>
            <a:r>
              <a:rPr lang="en-US" dirty="0"/>
              <a:t>Strengthen Your Verb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F808E-4D35-FA7A-0BA4-C42598CEA1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have a prop verb and a key noun? Move the meaning to the verb:</a:t>
            </a:r>
          </a:p>
          <a:p>
            <a:pPr lvl="1"/>
            <a:r>
              <a:rPr lang="ru-RU" dirty="0"/>
              <a:t>Осуществлять контроль </a:t>
            </a:r>
            <a:r>
              <a:rPr lang="en-US" dirty="0"/>
              <a:t>&gt; monitor</a:t>
            </a:r>
          </a:p>
          <a:p>
            <a:pPr lvl="1"/>
            <a:r>
              <a:rPr lang="ru-RU" dirty="0"/>
              <a:t>Обеспечивать экономический рост </a:t>
            </a:r>
            <a:r>
              <a:rPr lang="en-US" dirty="0"/>
              <a:t>&gt; grow the economy</a:t>
            </a:r>
            <a:endParaRPr lang="ru-RU" dirty="0"/>
          </a:p>
          <a:p>
            <a:pPr lvl="1"/>
            <a:r>
              <a:rPr lang="ru-RU" dirty="0"/>
              <a:t>Проводить расследование </a:t>
            </a:r>
            <a:r>
              <a:rPr lang="en-US" dirty="0"/>
              <a:t>&gt; investigate</a:t>
            </a:r>
          </a:p>
          <a:p>
            <a:pPr lvl="1"/>
            <a:r>
              <a:rPr lang="ru-RU" dirty="0"/>
              <a:t>Вызвать недоумение </a:t>
            </a:r>
            <a:r>
              <a:rPr lang="en-US" dirty="0"/>
              <a:t>&gt; appall</a:t>
            </a:r>
          </a:p>
          <a:p>
            <a:r>
              <a:rPr lang="en-US" dirty="0"/>
              <a:t>Make use of collocations</a:t>
            </a:r>
          </a:p>
          <a:p>
            <a:pPr lvl="1"/>
            <a:r>
              <a:rPr lang="ru-RU" dirty="0"/>
              <a:t>… </a:t>
            </a:r>
            <a:r>
              <a:rPr lang="ru-RU" b="1" dirty="0"/>
              <a:t>стало</a:t>
            </a:r>
            <a:r>
              <a:rPr lang="ru-RU" dirty="0"/>
              <a:t> довольно существенным ударом</a:t>
            </a:r>
            <a:r>
              <a:rPr lang="en-US" dirty="0"/>
              <a:t>… &gt; </a:t>
            </a:r>
            <a:r>
              <a:rPr lang="en-US" b="1" dirty="0"/>
              <a:t>dealt</a:t>
            </a:r>
            <a:r>
              <a:rPr lang="en-US" dirty="0"/>
              <a:t> quite a substantial blow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59783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10602</TotalTime>
  <Words>2132</Words>
  <Application>Microsoft Office PowerPoint</Application>
  <PresentationFormat>Widescreen</PresentationFormat>
  <Paragraphs>201</Paragraphs>
  <Slides>19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Times New Roman</vt:lpstr>
      <vt:lpstr>Trebuchet MS</vt:lpstr>
      <vt:lpstr>Wingdings 3</vt:lpstr>
      <vt:lpstr>Facet</vt:lpstr>
      <vt:lpstr>Making Coherent English  out of a Pile of  Russian Nouns </vt:lpstr>
      <vt:lpstr>Russian Noun Pile &gt; English Word Salad</vt:lpstr>
      <vt:lpstr>What Can We Do?</vt:lpstr>
      <vt:lpstr>Denominalization</vt:lpstr>
      <vt:lpstr>The Translation Terminology Onion</vt:lpstr>
      <vt:lpstr>Denominalization Strategy: Replace It with a Verb (duh)</vt:lpstr>
      <vt:lpstr>Denominalization Strategy: Replace Everything with a Verb</vt:lpstr>
      <vt:lpstr>Denominalization (?) Strategy: Take It Out</vt:lpstr>
      <vt:lpstr>Denominalization Strategy: Strengthen Your Verb</vt:lpstr>
      <vt:lpstr>Denominalization Strategy: Replace It with a Question Word</vt:lpstr>
      <vt:lpstr>Denominalization Strategy: Replace It with a Subordinate Clause</vt:lpstr>
      <vt:lpstr>Denominalization (?) Strategy: Replace It with an Adjective or Adverb</vt:lpstr>
      <vt:lpstr>Applying the Strategies</vt:lpstr>
      <vt:lpstr>Recap</vt:lpstr>
      <vt:lpstr>Applying the Strategies</vt:lpstr>
      <vt:lpstr>Applying the Strategies</vt:lpstr>
      <vt:lpstr>Applying the Strategies</vt:lpstr>
      <vt:lpstr>Applying the Strategies</vt:lpstr>
      <vt:lpstr>Thank you for coming!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Coherent English  out of a Pile of  Russian Nouns </dc:title>
  <dc:creator>Eugenia Sokolskaya</dc:creator>
  <cp:lastModifiedBy>Eugenia Sokolskaya</cp:lastModifiedBy>
  <cp:revision>9</cp:revision>
  <dcterms:created xsi:type="dcterms:W3CDTF">2023-09-24T14:53:52Z</dcterms:created>
  <dcterms:modified xsi:type="dcterms:W3CDTF">2023-10-28T02:30:23Z</dcterms:modified>
</cp:coreProperties>
</file>