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87" r:id="rId5"/>
    <p:sldId id="288" r:id="rId6"/>
    <p:sldId id="289" r:id="rId7"/>
    <p:sldId id="258" r:id="rId8"/>
    <p:sldId id="290" r:id="rId9"/>
    <p:sldId id="259" r:id="rId10"/>
    <p:sldId id="280" r:id="rId11"/>
    <p:sldId id="291" r:id="rId12"/>
    <p:sldId id="281" r:id="rId13"/>
    <p:sldId id="260" r:id="rId14"/>
    <p:sldId id="279" r:id="rId15"/>
    <p:sldId id="261" r:id="rId16"/>
    <p:sldId id="292" r:id="rId17"/>
    <p:sldId id="265" r:id="rId18"/>
    <p:sldId id="267" r:id="rId19"/>
    <p:sldId id="266" r:id="rId20"/>
    <p:sldId id="269" r:id="rId21"/>
    <p:sldId id="270" r:id="rId22"/>
    <p:sldId id="271" r:id="rId23"/>
    <p:sldId id="272" r:id="rId24"/>
    <p:sldId id="282" r:id="rId25"/>
    <p:sldId id="263" r:id="rId26"/>
    <p:sldId id="275" r:id="rId27"/>
    <p:sldId id="298" r:id="rId28"/>
    <p:sldId id="297" r:id="rId29"/>
    <p:sldId id="277" r:id="rId30"/>
    <p:sldId id="273" r:id="rId31"/>
    <p:sldId id="274" r:id="rId32"/>
    <p:sldId id="268" r:id="rId33"/>
    <p:sldId id="283" r:id="rId34"/>
    <p:sldId id="284" r:id="rId35"/>
    <p:sldId id="293" r:id="rId36"/>
    <p:sldId id="294" r:id="rId37"/>
    <p:sldId id="285" r:id="rId38"/>
    <p:sldId id="286" r:id="rId39"/>
    <p:sldId id="295" r:id="rId40"/>
    <p:sldId id="276" r:id="rId41"/>
    <p:sldId id="262" r:id="rId42"/>
    <p:sldId id="296"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94660"/>
  </p:normalViewPr>
  <p:slideViewPr>
    <p:cSldViewPr snapToGrid="0">
      <p:cViewPr varScale="1">
        <p:scale>
          <a:sx n="68" d="100"/>
          <a:sy n="68" d="100"/>
        </p:scale>
        <p:origin x="3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DBA3-1BC3-B18B-538E-7DB6587B6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19F465-1246-12C2-04E6-2A7F4A31F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E0A222-15D4-A5F3-16B8-27598C6A6E1C}"/>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5" name="Footer Placeholder 4">
            <a:extLst>
              <a:ext uri="{FF2B5EF4-FFF2-40B4-BE49-F238E27FC236}">
                <a16:creationId xmlns:a16="http://schemas.microsoft.com/office/drawing/2014/main" id="{C0E15B29-F044-D6DD-C4CD-05BB4BE38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1FEA5-11CC-FBCE-EA79-38C09DCBE663}"/>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408728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AF59-FF5E-6180-C0BE-3C2E7E7A39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0E1CEE-2F75-3868-9541-6ABB6DCC3C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BCF27-7A89-F005-D3B6-0789B0B6ABAF}"/>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5" name="Footer Placeholder 4">
            <a:extLst>
              <a:ext uri="{FF2B5EF4-FFF2-40B4-BE49-F238E27FC236}">
                <a16:creationId xmlns:a16="http://schemas.microsoft.com/office/drawing/2014/main" id="{36ED37F5-B392-84BF-7677-01F1CD625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59CE8-EE62-A5BE-60D1-919679288BE6}"/>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366165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6B487C-D1DC-3561-113A-95B12EBBE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2285F6-981A-B4A3-3E22-2E1C957C3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F8769-675D-7F34-9AEF-1EFFF11C2CC2}"/>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5" name="Footer Placeholder 4">
            <a:extLst>
              <a:ext uri="{FF2B5EF4-FFF2-40B4-BE49-F238E27FC236}">
                <a16:creationId xmlns:a16="http://schemas.microsoft.com/office/drawing/2014/main" id="{06540135-8D03-79D5-C505-5E1C9DACF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25393-9E68-A877-494B-D359FFAD55F4}"/>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59122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738E-5DC8-F388-54F9-0DADD7446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48778-0F17-E586-A33A-D271FF679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2345D-EDD2-DBA3-28D6-E151D53377AA}"/>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5" name="Footer Placeholder 4">
            <a:extLst>
              <a:ext uri="{FF2B5EF4-FFF2-40B4-BE49-F238E27FC236}">
                <a16:creationId xmlns:a16="http://schemas.microsoft.com/office/drawing/2014/main" id="{11A9E037-21DF-5A70-46A1-390CB8DE2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EB589-7926-60AC-BECE-D5DB5847CEBC}"/>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265492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F1EE-2B3E-11DD-8443-883589261E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DBF88D-F77A-27D0-9A8A-DE09C3DE7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177E57-5A00-6863-4B42-5F23D6336D66}"/>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5" name="Footer Placeholder 4">
            <a:extLst>
              <a:ext uri="{FF2B5EF4-FFF2-40B4-BE49-F238E27FC236}">
                <a16:creationId xmlns:a16="http://schemas.microsoft.com/office/drawing/2014/main" id="{D400AF84-C8DE-38CB-C057-2FC7DCDC6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8DBED-5B0F-7B93-5CCE-B074C4E619E8}"/>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6703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AAE0-32C8-7932-E5D3-94AB7772E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DBC47-B916-E2C9-FFBD-306E506CE0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04B8F-5BD7-74FA-829B-A50E8B709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4E0F5C-7FC1-CAD2-95F3-ECF204306378}"/>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6" name="Footer Placeholder 5">
            <a:extLst>
              <a:ext uri="{FF2B5EF4-FFF2-40B4-BE49-F238E27FC236}">
                <a16:creationId xmlns:a16="http://schemas.microsoft.com/office/drawing/2014/main" id="{C47D40FF-8C0C-47A0-D3B1-F76110087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AB205-BABA-14EC-E757-9CF1AA3576F9}"/>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299670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6B4F-D32C-5A14-1392-6AAC49D198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CAA1C2-DC4D-8CCE-1057-7C92E19D7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BB1A6-0A99-C47C-DC33-12774285D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BFC170-7C8D-12E8-5440-3B092EEA0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E41EF-8CB4-F2B1-FC2F-A309C58E8A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64B1B-464A-24DE-79A5-F1D90C1A971E}"/>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8" name="Footer Placeholder 7">
            <a:extLst>
              <a:ext uri="{FF2B5EF4-FFF2-40B4-BE49-F238E27FC236}">
                <a16:creationId xmlns:a16="http://schemas.microsoft.com/office/drawing/2014/main" id="{B0E9617B-9189-1D78-91E8-3C121CDBE9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3BF8E8-C438-D211-A5FC-2A34E93D7178}"/>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30155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4512-8CDB-BAFD-A660-0246B6C2A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8EED95-1530-ED6B-819E-BFF782149D4E}"/>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4" name="Footer Placeholder 3">
            <a:extLst>
              <a:ext uri="{FF2B5EF4-FFF2-40B4-BE49-F238E27FC236}">
                <a16:creationId xmlns:a16="http://schemas.microsoft.com/office/drawing/2014/main" id="{F970A8A2-2C0C-6FDE-8757-BA024C4FC4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F5D1A-7974-6B24-9B61-2CEC368981BA}"/>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144864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2E617-D6BA-798B-A663-FD23284D2E53}"/>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3" name="Footer Placeholder 2">
            <a:extLst>
              <a:ext uri="{FF2B5EF4-FFF2-40B4-BE49-F238E27FC236}">
                <a16:creationId xmlns:a16="http://schemas.microsoft.com/office/drawing/2014/main" id="{85FAF674-A6A2-F001-3225-44F2BD429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2A6ECB-4A8B-3FF6-5455-0FB58233A7FE}"/>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6437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0522-B0EC-E914-8536-596ECC381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A749D-B635-37A4-F5C0-EE81673D1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E7262-BE40-03B9-64C1-AC628A765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12158-6D1C-6876-7336-0040956CA0F1}"/>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6" name="Footer Placeholder 5">
            <a:extLst>
              <a:ext uri="{FF2B5EF4-FFF2-40B4-BE49-F238E27FC236}">
                <a16:creationId xmlns:a16="http://schemas.microsoft.com/office/drawing/2014/main" id="{0D066605-D741-6BF2-1CCB-D70FF00BA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3024D-1B0D-47DF-F174-20F09A6E3D63}"/>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406878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F02D-4F60-5BCF-656F-C73036B49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6D9B9-4780-5F92-AFC2-234B415C0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E260B-236D-84B8-5E5D-33D4C0F79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38344-0474-A8B7-E049-CE103A797B19}"/>
              </a:ext>
            </a:extLst>
          </p:cNvPr>
          <p:cNvSpPr>
            <a:spLocks noGrp="1"/>
          </p:cNvSpPr>
          <p:nvPr>
            <p:ph type="dt" sz="half" idx="10"/>
          </p:nvPr>
        </p:nvSpPr>
        <p:spPr/>
        <p:txBody>
          <a:bodyPr/>
          <a:lstStyle/>
          <a:p>
            <a:fld id="{42483442-FAD5-4F7D-9B3A-9453EA0AAB34}" type="datetimeFigureOut">
              <a:rPr lang="en-US" smtClean="0"/>
              <a:t>10/26/2023</a:t>
            </a:fld>
            <a:endParaRPr lang="en-US"/>
          </a:p>
        </p:txBody>
      </p:sp>
      <p:sp>
        <p:nvSpPr>
          <p:cNvPr id="6" name="Footer Placeholder 5">
            <a:extLst>
              <a:ext uri="{FF2B5EF4-FFF2-40B4-BE49-F238E27FC236}">
                <a16:creationId xmlns:a16="http://schemas.microsoft.com/office/drawing/2014/main" id="{A089109B-ACD8-ACCA-D83A-87A0AC3B3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7B9C2-E2D8-C955-809F-11360D217325}"/>
              </a:ext>
            </a:extLst>
          </p:cNvPr>
          <p:cNvSpPr>
            <a:spLocks noGrp="1"/>
          </p:cNvSpPr>
          <p:nvPr>
            <p:ph type="sldNum" sz="quarter" idx="12"/>
          </p:nvPr>
        </p:nvSpPr>
        <p:spPr/>
        <p:txBody>
          <a:bodyPr/>
          <a:lstStyle/>
          <a:p>
            <a:fld id="{0298D67E-AE0B-46EB-9ADF-ED6F054820F2}" type="slidenum">
              <a:rPr lang="en-US" smtClean="0"/>
              <a:t>‹#›</a:t>
            </a:fld>
            <a:endParaRPr lang="en-US"/>
          </a:p>
        </p:txBody>
      </p:sp>
    </p:spTree>
    <p:extLst>
      <p:ext uri="{BB962C8B-B14F-4D97-AF65-F5344CB8AC3E}">
        <p14:creationId xmlns:p14="http://schemas.microsoft.com/office/powerpoint/2010/main" val="113900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7EE19-DCD4-6542-B7F1-BC00A9423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48D34-C96B-3411-A67A-7EC4F71A5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862-D6CA-B072-065F-6925A8584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83442-FAD5-4F7D-9B3A-9453EA0AAB34}" type="datetimeFigureOut">
              <a:rPr lang="en-US" smtClean="0"/>
              <a:t>10/26/2023</a:t>
            </a:fld>
            <a:endParaRPr lang="en-US"/>
          </a:p>
        </p:txBody>
      </p:sp>
      <p:sp>
        <p:nvSpPr>
          <p:cNvPr id="5" name="Footer Placeholder 4">
            <a:extLst>
              <a:ext uri="{FF2B5EF4-FFF2-40B4-BE49-F238E27FC236}">
                <a16:creationId xmlns:a16="http://schemas.microsoft.com/office/drawing/2014/main" id="{F1E9F2A8-7684-5F47-F04F-A54815BC9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26B031-5E10-E536-5258-B945D5893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D67E-AE0B-46EB-9ADF-ED6F054820F2}" type="slidenum">
              <a:rPr lang="en-US" smtClean="0"/>
              <a:t>‹#›</a:t>
            </a:fld>
            <a:endParaRPr lang="en-US"/>
          </a:p>
        </p:txBody>
      </p:sp>
    </p:spTree>
    <p:extLst>
      <p:ext uri="{BB962C8B-B14F-4D97-AF65-F5344CB8AC3E}">
        <p14:creationId xmlns:p14="http://schemas.microsoft.com/office/powerpoint/2010/main" val="391309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TuIDHYN4h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A5D2-93DB-A5CE-A58B-4BAC4ADE1031}"/>
              </a:ext>
            </a:extLst>
          </p:cNvPr>
          <p:cNvSpPr>
            <a:spLocks noGrp="1"/>
          </p:cNvSpPr>
          <p:nvPr>
            <p:ph type="ctrTitle"/>
          </p:nvPr>
        </p:nvSpPr>
        <p:spPr/>
        <p:txBody>
          <a:bodyPr>
            <a:normAutofit/>
          </a:bodyPr>
          <a:lstStyle/>
          <a:p>
            <a:r>
              <a:rPr lang="en-US" b="1" i="0" dirty="0">
                <a:solidFill>
                  <a:schemeClr val="accent1">
                    <a:lumMod val="20000"/>
                    <a:lumOff val="80000"/>
                  </a:schemeClr>
                </a:solidFill>
                <a:effectLst/>
                <a:latin typeface="Open Sans" panose="020B0606030504020204" pitchFamily="34" charset="0"/>
              </a:rPr>
              <a:t>Two Language Pairs in Time of War:</a:t>
            </a:r>
            <a:endParaRPr lang="en-US" dirty="0">
              <a:solidFill>
                <a:schemeClr val="accent1">
                  <a:lumMod val="20000"/>
                  <a:lumOff val="80000"/>
                </a:schemeClr>
              </a:solidFill>
            </a:endParaRPr>
          </a:p>
        </p:txBody>
      </p:sp>
      <p:sp>
        <p:nvSpPr>
          <p:cNvPr id="3" name="Subtitle 2">
            <a:extLst>
              <a:ext uri="{FF2B5EF4-FFF2-40B4-BE49-F238E27FC236}">
                <a16:creationId xmlns:a16="http://schemas.microsoft.com/office/drawing/2014/main" id="{1E711941-554B-5314-0080-22E6329389A6}"/>
              </a:ext>
            </a:extLst>
          </p:cNvPr>
          <p:cNvSpPr>
            <a:spLocks noGrp="1"/>
          </p:cNvSpPr>
          <p:nvPr>
            <p:ph type="subTitle" idx="1"/>
          </p:nvPr>
        </p:nvSpPr>
        <p:spPr/>
        <p:txBody>
          <a:bodyPr/>
          <a:lstStyle/>
          <a:p>
            <a:r>
              <a:rPr lang="en-US" b="1" i="0" dirty="0">
                <a:solidFill>
                  <a:srgbClr val="003466"/>
                </a:solidFill>
                <a:effectLst/>
                <a:latin typeface="Open Sans" panose="020B0606030504020204" pitchFamily="34" charset="0"/>
              </a:rPr>
              <a:t>How Two Russian Translators Started Working with Ukrainian</a:t>
            </a:r>
            <a:endParaRPr lang="en-US" dirty="0"/>
          </a:p>
        </p:txBody>
      </p:sp>
    </p:spTree>
    <p:extLst>
      <p:ext uri="{BB962C8B-B14F-4D97-AF65-F5344CB8AC3E}">
        <p14:creationId xmlns:p14="http://schemas.microsoft.com/office/powerpoint/2010/main" val="185883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F7423-A1CA-905F-7551-C04701AA367D}"/>
              </a:ext>
            </a:extLst>
          </p:cNvPr>
          <p:cNvSpPr>
            <a:spLocks noGrp="1"/>
          </p:cNvSpPr>
          <p:nvPr>
            <p:ph type="title"/>
          </p:nvPr>
        </p:nvSpPr>
        <p:spPr/>
        <p:txBody>
          <a:bodyPr/>
          <a:lstStyle/>
          <a:p>
            <a:pPr algn="ctr"/>
            <a:r>
              <a:rPr lang="en-US" dirty="0"/>
              <a:t>A Code-Switching President</a:t>
            </a:r>
          </a:p>
        </p:txBody>
      </p:sp>
      <p:pic>
        <p:nvPicPr>
          <p:cNvPr id="8" name="Content Placeholder 7">
            <a:hlinkClick r:id="rId2"/>
            <a:extLst>
              <a:ext uri="{FF2B5EF4-FFF2-40B4-BE49-F238E27FC236}">
                <a16:creationId xmlns:a16="http://schemas.microsoft.com/office/drawing/2014/main" id="{B21BFD4D-C414-C9EC-F7D6-30CA8C9F428C}"/>
              </a:ext>
            </a:extLst>
          </p:cNvPr>
          <p:cNvPicPr>
            <a:picLocks noGrp="1" noChangeAspect="1"/>
          </p:cNvPicPr>
          <p:nvPr>
            <p:ph idx="1"/>
          </p:nvPr>
        </p:nvPicPr>
        <p:blipFill>
          <a:blip r:embed="rId3"/>
          <a:stretch>
            <a:fillRect/>
          </a:stretch>
        </p:blipFill>
        <p:spPr>
          <a:xfrm>
            <a:off x="2830931" y="1825625"/>
            <a:ext cx="6530137" cy="4351338"/>
          </a:xfrm>
          <a:prstGeom prst="rect">
            <a:avLst/>
          </a:prstGeom>
        </p:spPr>
      </p:pic>
    </p:spTree>
    <p:extLst>
      <p:ext uri="{BB962C8B-B14F-4D97-AF65-F5344CB8AC3E}">
        <p14:creationId xmlns:p14="http://schemas.microsoft.com/office/powerpoint/2010/main" val="357615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73FA62-1622-0088-1EED-976B514500A7}"/>
              </a:ext>
            </a:extLst>
          </p:cNvPr>
          <p:cNvPicPr>
            <a:picLocks noChangeAspect="1"/>
          </p:cNvPicPr>
          <p:nvPr/>
        </p:nvPicPr>
        <p:blipFill>
          <a:blip r:embed="rId2"/>
          <a:stretch>
            <a:fillRect/>
          </a:stretch>
        </p:blipFill>
        <p:spPr>
          <a:xfrm>
            <a:off x="4087147" y="511174"/>
            <a:ext cx="4202000" cy="462220"/>
          </a:xfrm>
          <a:prstGeom prst="rect">
            <a:avLst/>
          </a:prstGeom>
        </p:spPr>
      </p:pic>
      <p:sp>
        <p:nvSpPr>
          <p:cNvPr id="4" name="Title 3">
            <a:extLst>
              <a:ext uri="{FF2B5EF4-FFF2-40B4-BE49-F238E27FC236}">
                <a16:creationId xmlns:a16="http://schemas.microsoft.com/office/drawing/2014/main" id="{E4935069-306C-21BA-0715-6C5ABEA5B63C}"/>
              </a:ext>
            </a:extLst>
          </p:cNvPr>
          <p:cNvSpPr>
            <a:spLocks noGrp="1"/>
          </p:cNvSpPr>
          <p:nvPr>
            <p:ph type="title"/>
          </p:nvPr>
        </p:nvSpPr>
        <p:spPr>
          <a:xfrm>
            <a:off x="839788" y="365125"/>
            <a:ext cx="10515600" cy="1316037"/>
          </a:xfrm>
        </p:spPr>
        <p:txBody>
          <a:bodyPr>
            <a:normAutofit/>
          </a:bodyPr>
          <a:lstStyle/>
          <a:p>
            <a:br>
              <a:rPr lang="en-US" sz="1000" dirty="0"/>
            </a:br>
            <a:br>
              <a:rPr lang="en-US" sz="1000" dirty="0"/>
            </a:br>
            <a:br>
              <a:rPr lang="en-US" sz="1000" dirty="0"/>
            </a:br>
            <a:br>
              <a:rPr lang="en-US" sz="1000" dirty="0"/>
            </a:br>
            <a:br>
              <a:rPr lang="en-US" sz="1000" dirty="0"/>
            </a:br>
            <a:r>
              <a:rPr lang="en-US" sz="1000" dirty="0"/>
              <a:t>https://www.rbc.ua/rus/news/eto-vopros-drugomu-vladimiru-zelenskiy-vozmozhnosti-1650736786.html / https://www.rbc.ua/ukr/news/eto-vopros-drugomu-vladimiru-zelenskiy-vozmozhnosti-1650736786.html</a:t>
            </a:r>
          </a:p>
        </p:txBody>
      </p:sp>
      <p:sp>
        <p:nvSpPr>
          <p:cNvPr id="5" name="Text Placeholder 4">
            <a:extLst>
              <a:ext uri="{FF2B5EF4-FFF2-40B4-BE49-F238E27FC236}">
                <a16:creationId xmlns:a16="http://schemas.microsoft.com/office/drawing/2014/main" id="{9B33D524-B09E-7B30-48C3-831917C95A70}"/>
              </a:ext>
            </a:extLst>
          </p:cNvPr>
          <p:cNvSpPr>
            <a:spLocks noGrp="1"/>
          </p:cNvSpPr>
          <p:nvPr>
            <p:ph type="body" idx="1"/>
          </p:nvPr>
        </p:nvSpPr>
        <p:spPr/>
        <p:txBody>
          <a:bodyPr>
            <a:normAutofit/>
          </a:bodyPr>
          <a:lstStyle/>
          <a:p>
            <a:r>
              <a:rPr lang="ru-RU" dirty="0"/>
              <a:t>Это вопрос к другому Владимиру</a:t>
            </a:r>
            <a:endParaRPr lang="en-US" dirty="0"/>
          </a:p>
        </p:txBody>
      </p:sp>
      <p:sp>
        <p:nvSpPr>
          <p:cNvPr id="7" name="Text Placeholder 6">
            <a:extLst>
              <a:ext uri="{FF2B5EF4-FFF2-40B4-BE49-F238E27FC236}">
                <a16:creationId xmlns:a16="http://schemas.microsoft.com/office/drawing/2014/main" id="{77874709-E358-DD9A-DD50-858D836ABEE3}"/>
              </a:ext>
            </a:extLst>
          </p:cNvPr>
          <p:cNvSpPr>
            <a:spLocks noGrp="1"/>
          </p:cNvSpPr>
          <p:nvPr>
            <p:ph type="body" sz="quarter" idx="3"/>
          </p:nvPr>
        </p:nvSpPr>
        <p:spPr/>
        <p:txBody>
          <a:bodyPr/>
          <a:lstStyle/>
          <a:p>
            <a:r>
              <a:rPr lang="ru-RU" dirty="0" err="1"/>
              <a:t>Це</a:t>
            </a:r>
            <a:r>
              <a:rPr lang="ru-RU" dirty="0"/>
              <a:t> </a:t>
            </a:r>
            <a:r>
              <a:rPr lang="ru-RU" dirty="0" err="1"/>
              <a:t>питання</a:t>
            </a:r>
            <a:r>
              <a:rPr lang="ru-RU" dirty="0"/>
              <a:t> до </a:t>
            </a:r>
            <a:r>
              <a:rPr lang="ru-RU" dirty="0" err="1"/>
              <a:t>іншого</a:t>
            </a:r>
            <a:r>
              <a:rPr lang="ru-RU" dirty="0"/>
              <a:t> </a:t>
            </a:r>
            <a:r>
              <a:rPr lang="ru-RU" dirty="0" err="1"/>
              <a:t>Володимира</a:t>
            </a:r>
            <a:endParaRPr lang="en-US" dirty="0"/>
          </a:p>
        </p:txBody>
      </p:sp>
    </p:spTree>
    <p:extLst>
      <p:ext uri="{BB962C8B-B14F-4D97-AF65-F5344CB8AC3E}">
        <p14:creationId xmlns:p14="http://schemas.microsoft.com/office/powerpoint/2010/main" val="52089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73FA62-1622-0088-1EED-976B514500A7}"/>
              </a:ext>
            </a:extLst>
          </p:cNvPr>
          <p:cNvPicPr>
            <a:picLocks noChangeAspect="1"/>
          </p:cNvPicPr>
          <p:nvPr/>
        </p:nvPicPr>
        <p:blipFill>
          <a:blip r:embed="rId2"/>
          <a:stretch>
            <a:fillRect/>
          </a:stretch>
        </p:blipFill>
        <p:spPr>
          <a:xfrm>
            <a:off x="4087147" y="511174"/>
            <a:ext cx="4202000" cy="462220"/>
          </a:xfrm>
          <a:prstGeom prst="rect">
            <a:avLst/>
          </a:prstGeom>
        </p:spPr>
      </p:pic>
      <p:sp>
        <p:nvSpPr>
          <p:cNvPr id="4" name="Title 3">
            <a:extLst>
              <a:ext uri="{FF2B5EF4-FFF2-40B4-BE49-F238E27FC236}">
                <a16:creationId xmlns:a16="http://schemas.microsoft.com/office/drawing/2014/main" id="{E4935069-306C-21BA-0715-6C5ABEA5B63C}"/>
              </a:ext>
            </a:extLst>
          </p:cNvPr>
          <p:cNvSpPr>
            <a:spLocks noGrp="1"/>
          </p:cNvSpPr>
          <p:nvPr>
            <p:ph type="title"/>
          </p:nvPr>
        </p:nvSpPr>
        <p:spPr>
          <a:xfrm>
            <a:off x="839788" y="365125"/>
            <a:ext cx="10515600" cy="1316037"/>
          </a:xfrm>
        </p:spPr>
        <p:txBody>
          <a:bodyPr>
            <a:normAutofit/>
          </a:bodyPr>
          <a:lstStyle/>
          <a:p>
            <a:br>
              <a:rPr lang="en-US" sz="1000" dirty="0"/>
            </a:br>
            <a:br>
              <a:rPr lang="en-US" sz="1000" dirty="0"/>
            </a:br>
            <a:br>
              <a:rPr lang="en-US" sz="1000" dirty="0"/>
            </a:br>
            <a:br>
              <a:rPr lang="en-US" sz="1000" dirty="0"/>
            </a:br>
            <a:br>
              <a:rPr lang="en-US" sz="1000" dirty="0"/>
            </a:br>
            <a:r>
              <a:rPr lang="en-US" sz="1000" dirty="0"/>
              <a:t>https://www.rbc.ua/rus/news/eto-vopros-drugomu-vladimiru-zelenskiy-vozmozhnosti-1650736786.html / https://www.rbc.ua/ukr/news/eto-vopros-drugomu-vladimiru-zelenskiy-vozmozhnosti-1650736786.html</a:t>
            </a:r>
          </a:p>
        </p:txBody>
      </p:sp>
      <p:sp>
        <p:nvSpPr>
          <p:cNvPr id="5" name="Text Placeholder 4">
            <a:extLst>
              <a:ext uri="{FF2B5EF4-FFF2-40B4-BE49-F238E27FC236}">
                <a16:creationId xmlns:a16="http://schemas.microsoft.com/office/drawing/2014/main" id="{9B33D524-B09E-7B30-48C3-831917C95A70}"/>
              </a:ext>
            </a:extLst>
          </p:cNvPr>
          <p:cNvSpPr>
            <a:spLocks noGrp="1"/>
          </p:cNvSpPr>
          <p:nvPr>
            <p:ph type="body" idx="1"/>
          </p:nvPr>
        </p:nvSpPr>
        <p:spPr/>
        <p:txBody>
          <a:bodyPr>
            <a:normAutofit/>
          </a:bodyPr>
          <a:lstStyle/>
          <a:p>
            <a:r>
              <a:rPr lang="ru-RU" dirty="0"/>
              <a:t>Это вопрос к другому Владимиру</a:t>
            </a:r>
            <a:endParaRPr lang="en-US" dirty="0"/>
          </a:p>
        </p:txBody>
      </p:sp>
      <p:sp>
        <p:nvSpPr>
          <p:cNvPr id="6" name="Content Placeholder 5">
            <a:extLst>
              <a:ext uri="{FF2B5EF4-FFF2-40B4-BE49-F238E27FC236}">
                <a16:creationId xmlns:a16="http://schemas.microsoft.com/office/drawing/2014/main" id="{BD28D405-6599-6EE1-F770-BC476704272A}"/>
              </a:ext>
            </a:extLst>
          </p:cNvPr>
          <p:cNvSpPr>
            <a:spLocks noGrp="1"/>
          </p:cNvSpPr>
          <p:nvPr>
            <p:ph sz="half" idx="2"/>
          </p:nvPr>
        </p:nvSpPr>
        <p:spPr/>
        <p:txBody>
          <a:bodyPr/>
          <a:lstStyle/>
          <a:p>
            <a:r>
              <a:rPr lang="en-US" dirty="0"/>
              <a:t>“</a:t>
            </a:r>
            <a:r>
              <a:rPr lang="ru-RU" dirty="0"/>
              <a:t>Это наверняка вопрос ко второму Владимиру. Владимиру Владимировичу. От его желания зависит встреча наших групп.</a:t>
            </a:r>
            <a:r>
              <a:rPr lang="en-US" dirty="0"/>
              <a:t>”</a:t>
            </a:r>
          </a:p>
        </p:txBody>
      </p:sp>
      <p:sp>
        <p:nvSpPr>
          <p:cNvPr id="7" name="Text Placeholder 6">
            <a:extLst>
              <a:ext uri="{FF2B5EF4-FFF2-40B4-BE49-F238E27FC236}">
                <a16:creationId xmlns:a16="http://schemas.microsoft.com/office/drawing/2014/main" id="{77874709-E358-DD9A-DD50-858D836ABEE3}"/>
              </a:ext>
            </a:extLst>
          </p:cNvPr>
          <p:cNvSpPr>
            <a:spLocks noGrp="1"/>
          </p:cNvSpPr>
          <p:nvPr>
            <p:ph type="body" sz="quarter" idx="3"/>
          </p:nvPr>
        </p:nvSpPr>
        <p:spPr/>
        <p:txBody>
          <a:bodyPr/>
          <a:lstStyle/>
          <a:p>
            <a:r>
              <a:rPr lang="ru-RU" dirty="0" err="1"/>
              <a:t>Це</a:t>
            </a:r>
            <a:r>
              <a:rPr lang="ru-RU" dirty="0"/>
              <a:t> </a:t>
            </a:r>
            <a:r>
              <a:rPr lang="ru-RU" dirty="0" err="1"/>
              <a:t>питання</a:t>
            </a:r>
            <a:r>
              <a:rPr lang="ru-RU" dirty="0"/>
              <a:t> до </a:t>
            </a:r>
            <a:r>
              <a:rPr lang="ru-RU" dirty="0" err="1"/>
              <a:t>іншого</a:t>
            </a:r>
            <a:r>
              <a:rPr lang="ru-RU" dirty="0"/>
              <a:t> </a:t>
            </a:r>
            <a:r>
              <a:rPr lang="ru-RU" dirty="0" err="1"/>
              <a:t>Володимира</a:t>
            </a:r>
            <a:endParaRPr lang="en-US" dirty="0"/>
          </a:p>
        </p:txBody>
      </p:sp>
      <p:sp>
        <p:nvSpPr>
          <p:cNvPr id="8" name="Content Placeholder 7">
            <a:extLst>
              <a:ext uri="{FF2B5EF4-FFF2-40B4-BE49-F238E27FC236}">
                <a16:creationId xmlns:a16="http://schemas.microsoft.com/office/drawing/2014/main" id="{2CADBEE8-B113-FF4D-B36B-A6F231B12541}"/>
              </a:ext>
            </a:extLst>
          </p:cNvPr>
          <p:cNvSpPr>
            <a:spLocks noGrp="1"/>
          </p:cNvSpPr>
          <p:nvPr>
            <p:ph sz="quarter" idx="4"/>
          </p:nvPr>
        </p:nvSpPr>
        <p:spPr/>
        <p:txBody>
          <a:bodyPr/>
          <a:lstStyle/>
          <a:p>
            <a:r>
              <a:rPr lang="en-US" dirty="0"/>
              <a:t>“</a:t>
            </a:r>
            <a:r>
              <a:rPr lang="ru-RU" dirty="0" err="1"/>
              <a:t>Це</a:t>
            </a:r>
            <a:r>
              <a:rPr lang="ru-RU" dirty="0"/>
              <a:t> напевно </a:t>
            </a:r>
            <a:r>
              <a:rPr lang="ru-RU" dirty="0" err="1"/>
              <a:t>питання</a:t>
            </a:r>
            <a:r>
              <a:rPr lang="ru-RU" dirty="0"/>
              <a:t> до другого </a:t>
            </a:r>
            <a:r>
              <a:rPr lang="ru-RU" dirty="0" err="1"/>
              <a:t>Володимира</a:t>
            </a:r>
            <a:r>
              <a:rPr lang="ru-RU" dirty="0"/>
              <a:t>. </a:t>
            </a:r>
            <a:r>
              <a:rPr lang="ru-RU" dirty="0" err="1"/>
              <a:t>Володимира</a:t>
            </a:r>
            <a:r>
              <a:rPr lang="ru-RU" dirty="0"/>
              <a:t> </a:t>
            </a:r>
            <a:r>
              <a:rPr lang="ru-RU" dirty="0" err="1"/>
              <a:t>Володимировича</a:t>
            </a:r>
            <a:r>
              <a:rPr lang="ru-RU" dirty="0"/>
              <a:t>. </a:t>
            </a:r>
            <a:r>
              <a:rPr lang="ru-RU" dirty="0" err="1"/>
              <a:t>Від</a:t>
            </a:r>
            <a:r>
              <a:rPr lang="ru-RU" dirty="0"/>
              <a:t> </a:t>
            </a:r>
            <a:r>
              <a:rPr lang="ru-RU" dirty="0" err="1"/>
              <a:t>його</a:t>
            </a:r>
            <a:r>
              <a:rPr lang="ru-RU" dirty="0"/>
              <a:t> </a:t>
            </a:r>
            <a:r>
              <a:rPr lang="ru-RU" dirty="0" err="1"/>
              <a:t>бажання</a:t>
            </a:r>
            <a:r>
              <a:rPr lang="ru-RU" dirty="0"/>
              <a:t> </a:t>
            </a:r>
            <a:r>
              <a:rPr lang="ru-RU" dirty="0" err="1"/>
              <a:t>залежить</a:t>
            </a:r>
            <a:r>
              <a:rPr lang="ru-RU" dirty="0"/>
              <a:t> </a:t>
            </a:r>
            <a:r>
              <a:rPr lang="ru-RU" dirty="0" err="1"/>
              <a:t>зустріч</a:t>
            </a:r>
            <a:r>
              <a:rPr lang="ru-RU" dirty="0"/>
              <a:t> наших </a:t>
            </a:r>
            <a:r>
              <a:rPr lang="ru-RU" dirty="0" err="1"/>
              <a:t>груп</a:t>
            </a:r>
            <a:r>
              <a:rPr lang="ru-RU" dirty="0"/>
              <a:t>.</a:t>
            </a:r>
            <a:r>
              <a:rPr lang="en-US" dirty="0"/>
              <a:t>”</a:t>
            </a:r>
          </a:p>
        </p:txBody>
      </p:sp>
    </p:spTree>
    <p:extLst>
      <p:ext uri="{BB962C8B-B14F-4D97-AF65-F5344CB8AC3E}">
        <p14:creationId xmlns:p14="http://schemas.microsoft.com/office/powerpoint/2010/main" val="120938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BC76CC-6788-E9E5-7DBE-3BDCFC4BEA23}"/>
              </a:ext>
            </a:extLst>
          </p:cNvPr>
          <p:cNvSpPr>
            <a:spLocks noGrp="1"/>
          </p:cNvSpPr>
          <p:nvPr>
            <p:ph type="title"/>
          </p:nvPr>
        </p:nvSpPr>
        <p:spPr/>
        <p:txBody>
          <a:bodyPr/>
          <a:lstStyle/>
          <a:p>
            <a:pPr algn="ctr"/>
            <a:r>
              <a:rPr lang="en-US" dirty="0"/>
              <a:t>Volodymyr &amp; Vladimir</a:t>
            </a:r>
          </a:p>
        </p:txBody>
      </p:sp>
      <p:pic>
        <p:nvPicPr>
          <p:cNvPr id="7" name="Content Placeholder 6">
            <a:extLst>
              <a:ext uri="{FF2B5EF4-FFF2-40B4-BE49-F238E27FC236}">
                <a16:creationId xmlns:a16="http://schemas.microsoft.com/office/drawing/2014/main" id="{5F93A468-ECA0-D917-E464-4861BC7686BB}"/>
              </a:ext>
            </a:extLst>
          </p:cNvPr>
          <p:cNvPicPr>
            <a:picLocks noGrp="1" noChangeAspect="1"/>
          </p:cNvPicPr>
          <p:nvPr>
            <p:ph idx="1"/>
          </p:nvPr>
        </p:nvPicPr>
        <p:blipFill>
          <a:blip r:embed="rId2"/>
          <a:stretch>
            <a:fillRect/>
          </a:stretch>
        </p:blipFill>
        <p:spPr>
          <a:xfrm>
            <a:off x="1474788" y="1690688"/>
            <a:ext cx="9262037" cy="4631019"/>
          </a:xfrm>
          <a:prstGeom prst="rect">
            <a:avLst/>
          </a:prstGeom>
        </p:spPr>
      </p:pic>
    </p:spTree>
    <p:extLst>
      <p:ext uri="{BB962C8B-B14F-4D97-AF65-F5344CB8AC3E}">
        <p14:creationId xmlns:p14="http://schemas.microsoft.com/office/powerpoint/2010/main" val="89133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F278-3855-9034-AC70-4E198943E50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Eastern Slavs</a:t>
            </a:r>
          </a:p>
        </p:txBody>
      </p:sp>
      <p:pic>
        <p:nvPicPr>
          <p:cNvPr id="7" name="Content Placeholder 6" descr="A map of europe with blue text&#10;&#10;Description automatically generated">
            <a:extLst>
              <a:ext uri="{FF2B5EF4-FFF2-40B4-BE49-F238E27FC236}">
                <a16:creationId xmlns:a16="http://schemas.microsoft.com/office/drawing/2014/main" id="{74C740A2-BA78-4A95-049D-72B61D38E2E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777316" y="715556"/>
            <a:ext cx="6780700" cy="5424558"/>
          </a:xfrm>
          <a:prstGeom prst="rect">
            <a:avLst/>
          </a:prstGeom>
        </p:spPr>
      </p:pic>
    </p:spTree>
    <p:extLst>
      <p:ext uri="{BB962C8B-B14F-4D97-AF65-F5344CB8AC3E}">
        <p14:creationId xmlns:p14="http://schemas.microsoft.com/office/powerpoint/2010/main" val="314427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BF7AB-D01B-DA8D-6762-5CDF951C18B9}"/>
              </a:ext>
            </a:extLst>
          </p:cNvPr>
          <p:cNvSpPr>
            <a:spLocks noGrp="1"/>
          </p:cNvSpPr>
          <p:nvPr>
            <p:ph type="title"/>
          </p:nvPr>
        </p:nvSpPr>
        <p:spPr>
          <a:xfrm>
            <a:off x="4086447" y="1084521"/>
            <a:ext cx="4019107" cy="1361347"/>
          </a:xfrm>
        </p:spPr>
        <p:txBody>
          <a:bodyPr vert="horz" lIns="91440" tIns="45720" rIns="91440" bIns="45720" rtlCol="0" anchor="b">
            <a:normAutofit/>
          </a:bodyPr>
          <a:lstStyle/>
          <a:p>
            <a:pPr algn="ctr"/>
            <a:r>
              <a:rPr lang="en-US" sz="2800" kern="1200">
                <a:solidFill>
                  <a:schemeClr val="bg1">
                    <a:alpha val="60000"/>
                  </a:schemeClr>
                </a:solidFill>
                <a:latin typeface="+mj-lt"/>
                <a:ea typeface="+mj-ea"/>
                <a:cs typeface="+mj-cs"/>
              </a:rPr>
              <a:t>Volodymyr &amp; Vladimir</a:t>
            </a:r>
          </a:p>
        </p:txBody>
      </p:sp>
      <p:pic>
        <p:nvPicPr>
          <p:cNvPr id="8" name="Content Placeholder 7">
            <a:extLst>
              <a:ext uri="{FF2B5EF4-FFF2-40B4-BE49-F238E27FC236}">
                <a16:creationId xmlns:a16="http://schemas.microsoft.com/office/drawing/2014/main" id="{8F49C4C9-91A1-3BF2-29D6-2421798A5475}"/>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b="-2"/>
          <a:stretch/>
        </p:blipFill>
        <p:spPr>
          <a:xfrm>
            <a:off x="680483" y="685795"/>
            <a:ext cx="2931299" cy="5486400"/>
          </a:xfrm>
          <a:prstGeom prst="rect">
            <a:avLst/>
          </a:prstGeom>
        </p:spPr>
      </p:pic>
      <p:pic>
        <p:nvPicPr>
          <p:cNvPr id="9" name="Content Placeholder 8">
            <a:extLst>
              <a:ext uri="{FF2B5EF4-FFF2-40B4-BE49-F238E27FC236}">
                <a16:creationId xmlns:a16="http://schemas.microsoft.com/office/drawing/2014/main" id="{514BFCAC-8843-0239-D4A6-184F27A4C1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06117" y="685805"/>
            <a:ext cx="2905400" cy="5486399"/>
          </a:xfrm>
          <a:prstGeom prst="rect">
            <a:avLst/>
          </a:prstGeom>
        </p:spPr>
      </p:pic>
    </p:spTree>
    <p:extLst>
      <p:ext uri="{BB962C8B-B14F-4D97-AF65-F5344CB8AC3E}">
        <p14:creationId xmlns:p14="http://schemas.microsoft.com/office/powerpoint/2010/main" val="69226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BF7AB-D01B-DA8D-6762-5CDF951C18B9}"/>
              </a:ext>
            </a:extLst>
          </p:cNvPr>
          <p:cNvSpPr>
            <a:spLocks noGrp="1"/>
          </p:cNvSpPr>
          <p:nvPr>
            <p:ph type="title"/>
          </p:nvPr>
        </p:nvSpPr>
        <p:spPr>
          <a:xfrm>
            <a:off x="4086447" y="1084521"/>
            <a:ext cx="4019107" cy="1361347"/>
          </a:xfrm>
        </p:spPr>
        <p:txBody>
          <a:bodyPr vert="horz" lIns="91440" tIns="45720" rIns="91440" bIns="45720" rtlCol="0" anchor="b">
            <a:normAutofit/>
          </a:bodyPr>
          <a:lstStyle/>
          <a:p>
            <a:pPr algn="ctr"/>
            <a:r>
              <a:rPr lang="en-US" sz="2800" kern="1200">
                <a:solidFill>
                  <a:schemeClr val="bg1">
                    <a:alpha val="60000"/>
                  </a:schemeClr>
                </a:solidFill>
                <a:latin typeface="+mj-lt"/>
                <a:ea typeface="+mj-ea"/>
                <a:cs typeface="+mj-cs"/>
              </a:rPr>
              <a:t>Volodymyr &amp; Vladimir</a:t>
            </a:r>
          </a:p>
        </p:txBody>
      </p:sp>
      <p:pic>
        <p:nvPicPr>
          <p:cNvPr id="8" name="Content Placeholder 7">
            <a:extLst>
              <a:ext uri="{FF2B5EF4-FFF2-40B4-BE49-F238E27FC236}">
                <a16:creationId xmlns:a16="http://schemas.microsoft.com/office/drawing/2014/main" id="{8F49C4C9-91A1-3BF2-29D6-2421798A5475}"/>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b="-2"/>
          <a:stretch/>
        </p:blipFill>
        <p:spPr>
          <a:xfrm>
            <a:off x="680483" y="685795"/>
            <a:ext cx="2931299" cy="5486400"/>
          </a:xfrm>
          <a:prstGeom prst="rect">
            <a:avLst/>
          </a:prstGeom>
        </p:spPr>
      </p:pic>
      <p:sp>
        <p:nvSpPr>
          <p:cNvPr id="34" name="Content Placeholder 33">
            <a:extLst>
              <a:ext uri="{FF2B5EF4-FFF2-40B4-BE49-F238E27FC236}">
                <a16:creationId xmlns:a16="http://schemas.microsoft.com/office/drawing/2014/main" id="{427C5E75-5BE4-573A-F327-446C80A51B2E}"/>
              </a:ext>
            </a:extLst>
          </p:cNvPr>
          <p:cNvSpPr>
            <a:spLocks noGrp="1"/>
          </p:cNvSpPr>
          <p:nvPr>
            <p:ph sz="half" idx="2"/>
          </p:nvPr>
        </p:nvSpPr>
        <p:spPr>
          <a:xfrm>
            <a:off x="4107712" y="2732739"/>
            <a:ext cx="3976577" cy="3083270"/>
          </a:xfrm>
        </p:spPr>
        <p:txBody>
          <a:bodyPr vert="horz" lIns="91440" tIns="45720" rIns="91440" bIns="45720" rtlCol="0" anchor="t">
            <a:normAutofit/>
          </a:bodyPr>
          <a:lstStyle/>
          <a:p>
            <a:pPr algn="ctr"/>
            <a:r>
              <a:rPr lang="en-US" sz="2000" dirty="0">
                <a:solidFill>
                  <a:schemeClr val="bg1"/>
                </a:solidFill>
              </a:rPr>
              <a:t>1169</a:t>
            </a:r>
          </a:p>
          <a:p>
            <a:pPr algn="ctr"/>
            <a:r>
              <a:rPr lang="en-US" sz="2000">
                <a:solidFill>
                  <a:schemeClr val="bg1"/>
                </a:solidFill>
              </a:rPr>
              <a:t>Mstislav</a:t>
            </a:r>
            <a:r>
              <a:rPr lang="en-US" sz="2000" dirty="0">
                <a:solidFill>
                  <a:schemeClr val="bg1"/>
                </a:solidFill>
              </a:rPr>
              <a:t> II </a:t>
            </a:r>
            <a:r>
              <a:rPr lang="en-US" sz="2000">
                <a:solidFill>
                  <a:schemeClr val="bg1"/>
                </a:solidFill>
              </a:rPr>
              <a:t>Iziaslavich</a:t>
            </a:r>
            <a:r>
              <a:rPr lang="en-US" sz="2000" dirty="0">
                <a:solidFill>
                  <a:schemeClr val="bg1"/>
                </a:solidFill>
              </a:rPr>
              <a:t> &amp; Andrei </a:t>
            </a:r>
            <a:r>
              <a:rPr lang="en-US" sz="2000">
                <a:solidFill>
                  <a:schemeClr val="bg1"/>
                </a:solidFill>
              </a:rPr>
              <a:t>Yurievich</a:t>
            </a:r>
            <a:r>
              <a:rPr lang="en-US" sz="2000" dirty="0">
                <a:solidFill>
                  <a:schemeClr val="bg1"/>
                </a:solidFill>
              </a:rPr>
              <a:t> </a:t>
            </a:r>
            <a:r>
              <a:rPr lang="en-US" sz="2000">
                <a:solidFill>
                  <a:schemeClr val="bg1"/>
                </a:solidFill>
              </a:rPr>
              <a:t>Bogolyubsky</a:t>
            </a:r>
            <a:endParaRPr lang="en-US" sz="2000" dirty="0">
              <a:solidFill>
                <a:schemeClr val="bg1"/>
              </a:solidFill>
            </a:endParaRPr>
          </a:p>
          <a:p>
            <a:pPr algn="ctr"/>
            <a:endParaRPr lang="en-US" sz="2000" dirty="0">
              <a:solidFill>
                <a:schemeClr val="bg1"/>
              </a:solidFill>
            </a:endParaRPr>
          </a:p>
        </p:txBody>
      </p:sp>
      <p:pic>
        <p:nvPicPr>
          <p:cNvPr id="9" name="Content Placeholder 8">
            <a:extLst>
              <a:ext uri="{FF2B5EF4-FFF2-40B4-BE49-F238E27FC236}">
                <a16:creationId xmlns:a16="http://schemas.microsoft.com/office/drawing/2014/main" id="{514BFCAC-8843-0239-D4A6-184F27A4C1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06117" y="685805"/>
            <a:ext cx="2905400" cy="5486399"/>
          </a:xfrm>
          <a:prstGeom prst="rect">
            <a:avLst/>
          </a:prstGeom>
        </p:spPr>
      </p:pic>
    </p:spTree>
    <p:extLst>
      <p:ext uri="{BB962C8B-B14F-4D97-AF65-F5344CB8AC3E}">
        <p14:creationId xmlns:p14="http://schemas.microsoft.com/office/powerpoint/2010/main" val="139833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Can you identify words that exist in Ukrainian?</a:t>
            </a:r>
          </a:p>
        </p:txBody>
      </p:sp>
      <p:sp>
        <p:nvSpPr>
          <p:cNvPr id="3" name="Content Placeholder 2">
            <a:extLst>
              <a:ext uri="{FF2B5EF4-FFF2-40B4-BE49-F238E27FC236}">
                <a16:creationId xmlns:a16="http://schemas.microsoft.com/office/drawing/2014/main" id="{414E2074-C277-F96B-A264-803A5083198D}"/>
              </a:ext>
            </a:extLst>
          </p:cNvPr>
          <p:cNvSpPr>
            <a:spLocks noGrp="1"/>
          </p:cNvSpPr>
          <p:nvPr>
            <p:ph idx="1"/>
          </p:nvPr>
        </p:nvSpPr>
        <p:spPr/>
        <p:txBody>
          <a:bodyPr/>
          <a:lstStyle/>
          <a:p>
            <a:pPr marL="0" indent="0">
              <a:buNone/>
            </a:pPr>
            <a:r>
              <a:rPr lang="en-US" dirty="0"/>
              <a:t>Russian: </a:t>
            </a:r>
            <a:r>
              <a:rPr lang="ru-RU" dirty="0"/>
              <a:t>«Во время работы общего собрания председательствующий дважды просил слова, но оппоненты прерывали его возгласами с мест. Охладить разбушевавшиеся страсти удалось лишь руководителю оргкомитета, занимавшемуся согласованием позиций еще на стадии подготовки мероприятия»</a:t>
            </a:r>
            <a:r>
              <a:rPr lang="en-US" dirty="0"/>
              <a:t>.</a:t>
            </a:r>
          </a:p>
          <a:p>
            <a:pPr marL="0" indent="0">
              <a:buNone/>
            </a:pPr>
            <a:endParaRPr lang="en-US" sz="2000" dirty="0"/>
          </a:p>
          <a:p>
            <a:pPr marL="0" indent="0">
              <a:buNone/>
            </a:pPr>
            <a:endParaRPr lang="en-US" sz="2000" dirty="0"/>
          </a:p>
          <a:p>
            <a:pPr marL="0" indent="0">
              <a:buNone/>
            </a:pPr>
            <a:r>
              <a:rPr lang="en-US" sz="2000" dirty="0"/>
              <a:t>(English: At the time of the conference, the chairman twice asked for the floor, but his opponents interrupted him with shouts from their seats. Only the head of the organizing committee, who was engaged in coordinating positions in preparation for the event, managed to cool down the raging passions.)</a:t>
            </a:r>
          </a:p>
        </p:txBody>
      </p:sp>
    </p:spTree>
    <p:extLst>
      <p:ext uri="{BB962C8B-B14F-4D97-AF65-F5344CB8AC3E}">
        <p14:creationId xmlns:p14="http://schemas.microsoft.com/office/powerpoint/2010/main" val="363180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Can you identify words that exist in Ukrainian?</a:t>
            </a:r>
          </a:p>
        </p:txBody>
      </p:sp>
      <p:sp>
        <p:nvSpPr>
          <p:cNvPr id="3" name="Content Placeholder 2">
            <a:extLst>
              <a:ext uri="{FF2B5EF4-FFF2-40B4-BE49-F238E27FC236}">
                <a16:creationId xmlns:a16="http://schemas.microsoft.com/office/drawing/2014/main" id="{414E2074-C277-F96B-A264-803A5083198D}"/>
              </a:ext>
            </a:extLst>
          </p:cNvPr>
          <p:cNvSpPr>
            <a:spLocks noGrp="1"/>
          </p:cNvSpPr>
          <p:nvPr>
            <p:ph idx="1"/>
          </p:nvPr>
        </p:nvSpPr>
        <p:spPr/>
        <p:txBody>
          <a:bodyPr/>
          <a:lstStyle/>
          <a:p>
            <a:pPr marL="0" indent="0">
              <a:buNone/>
            </a:pPr>
            <a:r>
              <a:rPr lang="ru-RU" dirty="0"/>
              <a:t>«Во </a:t>
            </a:r>
            <a:r>
              <a:rPr lang="ru-RU" dirty="0">
                <a:highlight>
                  <a:srgbClr val="FFFF00"/>
                </a:highlight>
              </a:rPr>
              <a:t>время</a:t>
            </a:r>
            <a:r>
              <a:rPr lang="ru-RU" dirty="0"/>
              <a:t> работы </a:t>
            </a:r>
            <a:r>
              <a:rPr lang="ru-RU" dirty="0">
                <a:highlight>
                  <a:srgbClr val="FFFF00"/>
                </a:highlight>
              </a:rPr>
              <a:t>общего</a:t>
            </a:r>
            <a:r>
              <a:rPr lang="ru-RU" dirty="0"/>
              <a:t> собрания </a:t>
            </a:r>
            <a:r>
              <a:rPr lang="ru-RU" dirty="0">
                <a:highlight>
                  <a:srgbClr val="FFFF00"/>
                </a:highlight>
              </a:rPr>
              <a:t>председательствующий</a:t>
            </a:r>
            <a:r>
              <a:rPr lang="ru-RU" dirty="0"/>
              <a:t> </a:t>
            </a:r>
            <a:r>
              <a:rPr lang="ru-RU" dirty="0">
                <a:highlight>
                  <a:srgbClr val="FFFF00"/>
                </a:highlight>
              </a:rPr>
              <a:t>дважды</a:t>
            </a:r>
            <a:r>
              <a:rPr lang="ru-RU" dirty="0"/>
              <a:t> просил слова, </a:t>
            </a:r>
            <a:r>
              <a:rPr lang="ru-RU" dirty="0">
                <a:highlight>
                  <a:srgbClr val="FFFF00"/>
                </a:highlight>
              </a:rPr>
              <a:t>но</a:t>
            </a:r>
            <a:r>
              <a:rPr lang="ru-RU" dirty="0"/>
              <a:t> оппоненты прерывали его </a:t>
            </a:r>
            <a:r>
              <a:rPr lang="ru-RU" dirty="0">
                <a:highlight>
                  <a:srgbClr val="FFFF00"/>
                </a:highlight>
              </a:rPr>
              <a:t>возгласами</a:t>
            </a:r>
            <a:r>
              <a:rPr lang="ru-RU" dirty="0"/>
              <a:t> с мест. Охладить </a:t>
            </a:r>
            <a:r>
              <a:rPr lang="ru-RU" dirty="0">
                <a:highlight>
                  <a:srgbClr val="FFFF00"/>
                </a:highlight>
              </a:rPr>
              <a:t>разбушевавшиеся</a:t>
            </a:r>
            <a:r>
              <a:rPr lang="ru-RU" dirty="0"/>
              <a:t> страсти удалось лишь </a:t>
            </a:r>
            <a:r>
              <a:rPr lang="ru-RU" dirty="0">
                <a:highlight>
                  <a:srgbClr val="FFFF00"/>
                </a:highlight>
              </a:rPr>
              <a:t>руководителю</a:t>
            </a:r>
            <a:r>
              <a:rPr lang="ru-RU" dirty="0"/>
              <a:t> оргкомитета, занимавшемуся </a:t>
            </a:r>
            <a:r>
              <a:rPr lang="ru-RU" dirty="0">
                <a:highlight>
                  <a:srgbClr val="FFFF00"/>
                </a:highlight>
              </a:rPr>
              <a:t>согласованием</a:t>
            </a:r>
            <a:r>
              <a:rPr lang="ru-RU" dirty="0"/>
              <a:t> позиций еще на стадии подготовки </a:t>
            </a:r>
            <a:r>
              <a:rPr lang="ru-RU" dirty="0">
                <a:highlight>
                  <a:srgbClr val="FFFF00"/>
                </a:highlight>
              </a:rPr>
              <a:t>мероприятия</a:t>
            </a:r>
            <a:r>
              <a:rPr lang="ru-RU" dirty="0"/>
              <a:t>».</a:t>
            </a:r>
            <a:endParaRPr lang="en-US" dirty="0"/>
          </a:p>
          <a:p>
            <a:pPr marL="0" indent="0">
              <a:buNone/>
            </a:pPr>
            <a:endParaRPr lang="en-US" dirty="0"/>
          </a:p>
          <a:p>
            <a:pPr marL="0" indent="0">
              <a:buNone/>
            </a:pPr>
            <a:r>
              <a:rPr lang="ru-RU" dirty="0"/>
              <a:t>«</a:t>
            </a:r>
            <a:r>
              <a:rPr lang="ru-RU" dirty="0" err="1"/>
              <a:t>Під</a:t>
            </a:r>
            <a:r>
              <a:rPr lang="ru-RU" dirty="0"/>
              <a:t> </a:t>
            </a:r>
            <a:r>
              <a:rPr lang="ru-RU" dirty="0">
                <a:highlight>
                  <a:srgbClr val="FFFF00"/>
                </a:highlight>
              </a:rPr>
              <a:t>час</a:t>
            </a:r>
            <a:r>
              <a:rPr lang="ru-RU" dirty="0"/>
              <a:t> </a:t>
            </a:r>
            <a:r>
              <a:rPr lang="ru-RU" dirty="0" err="1"/>
              <a:t>роботи</a:t>
            </a:r>
            <a:r>
              <a:rPr lang="ru-RU" dirty="0"/>
              <a:t> </a:t>
            </a:r>
            <a:r>
              <a:rPr lang="ru-RU" dirty="0" err="1">
                <a:highlight>
                  <a:srgbClr val="FFFF00"/>
                </a:highlight>
              </a:rPr>
              <a:t>загальних</a:t>
            </a:r>
            <a:r>
              <a:rPr lang="ru-RU" dirty="0"/>
              <a:t> </a:t>
            </a:r>
            <a:r>
              <a:rPr lang="ru-RU" dirty="0" err="1"/>
              <a:t>зборів</a:t>
            </a:r>
            <a:r>
              <a:rPr lang="ru-RU" dirty="0"/>
              <a:t> </a:t>
            </a:r>
            <a:r>
              <a:rPr lang="ru-RU" dirty="0" err="1">
                <a:highlight>
                  <a:srgbClr val="FFFF00"/>
                </a:highlight>
              </a:rPr>
              <a:t>головуючий</a:t>
            </a:r>
            <a:r>
              <a:rPr lang="ru-RU" dirty="0"/>
              <a:t> </a:t>
            </a:r>
            <a:r>
              <a:rPr lang="ru-RU" dirty="0" err="1">
                <a:highlight>
                  <a:srgbClr val="FFFF00"/>
                </a:highlight>
              </a:rPr>
              <a:t>двічі</a:t>
            </a:r>
            <a:r>
              <a:rPr lang="ru-RU" dirty="0"/>
              <a:t> просив слова, </a:t>
            </a:r>
            <a:r>
              <a:rPr lang="ru-RU" dirty="0">
                <a:highlight>
                  <a:srgbClr val="FFFF00"/>
                </a:highlight>
              </a:rPr>
              <a:t>але</a:t>
            </a:r>
            <a:r>
              <a:rPr lang="ru-RU" dirty="0"/>
              <a:t> </a:t>
            </a:r>
            <a:r>
              <a:rPr lang="ru-RU" dirty="0" err="1"/>
              <a:t>опоненти</a:t>
            </a:r>
            <a:r>
              <a:rPr lang="ru-RU" dirty="0"/>
              <a:t> </a:t>
            </a:r>
            <a:r>
              <a:rPr lang="ru-RU" dirty="0" err="1"/>
              <a:t>переривали</a:t>
            </a:r>
            <a:r>
              <a:rPr lang="ru-RU" dirty="0"/>
              <a:t> </a:t>
            </a:r>
            <a:r>
              <a:rPr lang="ru-RU" dirty="0" err="1"/>
              <a:t>його</a:t>
            </a:r>
            <a:r>
              <a:rPr lang="ru-RU" dirty="0"/>
              <a:t> </a:t>
            </a:r>
            <a:r>
              <a:rPr lang="ru-RU" dirty="0" err="1">
                <a:highlight>
                  <a:srgbClr val="FFFF00"/>
                </a:highlight>
              </a:rPr>
              <a:t>вигуками</a:t>
            </a:r>
            <a:r>
              <a:rPr lang="ru-RU" dirty="0"/>
              <a:t> з </a:t>
            </a:r>
            <a:r>
              <a:rPr lang="ru-RU" dirty="0" err="1"/>
              <a:t>місць</a:t>
            </a:r>
            <a:r>
              <a:rPr lang="ru-RU" dirty="0"/>
              <a:t>. </a:t>
            </a:r>
            <a:r>
              <a:rPr lang="ru-RU" dirty="0" err="1"/>
              <a:t>Охолодити</a:t>
            </a:r>
            <a:r>
              <a:rPr lang="ru-RU" dirty="0"/>
              <a:t> </a:t>
            </a:r>
            <a:r>
              <a:rPr lang="ru-RU" dirty="0" err="1">
                <a:highlight>
                  <a:srgbClr val="FFFF00"/>
                </a:highlight>
              </a:rPr>
              <a:t>розбурхані</a:t>
            </a:r>
            <a:r>
              <a:rPr lang="ru-RU" dirty="0"/>
              <a:t> </a:t>
            </a:r>
            <a:r>
              <a:rPr lang="ru-RU" dirty="0" err="1"/>
              <a:t>пристрасті</a:t>
            </a:r>
            <a:r>
              <a:rPr lang="ru-RU" dirty="0"/>
              <a:t> </a:t>
            </a:r>
            <a:r>
              <a:rPr lang="ru-RU" dirty="0" err="1"/>
              <a:t>вдалося</a:t>
            </a:r>
            <a:r>
              <a:rPr lang="ru-RU" dirty="0"/>
              <a:t> </a:t>
            </a:r>
            <a:r>
              <a:rPr lang="ru-RU" dirty="0" err="1"/>
              <a:t>лише</a:t>
            </a:r>
            <a:r>
              <a:rPr lang="ru-RU" dirty="0"/>
              <a:t> </a:t>
            </a:r>
            <a:r>
              <a:rPr lang="ru-RU" dirty="0" err="1">
                <a:highlight>
                  <a:srgbClr val="FFFF00"/>
                </a:highlight>
              </a:rPr>
              <a:t>керівнику</a:t>
            </a:r>
            <a:r>
              <a:rPr lang="ru-RU" dirty="0"/>
              <a:t> </a:t>
            </a:r>
            <a:r>
              <a:rPr lang="ru-RU" dirty="0" err="1"/>
              <a:t>оргкомітету</a:t>
            </a:r>
            <a:r>
              <a:rPr lang="ru-RU" dirty="0"/>
              <a:t>, </a:t>
            </a:r>
            <a:r>
              <a:rPr lang="ru-RU" dirty="0" err="1"/>
              <a:t>який</a:t>
            </a:r>
            <a:r>
              <a:rPr lang="ru-RU" dirty="0"/>
              <a:t> </a:t>
            </a:r>
            <a:r>
              <a:rPr lang="ru-RU" dirty="0" err="1"/>
              <a:t>займався</a:t>
            </a:r>
            <a:r>
              <a:rPr lang="ru-RU" dirty="0"/>
              <a:t> </a:t>
            </a:r>
            <a:r>
              <a:rPr lang="ru-RU" dirty="0" err="1">
                <a:highlight>
                  <a:srgbClr val="FFFF00"/>
                </a:highlight>
              </a:rPr>
              <a:t>узгодженням</a:t>
            </a:r>
            <a:r>
              <a:rPr lang="ru-RU" dirty="0"/>
              <a:t> </a:t>
            </a:r>
            <a:r>
              <a:rPr lang="ru-RU" dirty="0" err="1"/>
              <a:t>позицій</a:t>
            </a:r>
            <a:r>
              <a:rPr lang="ru-RU" dirty="0"/>
              <a:t> </a:t>
            </a:r>
            <a:r>
              <a:rPr lang="ru-RU" dirty="0" err="1"/>
              <a:t>ще</a:t>
            </a:r>
            <a:r>
              <a:rPr lang="ru-RU" dirty="0"/>
              <a:t> на </a:t>
            </a:r>
            <a:r>
              <a:rPr lang="ru-RU" dirty="0" err="1"/>
              <a:t>стадії</a:t>
            </a:r>
            <a:r>
              <a:rPr lang="ru-RU" dirty="0"/>
              <a:t> </a:t>
            </a:r>
            <a:r>
              <a:rPr lang="ru-RU" dirty="0" err="1"/>
              <a:t>підготовки</a:t>
            </a:r>
            <a:r>
              <a:rPr lang="ru-RU" dirty="0"/>
              <a:t> </a:t>
            </a:r>
            <a:r>
              <a:rPr lang="ru-RU" dirty="0">
                <a:highlight>
                  <a:srgbClr val="FFFF00"/>
                </a:highlight>
              </a:rPr>
              <a:t>заходу</a:t>
            </a:r>
            <a:r>
              <a:rPr lang="ru-RU" dirty="0"/>
              <a:t>».</a:t>
            </a:r>
          </a:p>
        </p:txBody>
      </p:sp>
    </p:spTree>
    <p:extLst>
      <p:ext uri="{BB962C8B-B14F-4D97-AF65-F5344CB8AC3E}">
        <p14:creationId xmlns:p14="http://schemas.microsoft.com/office/powerpoint/2010/main" val="81343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a:xfrm>
            <a:off x="838201" y="365125"/>
            <a:ext cx="5251316" cy="1146041"/>
          </a:xfrm>
        </p:spPr>
        <p:txBody>
          <a:bodyPr>
            <a:normAutofit/>
          </a:bodyPr>
          <a:lstStyle/>
          <a:p>
            <a:r>
              <a:rPr lang="en-US" dirty="0"/>
              <a:t>Etymology</a:t>
            </a:r>
            <a:r>
              <a:rPr lang="ru-RU" dirty="0"/>
              <a:t> </a:t>
            </a:r>
            <a:r>
              <a:rPr lang="en-US" dirty="0"/>
              <a:t>of “time”</a:t>
            </a:r>
          </a:p>
        </p:txBody>
      </p:sp>
      <p:sp>
        <p:nvSpPr>
          <p:cNvPr id="3" name="Content Placeholder 2">
            <a:extLst>
              <a:ext uri="{FF2B5EF4-FFF2-40B4-BE49-F238E27FC236}">
                <a16:creationId xmlns:a16="http://schemas.microsoft.com/office/drawing/2014/main" id="{414E2074-C277-F96B-A264-803A5083198D}"/>
              </a:ext>
            </a:extLst>
          </p:cNvPr>
          <p:cNvSpPr>
            <a:spLocks noGrp="1"/>
          </p:cNvSpPr>
          <p:nvPr>
            <p:ph idx="1"/>
          </p:nvPr>
        </p:nvSpPr>
        <p:spPr>
          <a:xfrm>
            <a:off x="838201" y="1322644"/>
            <a:ext cx="5962785" cy="4057878"/>
          </a:xfrm>
        </p:spPr>
        <p:txBody>
          <a:bodyPr>
            <a:normAutofit/>
          </a:bodyPr>
          <a:lstStyle/>
          <a:p>
            <a:pPr marL="0" indent="0">
              <a:buNone/>
            </a:pPr>
            <a:r>
              <a:rPr lang="en-US" sz="2000" dirty="0"/>
              <a:t>“</a:t>
            </a:r>
            <a:r>
              <a:rPr lang="ru-RU" sz="2000" dirty="0"/>
              <a:t>Во время</a:t>
            </a:r>
            <a:r>
              <a:rPr lang="en-US" sz="2000" dirty="0"/>
              <a:t>…”</a:t>
            </a:r>
            <a:r>
              <a:rPr lang="ru-RU" sz="2000" dirty="0"/>
              <a:t> </a:t>
            </a:r>
            <a:r>
              <a:rPr lang="en-US" sz="2000" dirty="0"/>
              <a:t>vs. “</a:t>
            </a:r>
            <a:r>
              <a:rPr lang="ru-RU" sz="2000" dirty="0" err="1"/>
              <a:t>під</a:t>
            </a:r>
            <a:r>
              <a:rPr lang="ru-RU" sz="2000" dirty="0"/>
              <a:t> час…</a:t>
            </a:r>
            <a:r>
              <a:rPr lang="en-US" sz="2000" dirty="0"/>
              <a:t>”</a:t>
            </a:r>
            <a:endParaRPr lang="ru-RU" sz="2000" dirty="0"/>
          </a:p>
          <a:p>
            <a:pPr marL="0" indent="0">
              <a:buNone/>
            </a:pPr>
            <a:endParaRPr lang="ru-RU" sz="2000" dirty="0"/>
          </a:p>
          <a:p>
            <a:pPr marL="0" indent="0">
              <a:buNone/>
            </a:pPr>
            <a:r>
              <a:rPr lang="ru-RU" sz="2000" dirty="0"/>
              <a:t>Время (</a:t>
            </a:r>
            <a:r>
              <a:rPr lang="en-US" sz="2000" dirty="0"/>
              <a:t>time, Rus.</a:t>
            </a:r>
            <a:r>
              <a:rPr lang="ru-RU" sz="2000" dirty="0"/>
              <a:t>): </a:t>
            </a:r>
            <a:r>
              <a:rPr lang="en-US" sz="2000" dirty="0"/>
              <a:t>borrowed from Old Church Slavonic, where it was formed with the suffix </a:t>
            </a:r>
            <a:r>
              <a:rPr lang="ru-RU" sz="2000" i="1" dirty="0"/>
              <a:t>мен</a:t>
            </a:r>
            <a:r>
              <a:rPr lang="ru-RU" sz="2000" dirty="0"/>
              <a:t> (</a:t>
            </a:r>
            <a:r>
              <a:rPr lang="en-US" sz="2000" dirty="0"/>
              <a:t>later evolved to </a:t>
            </a:r>
            <a:r>
              <a:rPr lang="ru-RU" sz="2000" i="1" dirty="0" err="1"/>
              <a:t>мя</a:t>
            </a:r>
            <a:r>
              <a:rPr lang="ru-RU" sz="2000" dirty="0"/>
              <a:t>) </a:t>
            </a:r>
            <a:r>
              <a:rPr lang="en-US" sz="2000" dirty="0"/>
              <a:t>from the same root as the verb </a:t>
            </a:r>
            <a:r>
              <a:rPr lang="ru-RU" sz="2000" i="1" dirty="0"/>
              <a:t>вертеть</a:t>
            </a:r>
            <a:r>
              <a:rPr lang="en-US" sz="2000" i="1" dirty="0"/>
              <a:t> </a:t>
            </a:r>
            <a:r>
              <a:rPr lang="en-US" sz="2000" dirty="0"/>
              <a:t>(spin)</a:t>
            </a:r>
            <a:r>
              <a:rPr lang="ru-RU" sz="2000" dirty="0"/>
              <a:t>. </a:t>
            </a:r>
            <a:r>
              <a:rPr lang="en-US" sz="2000" dirty="0"/>
              <a:t>The original meaning is “something that rotates”</a:t>
            </a:r>
            <a:r>
              <a:rPr lang="ru-RU" sz="2000" dirty="0"/>
              <a:t> (</a:t>
            </a:r>
            <a:r>
              <a:rPr lang="en-US" sz="2000" dirty="0"/>
              <a:t>based on Krylov’s Etymological Dictionary</a:t>
            </a:r>
            <a:r>
              <a:rPr lang="ru-RU" sz="2000" dirty="0"/>
              <a:t>)</a:t>
            </a:r>
            <a:r>
              <a:rPr lang="en-US" sz="2000" dirty="0"/>
              <a:t>.</a:t>
            </a:r>
            <a:r>
              <a:rPr lang="ru-RU" sz="2000" dirty="0"/>
              <a:t> </a:t>
            </a:r>
            <a:endParaRPr lang="en-US" sz="2000" dirty="0"/>
          </a:p>
          <a:p>
            <a:pPr marL="0" indent="0">
              <a:buNone/>
            </a:pPr>
            <a:r>
              <a:rPr lang="en-US" sz="2000" dirty="0"/>
              <a:t>The word </a:t>
            </a:r>
            <a:r>
              <a:rPr lang="ru-RU" sz="2000" i="1" dirty="0"/>
              <a:t>время</a:t>
            </a:r>
            <a:r>
              <a:rPr lang="ru-RU" sz="2000" dirty="0"/>
              <a:t> </a:t>
            </a:r>
            <a:r>
              <a:rPr lang="en-US" sz="2000" dirty="0"/>
              <a:t>exists in this meaning in Russian, Bulgarian, Macedonian, Serbo-Croatian, and Slovenian languages</a:t>
            </a:r>
            <a:r>
              <a:rPr lang="ru-RU" sz="2000" dirty="0"/>
              <a:t>.</a:t>
            </a:r>
          </a:p>
        </p:txBody>
      </p:sp>
      <p:pic>
        <p:nvPicPr>
          <p:cNvPr id="7" name="Picture 6" descr="A star and earth in space&#10;&#10;Description automatically generated">
            <a:extLst>
              <a:ext uri="{FF2B5EF4-FFF2-40B4-BE49-F238E27FC236}">
                <a16:creationId xmlns:a16="http://schemas.microsoft.com/office/drawing/2014/main" id="{5C52EE02-DA46-8BBD-7394-733AD82FF0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18434" y="10"/>
            <a:ext cx="547356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1365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7164-14E7-A946-3CA4-85897B97923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208803B-293E-B28D-F305-35B31B8F5B0A}"/>
              </a:ext>
            </a:extLst>
          </p:cNvPr>
          <p:cNvSpPr>
            <a:spLocks noGrp="1"/>
          </p:cNvSpPr>
          <p:nvPr>
            <p:ph idx="1"/>
          </p:nvPr>
        </p:nvSpPr>
        <p:spPr/>
        <p:txBody>
          <a:bodyPr/>
          <a:lstStyle/>
          <a:p>
            <a:r>
              <a:rPr lang="en-US" dirty="0"/>
              <a:t>Slavic Languages Division’s class at </a:t>
            </a:r>
            <a:r>
              <a:rPr lang="en-US" dirty="0" err="1"/>
              <a:t>NovaMova</a:t>
            </a:r>
            <a:r>
              <a:rPr lang="en-US" dirty="0"/>
              <a:t>: Ukrainian for Russian speakers (February 6, 2021)</a:t>
            </a:r>
          </a:p>
          <a:p>
            <a:endParaRPr lang="en-US" dirty="0"/>
          </a:p>
        </p:txBody>
      </p:sp>
    </p:spTree>
    <p:extLst>
      <p:ext uri="{BB962C8B-B14F-4D97-AF65-F5344CB8AC3E}">
        <p14:creationId xmlns:p14="http://schemas.microsoft.com/office/powerpoint/2010/main" val="214472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a:t>Etymology</a:t>
            </a:r>
            <a:r>
              <a:rPr lang="ru-RU"/>
              <a:t> </a:t>
            </a:r>
            <a:r>
              <a:rPr lang="en-US"/>
              <a:t>of “time”</a:t>
            </a:r>
          </a:p>
        </p:txBody>
      </p:sp>
      <p:graphicFrame>
        <p:nvGraphicFramePr>
          <p:cNvPr id="4" name="Table 4">
            <a:extLst>
              <a:ext uri="{FF2B5EF4-FFF2-40B4-BE49-F238E27FC236}">
                <a16:creationId xmlns:a16="http://schemas.microsoft.com/office/drawing/2014/main" id="{77AEAA98-FB15-EDC7-06A3-496FD3688DC6}"/>
              </a:ext>
            </a:extLst>
          </p:cNvPr>
          <p:cNvGraphicFramePr>
            <a:graphicFrameLocks noGrp="1"/>
          </p:cNvGraphicFramePr>
          <p:nvPr/>
        </p:nvGraphicFramePr>
        <p:xfrm>
          <a:off x="931332" y="1473199"/>
          <a:ext cx="10422468" cy="2286000"/>
        </p:xfrm>
        <a:graphic>
          <a:graphicData uri="http://schemas.openxmlformats.org/drawingml/2006/table">
            <a:tbl>
              <a:tblPr firstRow="1" bandRow="1">
                <a:tableStyleId>{5C22544A-7EE6-4342-B048-85BDC9FD1C3A}</a:tableStyleId>
              </a:tblPr>
              <a:tblGrid>
                <a:gridCol w="3268135">
                  <a:extLst>
                    <a:ext uri="{9D8B030D-6E8A-4147-A177-3AD203B41FA5}">
                      <a16:colId xmlns:a16="http://schemas.microsoft.com/office/drawing/2014/main" val="1094465481"/>
                    </a:ext>
                  </a:extLst>
                </a:gridCol>
                <a:gridCol w="7154333">
                  <a:extLst>
                    <a:ext uri="{9D8B030D-6E8A-4147-A177-3AD203B41FA5}">
                      <a16:colId xmlns:a16="http://schemas.microsoft.com/office/drawing/2014/main" val="33417422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dirty="0">
                          <a:solidFill>
                            <a:schemeClr val="tx1"/>
                          </a:solidFill>
                        </a:rPr>
                        <a:t>Время (</a:t>
                      </a:r>
                      <a:r>
                        <a:rPr lang="en-US" sz="1800" b="0" dirty="0">
                          <a:solidFill>
                            <a:schemeClr val="tx1"/>
                          </a:solidFill>
                        </a:rPr>
                        <a:t>time, Rus</a:t>
                      </a:r>
                      <a:r>
                        <a:rPr lang="ru-RU" sz="1800" b="0" dirty="0">
                          <a:solidFill>
                            <a:schemeClr val="tx1"/>
                          </a:solidFill>
                        </a:rPr>
                        <a:t>.): </a:t>
                      </a:r>
                      <a:r>
                        <a:rPr lang="en-US" sz="1800" b="0" dirty="0">
                          <a:solidFill>
                            <a:schemeClr val="tx1"/>
                          </a:solidFill>
                        </a:rPr>
                        <a:t>borrowed from Old Church Slavonic… Exists in Russian, Bulgarian, Macedonian, Serbo-Croatian, and Slovenian</a:t>
                      </a:r>
                      <a:r>
                        <a:rPr lang="ru-RU" sz="1800" b="0" dirty="0">
                          <a:solidFill>
                            <a:schemeClr val="tx1"/>
                          </a:solidFill>
                        </a:rPr>
                        <a:t>.</a:t>
                      </a:r>
                    </a:p>
                  </a:txBody>
                  <a:tcPr>
                    <a:lnR w="12700" cap="flat" cmpd="sng" algn="ctr">
                      <a:solidFill>
                        <a:schemeClr val="tx1"/>
                      </a:solidFill>
                      <a:prstDash val="solid"/>
                      <a:round/>
                      <a:headEnd type="none" w="med" len="med"/>
                      <a:tailEnd type="none" w="med" len="med"/>
                    </a:lnR>
                    <a:noFill/>
                  </a:tcPr>
                </a:tc>
                <a:tc>
                  <a:txBody>
                    <a:bodyPr/>
                    <a:lstStyle/>
                    <a:p>
                      <a:pPr marL="0" indent="0">
                        <a:buNone/>
                      </a:pPr>
                      <a:r>
                        <a:rPr lang="en-US" sz="1800" b="0" dirty="0">
                          <a:solidFill>
                            <a:schemeClr val="tx1"/>
                          </a:solidFill>
                        </a:rPr>
                        <a:t>In Ukrainian</a:t>
                      </a:r>
                      <a:r>
                        <a:rPr lang="ru-RU" sz="1800" b="0" dirty="0">
                          <a:solidFill>
                            <a:schemeClr val="tx1"/>
                          </a:solidFill>
                        </a:rPr>
                        <a:t>: час, година, пора, терм</a:t>
                      </a:r>
                      <a:r>
                        <a:rPr lang="en-US" sz="1800" b="0" dirty="0" err="1">
                          <a:solidFill>
                            <a:schemeClr val="tx1"/>
                          </a:solidFill>
                        </a:rPr>
                        <a:t>i</a:t>
                      </a:r>
                      <a:r>
                        <a:rPr lang="ru-RU" sz="1800" b="0" dirty="0">
                          <a:solidFill>
                            <a:schemeClr val="tx1"/>
                          </a:solidFill>
                        </a:rPr>
                        <a:t>н (срок).</a:t>
                      </a:r>
                    </a:p>
                    <a:p>
                      <a:pPr marL="0" indent="0">
                        <a:buNone/>
                      </a:pPr>
                      <a:endParaRPr lang="ru-RU" sz="1800" b="0" dirty="0">
                        <a:solidFill>
                          <a:schemeClr val="tx1"/>
                        </a:solidFill>
                      </a:endParaRPr>
                    </a:p>
                    <a:p>
                      <a:pPr marL="0" indent="0">
                        <a:buNone/>
                      </a:pPr>
                      <a:r>
                        <a:rPr lang="ru-RU" sz="1800" b="0" dirty="0">
                          <a:solidFill>
                            <a:schemeClr val="tx1"/>
                          </a:solidFill>
                        </a:rPr>
                        <a:t>Час (</a:t>
                      </a:r>
                      <a:r>
                        <a:rPr lang="en-US" sz="1800" b="0" dirty="0">
                          <a:solidFill>
                            <a:schemeClr val="tx1"/>
                          </a:solidFill>
                        </a:rPr>
                        <a:t>Rus</a:t>
                      </a:r>
                      <a:r>
                        <a:rPr lang="ru-RU" sz="1800" b="0" dirty="0">
                          <a:solidFill>
                            <a:schemeClr val="tx1"/>
                          </a:solidFill>
                        </a:rPr>
                        <a:t>.): </a:t>
                      </a:r>
                      <a:r>
                        <a:rPr lang="en-US" sz="1800" b="0" dirty="0">
                          <a:solidFill>
                            <a:schemeClr val="tx1"/>
                          </a:solidFill>
                        </a:rPr>
                        <a:t>according to one version, modified from Proto-Slavic č</a:t>
                      </a:r>
                      <a:r>
                        <a:rPr lang="ru-RU" sz="1800" b="0" dirty="0">
                          <a:solidFill>
                            <a:schemeClr val="tx1"/>
                          </a:solidFill>
                        </a:rPr>
                        <a:t>а</a:t>
                      </a:r>
                      <a:r>
                        <a:rPr lang="en-US" sz="1800" b="0" dirty="0">
                          <a:solidFill>
                            <a:schemeClr val="tx1"/>
                          </a:solidFill>
                        </a:rPr>
                        <a:t>s</a:t>
                      </a:r>
                      <a:r>
                        <a:rPr lang="ru-RU" sz="1800" b="0" dirty="0">
                          <a:solidFill>
                            <a:schemeClr val="tx1"/>
                          </a:solidFill>
                        </a:rPr>
                        <a:t>ъ, </a:t>
                      </a:r>
                      <a:r>
                        <a:rPr lang="en-US" sz="1800" b="0" dirty="0">
                          <a:solidFill>
                            <a:schemeClr val="tx1"/>
                          </a:solidFill>
                        </a:rPr>
                        <a:t>cognate with Old Prussian </a:t>
                      </a:r>
                      <a:r>
                        <a:rPr lang="en-US" sz="1800" b="0" dirty="0" err="1">
                          <a:solidFill>
                            <a:schemeClr val="tx1"/>
                          </a:solidFill>
                        </a:rPr>
                        <a:t>kēsman</a:t>
                      </a:r>
                      <a:r>
                        <a:rPr lang="ru-RU" sz="1800" b="0" dirty="0">
                          <a:solidFill>
                            <a:schemeClr val="tx1"/>
                          </a:solidFill>
                        </a:rPr>
                        <a:t> (</a:t>
                      </a:r>
                      <a:r>
                        <a:rPr lang="en-US" sz="1800" b="0" dirty="0">
                          <a:solidFill>
                            <a:schemeClr val="tx1"/>
                          </a:solidFill>
                        </a:rPr>
                        <a:t>time, minute</a:t>
                      </a:r>
                      <a:r>
                        <a:rPr lang="ru-RU" sz="1800" b="0" dirty="0">
                          <a:solidFill>
                            <a:schemeClr val="tx1"/>
                          </a:solidFill>
                        </a:rPr>
                        <a:t>) </a:t>
                      </a:r>
                      <a:r>
                        <a:rPr lang="en-US" sz="1800" b="0" dirty="0">
                          <a:solidFill>
                            <a:schemeClr val="tx1"/>
                          </a:solidFill>
                        </a:rPr>
                        <a:t>and Albanian </a:t>
                      </a:r>
                      <a:r>
                        <a:rPr lang="en-US" sz="1800" b="0" dirty="0" err="1">
                          <a:solidFill>
                            <a:schemeClr val="tx1"/>
                          </a:solidFill>
                        </a:rPr>
                        <a:t>kēsā</a:t>
                      </a:r>
                      <a:r>
                        <a:rPr lang="ru-RU" sz="1800" b="0" dirty="0">
                          <a:solidFill>
                            <a:schemeClr val="tx1"/>
                          </a:solidFill>
                        </a:rPr>
                        <a:t> (</a:t>
                      </a:r>
                      <a:r>
                        <a:rPr lang="en-US" sz="1800" b="0" dirty="0">
                          <a:solidFill>
                            <a:schemeClr val="tx1"/>
                          </a:solidFill>
                        </a:rPr>
                        <a:t>time, weather</a:t>
                      </a:r>
                      <a:r>
                        <a:rPr lang="ru-RU" sz="1800" b="0" dirty="0">
                          <a:solidFill>
                            <a:schemeClr val="tx1"/>
                          </a:solidFill>
                        </a:rPr>
                        <a:t>). </a:t>
                      </a:r>
                      <a:r>
                        <a:rPr lang="en-US" sz="1800" b="0" dirty="0">
                          <a:solidFill>
                            <a:schemeClr val="tx1"/>
                          </a:solidFill>
                        </a:rPr>
                        <a:t>In another version, it stems from Serbo-Croatian, Slovenian, and Latvian roots meaning “to run, to hurry.” This word exists in Russian, Ukrainian, Belarusian, Old East Slavic (Old Slavonic), Bulgarian, Serbo-Croatian, Slovenian, Czech, Slovak, and Polish</a:t>
                      </a:r>
                      <a:r>
                        <a:rPr lang="ru-RU" sz="1800" b="0" dirty="0">
                          <a:solidFill>
                            <a:schemeClr val="tx1"/>
                          </a:solidFill>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38976370"/>
                  </a:ext>
                </a:extLst>
              </a:tr>
            </a:tbl>
          </a:graphicData>
        </a:graphic>
      </p:graphicFrame>
      <p:sp>
        <p:nvSpPr>
          <p:cNvPr id="3" name="Rectangle 2">
            <a:extLst>
              <a:ext uri="{FF2B5EF4-FFF2-40B4-BE49-F238E27FC236}">
                <a16:creationId xmlns:a16="http://schemas.microsoft.com/office/drawing/2014/main" id="{D43012A2-0F34-D9C6-5DAA-E11580056E65}"/>
              </a:ext>
            </a:extLst>
          </p:cNvPr>
          <p:cNvSpPr/>
          <p:nvPr/>
        </p:nvSpPr>
        <p:spPr>
          <a:xfrm rot="20890442">
            <a:off x="6508346" y="408848"/>
            <a:ext cx="4129591" cy="461665"/>
          </a:xfrm>
          <a:prstGeom prst="rect">
            <a:avLst/>
          </a:prstGeom>
          <a:noFill/>
        </p:spPr>
        <p:txBody>
          <a:bodyPr wrap="square" lIns="91440" tIns="45720" rIns="91440" bIns="45720">
            <a:spAutoFit/>
          </a:bodyPr>
          <a:lstStyle/>
          <a:p>
            <a:pPr algn="ctr"/>
            <a:r>
              <a:rPr lang="ru-RU"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Делу время — потехе час.</a:t>
            </a:r>
            <a:endParaRPr lang="en-US"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5" name="Rectangle 4">
            <a:extLst>
              <a:ext uri="{FF2B5EF4-FFF2-40B4-BE49-F238E27FC236}">
                <a16:creationId xmlns:a16="http://schemas.microsoft.com/office/drawing/2014/main" id="{104F663D-2315-7BDC-8151-92195FE914C7}"/>
              </a:ext>
            </a:extLst>
          </p:cNvPr>
          <p:cNvSpPr/>
          <p:nvPr/>
        </p:nvSpPr>
        <p:spPr>
          <a:xfrm rot="513540">
            <a:off x="8240678" y="1089515"/>
            <a:ext cx="3894015" cy="461665"/>
          </a:xfrm>
          <a:prstGeom prst="rect">
            <a:avLst/>
          </a:prstGeom>
          <a:noFill/>
        </p:spPr>
        <p:txBody>
          <a:bodyPr wrap="none" lIns="91440" tIns="45720" rIns="91440" bIns="45720">
            <a:spAutoFit/>
          </a:bodyPr>
          <a:lstStyle/>
          <a:p>
            <a:pPr algn="ctr"/>
            <a:r>
              <a:rPr lang="ru-RU" sz="2400" b="0" cap="none" spc="0" dirty="0">
                <a:ln w="0"/>
                <a:solidFill>
                  <a:schemeClr val="accent2"/>
                </a:solidFill>
                <a:effectLst>
                  <a:outerShdw blurRad="38100" dist="25400" dir="5400000" algn="ctr" rotWithShape="0">
                    <a:srgbClr val="6E747A">
                      <a:alpha val="43000"/>
                    </a:srgbClr>
                  </a:outerShdw>
                </a:effectLst>
              </a:rPr>
              <a:t>Пора, красавица, проснись!</a:t>
            </a:r>
            <a:endParaRPr lang="en-US" sz="2400" b="0" cap="none" spc="0" dirty="0">
              <a:ln w="0"/>
              <a:solidFill>
                <a:schemeClr val="accent2"/>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963E2773-6929-BE92-EF60-D5DE7DD16BB2}"/>
              </a:ext>
            </a:extLst>
          </p:cNvPr>
          <p:cNvSpPr/>
          <p:nvPr/>
        </p:nvSpPr>
        <p:spPr>
          <a:xfrm>
            <a:off x="9187092" y="581127"/>
            <a:ext cx="2233688" cy="523220"/>
          </a:xfrm>
          <a:prstGeom prst="rect">
            <a:avLst/>
          </a:prstGeom>
          <a:noFill/>
        </p:spPr>
        <p:txBody>
          <a:bodyPr wrap="none" lIns="91440" tIns="45720" rIns="91440" bIns="45720">
            <a:spAutoFit/>
          </a:bodyPr>
          <a:lstStyle/>
          <a:p>
            <a:pPr algn="ctr"/>
            <a:r>
              <a:rPr lang="ru-RU" sz="2800" b="0" cap="none" spc="0" dirty="0">
                <a:ln w="0"/>
                <a:solidFill>
                  <a:schemeClr val="accent6"/>
                </a:solidFill>
                <a:effectLst>
                  <a:outerShdw blurRad="38100" dist="25400" dir="5400000" algn="ctr" rotWithShape="0">
                    <a:srgbClr val="6E747A">
                      <a:alpha val="43000"/>
                    </a:srgbClr>
                  </a:outerShdw>
                </a:effectLst>
              </a:rPr>
              <a:t>Лихая година</a:t>
            </a:r>
            <a:endParaRPr lang="en-US" sz="2800" b="0" cap="none" spc="0" dirty="0">
              <a:ln w="0"/>
              <a:solidFill>
                <a:schemeClr val="accent6"/>
              </a:solidFill>
              <a:effectLst>
                <a:outerShdw blurRad="38100" dist="25400" dir="5400000" algn="ctr" rotWithShape="0">
                  <a:srgbClr val="6E747A">
                    <a:alpha val="43000"/>
                  </a:srgbClr>
                </a:outerShdw>
              </a:effectLst>
            </a:endParaRPr>
          </a:p>
        </p:txBody>
      </p:sp>
      <p:pic>
        <p:nvPicPr>
          <p:cNvPr id="7" name="Picture 6" descr="A diagram of the russian empire&#10;&#10;Description automatically generated with medium confidence">
            <a:extLst>
              <a:ext uri="{FF2B5EF4-FFF2-40B4-BE49-F238E27FC236}">
                <a16:creationId xmlns:a16="http://schemas.microsoft.com/office/drawing/2014/main" id="{F2C1AEA5-B0BE-1E92-C567-2CD19DE681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1333" y="4114800"/>
            <a:ext cx="2942680" cy="2447775"/>
          </a:xfrm>
          <a:prstGeom prst="rect">
            <a:avLst/>
          </a:prstGeom>
        </p:spPr>
      </p:pic>
      <p:pic>
        <p:nvPicPr>
          <p:cNvPr id="8" name="Picture 7" descr="A diagram of a country&#10;&#10;Description automatically generated">
            <a:extLst>
              <a:ext uri="{FF2B5EF4-FFF2-40B4-BE49-F238E27FC236}">
                <a16:creationId xmlns:a16="http://schemas.microsoft.com/office/drawing/2014/main" id="{30178BF1-C176-8255-0B63-A394FC9631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2997" y="3801824"/>
            <a:ext cx="4948536" cy="2761043"/>
          </a:xfrm>
          <a:prstGeom prst="rect">
            <a:avLst/>
          </a:prstGeom>
        </p:spPr>
      </p:pic>
    </p:spTree>
    <p:extLst>
      <p:ext uri="{BB962C8B-B14F-4D97-AF65-F5344CB8AC3E}">
        <p14:creationId xmlns:p14="http://schemas.microsoft.com/office/powerpoint/2010/main" val="109691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Separation of Ukrainian and Russian</a:t>
            </a:r>
          </a:p>
        </p:txBody>
      </p:sp>
      <p:pic>
        <p:nvPicPr>
          <p:cNvPr id="5" name="Content Placeholder 4">
            <a:extLst>
              <a:ext uri="{FF2B5EF4-FFF2-40B4-BE49-F238E27FC236}">
                <a16:creationId xmlns:a16="http://schemas.microsoft.com/office/drawing/2014/main" id="{C709EAD3-6E39-4250-AE9A-C24BE4A61662}"/>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p:blipFill>
        <p:spPr>
          <a:xfrm>
            <a:off x="838200" y="1690688"/>
            <a:ext cx="4229690" cy="3581900"/>
          </a:xfrm>
        </p:spPr>
      </p:pic>
      <p:sp>
        <p:nvSpPr>
          <p:cNvPr id="6" name="Content Placeholder 2">
            <a:extLst>
              <a:ext uri="{FF2B5EF4-FFF2-40B4-BE49-F238E27FC236}">
                <a16:creationId xmlns:a16="http://schemas.microsoft.com/office/drawing/2014/main" id="{3AD19AE4-41E8-593F-B1AB-C3E1B433F47D}"/>
              </a:ext>
            </a:extLst>
          </p:cNvPr>
          <p:cNvSpPr txBox="1">
            <a:spLocks/>
          </p:cNvSpPr>
          <p:nvPr/>
        </p:nvSpPr>
        <p:spPr>
          <a:xfrm>
            <a:off x="5552577" y="1690688"/>
            <a:ext cx="5962785" cy="4057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Up until the 9th century, the East Slavs who inhabited </a:t>
            </a:r>
            <a:r>
              <a:rPr lang="en-US" sz="2000" i="1" dirty="0"/>
              <a:t>Rus</a:t>
            </a:r>
            <a:r>
              <a:rPr lang="en-US" sz="2000" dirty="0"/>
              <a:t> spoke various East Slavic dialects related to the Ukrainian and Belarusian languages.</a:t>
            </a:r>
          </a:p>
          <a:p>
            <a:pPr marL="0" indent="0">
              <a:buFont typeface="Arial" panose="020B0604020202020204" pitchFamily="34" charset="0"/>
              <a:buNone/>
            </a:pPr>
            <a:r>
              <a:rPr lang="en-US" sz="2000" dirty="0"/>
              <a:t>In the 9th century, the missionary brothers Cyril and Methodius brought to Rus translations of the Gospel in an alphabet based off Greek. Thus, with Orthodoxy, Rus received a new written language. During the 10th-18th centuries, there was a mixture of two languages in Russia: oral, related to the East Slavic languages of Ukrainian and Belarusian, and written, related to other Orthodox peoples who adopted the Old Church Slavonic: Macedonian, Bulgarian, Serbian, Croatian, and Slovenian.</a:t>
            </a:r>
            <a:endParaRPr lang="ru-RU" sz="2000" dirty="0"/>
          </a:p>
        </p:txBody>
      </p:sp>
    </p:spTree>
    <p:extLst>
      <p:ext uri="{BB962C8B-B14F-4D97-AF65-F5344CB8AC3E}">
        <p14:creationId xmlns:p14="http://schemas.microsoft.com/office/powerpoint/2010/main" val="130969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Impact of Old Church Slavonic</a:t>
            </a:r>
          </a:p>
        </p:txBody>
      </p:sp>
      <p:sp>
        <p:nvSpPr>
          <p:cNvPr id="4" name="Content Placeholder 3">
            <a:extLst>
              <a:ext uri="{FF2B5EF4-FFF2-40B4-BE49-F238E27FC236}">
                <a16:creationId xmlns:a16="http://schemas.microsoft.com/office/drawing/2014/main" id="{4E16D983-3FC5-A88B-2339-0D5B95D945A5}"/>
              </a:ext>
            </a:extLst>
          </p:cNvPr>
          <p:cNvSpPr>
            <a:spLocks noGrp="1"/>
          </p:cNvSpPr>
          <p:nvPr>
            <p:ph idx="1"/>
          </p:nvPr>
        </p:nvSpPr>
        <p:spPr/>
        <p:txBody>
          <a:bodyPr>
            <a:normAutofit fontScale="70000" lnSpcReduction="20000"/>
          </a:bodyPr>
          <a:lstStyle/>
          <a:p>
            <a:r>
              <a:rPr lang="en-US" dirty="0" err="1"/>
              <a:t>Nonpleophonic</a:t>
            </a:r>
            <a:r>
              <a:rPr lang="en-US" dirty="0"/>
              <a:t> forms replace full-</a:t>
            </a:r>
            <a:r>
              <a:rPr lang="en-US" dirty="0" err="1"/>
              <a:t>voweled</a:t>
            </a:r>
            <a:r>
              <a:rPr lang="en-US" dirty="0"/>
              <a:t> -</a:t>
            </a:r>
            <a:r>
              <a:rPr lang="ru-RU" dirty="0" err="1"/>
              <a:t>оро</a:t>
            </a:r>
            <a:r>
              <a:rPr lang="en-US" dirty="0"/>
              <a:t>-, -</a:t>
            </a:r>
            <a:r>
              <a:rPr lang="ru-RU" dirty="0" err="1"/>
              <a:t>оло</a:t>
            </a:r>
            <a:r>
              <a:rPr lang="en-US" dirty="0"/>
              <a:t>-, -</a:t>
            </a:r>
            <a:r>
              <a:rPr lang="ru-RU" dirty="0"/>
              <a:t>ере</a:t>
            </a:r>
            <a:r>
              <a:rPr lang="en-US" dirty="0"/>
              <a:t>-: </a:t>
            </a:r>
            <a:r>
              <a:rPr lang="ru-RU" dirty="0"/>
              <a:t>враг/ворог, влага/</a:t>
            </a:r>
            <a:r>
              <a:rPr lang="ru-RU" dirty="0" err="1"/>
              <a:t>волога</a:t>
            </a:r>
            <a:r>
              <a:rPr lang="ru-RU" dirty="0"/>
              <a:t>, среда/середа, плен/полон</a:t>
            </a:r>
            <a:r>
              <a:rPr lang="en-US" dirty="0"/>
              <a:t>.</a:t>
            </a:r>
            <a:endParaRPr lang="ru-RU" dirty="0"/>
          </a:p>
          <a:p>
            <a:r>
              <a:rPr lang="en-US" dirty="0"/>
              <a:t>Initial </a:t>
            </a:r>
            <a:r>
              <a:rPr lang="ru-RU" dirty="0" err="1"/>
              <a:t>ра</a:t>
            </a:r>
            <a:r>
              <a:rPr lang="en-US" dirty="0"/>
              <a:t>-, </a:t>
            </a:r>
            <a:r>
              <a:rPr lang="ru-RU" dirty="0"/>
              <a:t>ла</a:t>
            </a:r>
            <a:r>
              <a:rPr lang="en-US" dirty="0"/>
              <a:t>- replace </a:t>
            </a:r>
            <a:r>
              <a:rPr lang="ru-RU" dirty="0" err="1"/>
              <a:t>ро</a:t>
            </a:r>
            <a:r>
              <a:rPr lang="en-US" dirty="0"/>
              <a:t>-, </a:t>
            </a:r>
            <a:r>
              <a:rPr lang="ru-RU" dirty="0" err="1"/>
              <a:t>ло</a:t>
            </a:r>
            <a:r>
              <a:rPr lang="en-US" dirty="0"/>
              <a:t>-: </a:t>
            </a:r>
            <a:r>
              <a:rPr lang="ru-RU" dirty="0"/>
              <a:t>работа/робота</a:t>
            </a:r>
            <a:r>
              <a:rPr lang="en-US" dirty="0"/>
              <a:t>.</a:t>
            </a:r>
            <a:endParaRPr lang="ru-RU" dirty="0"/>
          </a:p>
          <a:p>
            <a:r>
              <a:rPr lang="en-US" dirty="0"/>
              <a:t>Sound </a:t>
            </a:r>
            <a:r>
              <a:rPr lang="ru-RU" dirty="0" err="1"/>
              <a:t>жд</a:t>
            </a:r>
            <a:r>
              <a:rPr lang="ru-RU" dirty="0"/>
              <a:t> </a:t>
            </a:r>
            <a:r>
              <a:rPr lang="en-US" dirty="0"/>
              <a:t>instead of </a:t>
            </a:r>
            <a:r>
              <a:rPr lang="ru-RU" dirty="0"/>
              <a:t>д </a:t>
            </a:r>
            <a:r>
              <a:rPr lang="en-US" dirty="0"/>
              <a:t>or </a:t>
            </a:r>
            <a:r>
              <a:rPr lang="ru-RU" dirty="0"/>
              <a:t>ж</a:t>
            </a:r>
            <a:r>
              <a:rPr lang="en-US" dirty="0"/>
              <a:t>: </a:t>
            </a:r>
            <a:r>
              <a:rPr lang="ru-RU" dirty="0"/>
              <a:t>надежда/</a:t>
            </a:r>
            <a:r>
              <a:rPr lang="ru-RU" dirty="0" err="1"/>
              <a:t>надія</a:t>
            </a:r>
            <a:r>
              <a:rPr lang="ru-RU" dirty="0"/>
              <a:t>, одежда/одежа (</a:t>
            </a:r>
            <a:r>
              <a:rPr lang="ru-RU" dirty="0" err="1"/>
              <a:t>одяг</a:t>
            </a:r>
            <a:r>
              <a:rPr lang="ru-RU" dirty="0"/>
              <a:t>), хождение/</a:t>
            </a:r>
            <a:r>
              <a:rPr lang="uk-UA" dirty="0"/>
              <a:t>ходіння</a:t>
            </a:r>
            <a:r>
              <a:rPr lang="en-US" dirty="0"/>
              <a:t>.</a:t>
            </a:r>
            <a:endParaRPr lang="ru-RU" dirty="0"/>
          </a:p>
          <a:p>
            <a:r>
              <a:rPr lang="ru-RU" dirty="0"/>
              <a:t>Є </a:t>
            </a:r>
            <a:r>
              <a:rPr lang="en-US" dirty="0"/>
              <a:t>instead of o: </a:t>
            </a:r>
            <a:r>
              <a:rPr lang="ru-RU" dirty="0"/>
              <a:t>единый/один, Емеля/</a:t>
            </a:r>
            <a:r>
              <a:rPr lang="ru-RU" dirty="0" err="1"/>
              <a:t>Омелян</a:t>
            </a:r>
            <a:r>
              <a:rPr lang="ru-RU" dirty="0"/>
              <a:t> (</a:t>
            </a:r>
            <a:r>
              <a:rPr lang="ru-RU" dirty="0" err="1"/>
              <a:t>Омельян</a:t>
            </a:r>
            <a:r>
              <a:rPr lang="ru-RU" dirty="0"/>
              <a:t>)</a:t>
            </a:r>
            <a:r>
              <a:rPr lang="en-US" dirty="0"/>
              <a:t>.</a:t>
            </a:r>
            <a:endParaRPr lang="ru-RU" dirty="0"/>
          </a:p>
          <a:p>
            <a:r>
              <a:rPr lang="en-US" dirty="0"/>
              <a:t>New prefixes </a:t>
            </a:r>
            <a:r>
              <a:rPr lang="ru-RU" dirty="0"/>
              <a:t>воз</a:t>
            </a:r>
            <a:r>
              <a:rPr lang="en-US" dirty="0"/>
              <a:t>-, </a:t>
            </a:r>
            <a:r>
              <a:rPr lang="ru-RU" dirty="0"/>
              <a:t>из</a:t>
            </a:r>
            <a:r>
              <a:rPr lang="en-US" dirty="0"/>
              <a:t>-, </a:t>
            </a:r>
            <a:r>
              <a:rPr lang="ru-RU" dirty="0"/>
              <a:t>чрез</a:t>
            </a:r>
            <a:r>
              <a:rPr lang="en-US" dirty="0"/>
              <a:t>-, </a:t>
            </a:r>
            <a:r>
              <a:rPr lang="ru-RU" dirty="0"/>
              <a:t>пре</a:t>
            </a:r>
            <a:r>
              <a:rPr lang="en-US" dirty="0"/>
              <a:t>-, </a:t>
            </a:r>
            <a:r>
              <a:rPr lang="ru-RU" dirty="0"/>
              <a:t>пред</a:t>
            </a:r>
            <a:r>
              <a:rPr lang="en-US" dirty="0"/>
              <a:t>-: </a:t>
            </a:r>
            <a:r>
              <a:rPr lang="ru-RU" dirty="0"/>
              <a:t>возможный/</a:t>
            </a:r>
            <a:r>
              <a:rPr lang="ru-RU" dirty="0" err="1"/>
              <a:t>можливий</a:t>
            </a:r>
            <a:r>
              <a:rPr lang="ru-RU" dirty="0"/>
              <a:t>, изменение/</a:t>
            </a:r>
            <a:r>
              <a:rPr lang="ru-RU" dirty="0" err="1"/>
              <a:t>змінення</a:t>
            </a:r>
            <a:r>
              <a:rPr lang="ru-RU" dirty="0"/>
              <a:t>, чрезмерный/</a:t>
            </a:r>
            <a:r>
              <a:rPr lang="ru-RU" dirty="0" err="1"/>
              <a:t>надмірний</a:t>
            </a:r>
            <a:r>
              <a:rPr lang="ru-RU" dirty="0"/>
              <a:t>, прекрасный/</a:t>
            </a:r>
            <a:r>
              <a:rPr lang="ru-RU" dirty="0" err="1"/>
              <a:t>красний</a:t>
            </a:r>
            <a:r>
              <a:rPr lang="ru-RU" dirty="0"/>
              <a:t> (</a:t>
            </a:r>
            <a:r>
              <a:rPr lang="ru-RU" dirty="0" err="1"/>
              <a:t>чудовий</a:t>
            </a:r>
            <a:r>
              <a:rPr lang="ru-RU" dirty="0"/>
              <a:t>), предыдущий/</a:t>
            </a:r>
            <a:r>
              <a:rPr lang="ru-RU" dirty="0" err="1"/>
              <a:t>попередній</a:t>
            </a:r>
            <a:r>
              <a:rPr lang="en-US" dirty="0"/>
              <a:t>.</a:t>
            </a:r>
            <a:endParaRPr lang="ru-RU" dirty="0"/>
          </a:p>
          <a:p>
            <a:r>
              <a:rPr lang="en-US" dirty="0"/>
              <a:t>New suffixes -</a:t>
            </a:r>
            <a:r>
              <a:rPr lang="ru-RU" dirty="0" err="1"/>
              <a:t>ств</a:t>
            </a:r>
            <a:r>
              <a:rPr lang="en-US" dirty="0"/>
              <a:t>, -</a:t>
            </a:r>
            <a:r>
              <a:rPr lang="ru-RU" dirty="0" err="1"/>
              <a:t>ени</a:t>
            </a:r>
            <a:r>
              <a:rPr lang="ru-RU" dirty="0"/>
              <a:t>(е)</a:t>
            </a:r>
            <a:r>
              <a:rPr lang="en-US" dirty="0"/>
              <a:t>, -</a:t>
            </a:r>
            <a:r>
              <a:rPr lang="ru-RU" dirty="0" err="1"/>
              <a:t>ани</a:t>
            </a:r>
            <a:r>
              <a:rPr lang="ru-RU" dirty="0"/>
              <a:t>(е)</a:t>
            </a:r>
            <a:r>
              <a:rPr lang="en-US" dirty="0"/>
              <a:t>, -</a:t>
            </a:r>
            <a:r>
              <a:rPr lang="ru-RU" dirty="0" err="1"/>
              <a:t>знь</a:t>
            </a:r>
            <a:r>
              <a:rPr lang="en-US" dirty="0"/>
              <a:t>, -</a:t>
            </a:r>
            <a:r>
              <a:rPr lang="ru-RU" dirty="0" err="1"/>
              <a:t>тв</a:t>
            </a:r>
            <a:r>
              <a:rPr lang="en-US" dirty="0"/>
              <a:t>; -</a:t>
            </a:r>
            <a:r>
              <a:rPr lang="ru-RU" dirty="0" err="1"/>
              <a:t>ущ</a:t>
            </a:r>
            <a:r>
              <a:rPr lang="en-US" dirty="0"/>
              <a:t> (-</a:t>
            </a:r>
            <a:r>
              <a:rPr lang="ru-RU" dirty="0" err="1"/>
              <a:t>ющ</a:t>
            </a:r>
            <a:r>
              <a:rPr lang="ru-RU" dirty="0"/>
              <a:t>)</a:t>
            </a:r>
            <a:r>
              <a:rPr lang="en-US" dirty="0"/>
              <a:t>, -</a:t>
            </a:r>
            <a:r>
              <a:rPr lang="ru-RU" dirty="0" err="1"/>
              <a:t>ащ</a:t>
            </a:r>
            <a:r>
              <a:rPr lang="en-US" dirty="0"/>
              <a:t> (-</a:t>
            </a:r>
            <a:r>
              <a:rPr lang="ru-RU" dirty="0" err="1"/>
              <a:t>ящ</a:t>
            </a:r>
            <a:r>
              <a:rPr lang="en-US" dirty="0"/>
              <a:t>): </a:t>
            </a:r>
            <a:r>
              <a:rPr lang="ru-RU" dirty="0"/>
              <a:t>бедствие/</a:t>
            </a:r>
            <a:r>
              <a:rPr lang="ru-RU" dirty="0" err="1"/>
              <a:t>біда</a:t>
            </a:r>
            <a:r>
              <a:rPr lang="ru-RU" dirty="0"/>
              <a:t> (</a:t>
            </a:r>
            <a:r>
              <a:rPr lang="ru-RU" dirty="0" err="1"/>
              <a:t>бідування</a:t>
            </a:r>
            <a:r>
              <a:rPr lang="ru-RU" dirty="0"/>
              <a:t>), суждение/</a:t>
            </a:r>
            <a:r>
              <a:rPr lang="ru-RU" dirty="0" err="1"/>
              <a:t>судження</a:t>
            </a:r>
            <a:r>
              <a:rPr lang="ru-RU" dirty="0"/>
              <a:t>, изыскание/</a:t>
            </a:r>
            <a:r>
              <a:rPr lang="ru-RU" dirty="0" err="1"/>
              <a:t>дослідження</a:t>
            </a:r>
            <a:r>
              <a:rPr lang="ru-RU" dirty="0"/>
              <a:t>, жизнь/</a:t>
            </a:r>
            <a:r>
              <a:rPr lang="ru-RU" dirty="0" err="1"/>
              <a:t>життя</a:t>
            </a:r>
            <a:r>
              <a:rPr lang="ru-RU" dirty="0"/>
              <a:t>, ведущий/</a:t>
            </a:r>
            <a:r>
              <a:rPr lang="ru-RU" dirty="0" err="1"/>
              <a:t>ведучий</a:t>
            </a:r>
            <a:r>
              <a:rPr lang="ru-RU" dirty="0"/>
              <a:t>, пьющий/</a:t>
            </a:r>
            <a:r>
              <a:rPr lang="ru-RU" dirty="0" err="1"/>
              <a:t>п'ючий</a:t>
            </a:r>
            <a:r>
              <a:rPr lang="ru-RU" dirty="0"/>
              <a:t>, лежащий/лежачий, смотрящий/</a:t>
            </a:r>
            <a:r>
              <a:rPr lang="uk-UA" dirty="0"/>
              <a:t>(на)</a:t>
            </a:r>
            <a:r>
              <a:rPr lang="uk-UA" dirty="0" err="1"/>
              <a:t>глядачий</a:t>
            </a:r>
            <a:r>
              <a:rPr lang="uk-UA" dirty="0"/>
              <a:t>, </a:t>
            </a:r>
            <a:r>
              <a:rPr lang="uk-UA" dirty="0" err="1"/>
              <a:t>дивлячий</a:t>
            </a:r>
            <a:r>
              <a:rPr lang="en-US" dirty="0"/>
              <a:t>.</a:t>
            </a:r>
            <a:endParaRPr lang="ru-RU" dirty="0"/>
          </a:p>
          <a:p>
            <a:r>
              <a:rPr lang="en-US" dirty="0"/>
              <a:t>Words with new components </a:t>
            </a:r>
            <a:r>
              <a:rPr lang="ru-RU" dirty="0"/>
              <a:t>благо</a:t>
            </a:r>
            <a:r>
              <a:rPr lang="en-US" dirty="0"/>
              <a:t>-, </a:t>
            </a:r>
            <a:r>
              <a:rPr lang="ru-RU" dirty="0"/>
              <a:t>добро</a:t>
            </a:r>
            <a:r>
              <a:rPr lang="en-US" dirty="0"/>
              <a:t>-, </a:t>
            </a:r>
            <a:r>
              <a:rPr lang="ru-RU" dirty="0"/>
              <a:t>зло</a:t>
            </a:r>
            <a:r>
              <a:rPr lang="en-US" dirty="0"/>
              <a:t>-, </a:t>
            </a:r>
            <a:r>
              <a:rPr lang="ru-RU" dirty="0"/>
              <a:t>едино</a:t>
            </a:r>
            <a:r>
              <a:rPr lang="en-US" dirty="0"/>
              <a:t>-, </a:t>
            </a:r>
            <a:r>
              <a:rPr lang="ru-RU" dirty="0" err="1"/>
              <a:t>суе</a:t>
            </a:r>
            <a:r>
              <a:rPr lang="en-US" dirty="0"/>
              <a:t>-, </a:t>
            </a:r>
            <a:r>
              <a:rPr lang="ru-RU" dirty="0"/>
              <a:t>еже-</a:t>
            </a:r>
            <a:r>
              <a:rPr lang="en-US" dirty="0"/>
              <a:t>: </a:t>
            </a:r>
            <a:r>
              <a:rPr lang="ru-RU" dirty="0"/>
              <a:t>благодарный/ </a:t>
            </a:r>
            <a:r>
              <a:rPr lang="ru-RU" dirty="0" err="1"/>
              <a:t>вдячний</a:t>
            </a:r>
            <a:r>
              <a:rPr lang="ru-RU" dirty="0"/>
              <a:t>, добропорядочный/</a:t>
            </a:r>
            <a:r>
              <a:rPr lang="ru-RU" dirty="0" err="1"/>
              <a:t>порядний</a:t>
            </a:r>
            <a:r>
              <a:rPr lang="ru-RU" dirty="0"/>
              <a:t>, злонамеренный/</a:t>
            </a:r>
            <a:r>
              <a:rPr lang="ru-RU" dirty="0" err="1"/>
              <a:t>лиходумний</a:t>
            </a:r>
            <a:r>
              <a:rPr lang="ru-RU" dirty="0"/>
              <a:t>, единоличный/</a:t>
            </a:r>
            <a:r>
              <a:rPr lang="ru-RU" dirty="0" err="1"/>
              <a:t>одноосібний</a:t>
            </a:r>
            <a:r>
              <a:rPr lang="ru-RU" dirty="0"/>
              <a:t>, суеверный/</a:t>
            </a:r>
            <a:r>
              <a:rPr lang="ru-RU" dirty="0" err="1"/>
              <a:t>забобонний</a:t>
            </a:r>
            <a:r>
              <a:rPr lang="ru-RU" dirty="0"/>
              <a:t>, ежедневный/</a:t>
            </a:r>
            <a:r>
              <a:rPr lang="ru-RU" dirty="0" err="1"/>
              <a:t>щоденний</a:t>
            </a:r>
            <a:r>
              <a:rPr lang="en-US" dirty="0"/>
              <a:t>.</a:t>
            </a:r>
          </a:p>
        </p:txBody>
      </p:sp>
    </p:spTree>
    <p:extLst>
      <p:ext uri="{BB962C8B-B14F-4D97-AF65-F5344CB8AC3E}">
        <p14:creationId xmlns:p14="http://schemas.microsoft.com/office/powerpoint/2010/main" val="347392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Impact of Old Church Slavonic</a:t>
            </a:r>
          </a:p>
        </p:txBody>
      </p:sp>
      <p:graphicFrame>
        <p:nvGraphicFramePr>
          <p:cNvPr id="3" name="Table 4">
            <a:extLst>
              <a:ext uri="{FF2B5EF4-FFF2-40B4-BE49-F238E27FC236}">
                <a16:creationId xmlns:a16="http://schemas.microsoft.com/office/drawing/2014/main" id="{0416696F-6EE0-E9CC-0A6E-B0E28F72A064}"/>
              </a:ext>
            </a:extLst>
          </p:cNvPr>
          <p:cNvGraphicFramePr>
            <a:graphicFrameLocks noGrp="1"/>
          </p:cNvGraphicFramePr>
          <p:nvPr>
            <p:extLst>
              <p:ext uri="{D42A27DB-BD31-4B8C-83A1-F6EECF244321}">
                <p14:modId xmlns:p14="http://schemas.microsoft.com/office/powerpoint/2010/main" val="972632014"/>
              </p:ext>
            </p:extLst>
          </p:nvPr>
        </p:nvGraphicFramePr>
        <p:xfrm>
          <a:off x="838199" y="1507808"/>
          <a:ext cx="10380134" cy="4206240"/>
        </p:xfrm>
        <a:graphic>
          <a:graphicData uri="http://schemas.openxmlformats.org/drawingml/2006/table">
            <a:tbl>
              <a:tblPr firstRow="1" bandRow="1">
                <a:tableStyleId>{5C22544A-7EE6-4342-B048-85BDC9FD1C3A}</a:tableStyleId>
              </a:tblPr>
              <a:tblGrid>
                <a:gridCol w="5190067">
                  <a:extLst>
                    <a:ext uri="{9D8B030D-6E8A-4147-A177-3AD203B41FA5}">
                      <a16:colId xmlns:a16="http://schemas.microsoft.com/office/drawing/2014/main" val="3677262286"/>
                    </a:ext>
                  </a:extLst>
                </a:gridCol>
                <a:gridCol w="5190067">
                  <a:extLst>
                    <a:ext uri="{9D8B030D-6E8A-4147-A177-3AD203B41FA5}">
                      <a16:colId xmlns:a16="http://schemas.microsoft.com/office/drawing/2014/main" val="2925097382"/>
                    </a:ext>
                  </a:extLst>
                </a:gridCol>
              </a:tblGrid>
              <a:tr h="0">
                <a:tc>
                  <a:txBody>
                    <a:bodyPr/>
                    <a:lstStyle/>
                    <a:p>
                      <a:pPr algn="r"/>
                      <a:r>
                        <a:rPr lang="en-US" sz="1800" b="0" u="sng" kern="1200" dirty="0">
                          <a:solidFill>
                            <a:schemeClr val="tx1"/>
                          </a:solidFill>
                          <a:latin typeface="+mn-lt"/>
                          <a:ea typeface="+mn-ea"/>
                          <a:cs typeface="+mn-cs"/>
                        </a:rPr>
                        <a:t>Ukrainian</a:t>
                      </a:r>
                      <a:r>
                        <a:rPr lang="en-US" sz="1800" b="0" kern="1200" dirty="0">
                          <a:solidFill>
                            <a:schemeClr val="tx1"/>
                          </a:solidFill>
                          <a:latin typeface="+mn-lt"/>
                          <a:ea typeface="+mn-ea"/>
                          <a:cs typeface="+mn-cs"/>
                        </a:rPr>
                        <a:t>:</a:t>
                      </a:r>
                    </a:p>
                    <a:p>
                      <a:pPr algn="r"/>
                      <a:r>
                        <a:rPr lang="ru-RU" sz="1800" b="0" kern="1200" dirty="0">
                          <a:solidFill>
                            <a:schemeClr val="tx1"/>
                          </a:solidFill>
                          <a:latin typeface="+mn-lt"/>
                          <a:ea typeface="+mn-ea"/>
                          <a:cs typeface="+mn-cs"/>
                        </a:rPr>
                        <a:t>Отче наш, </a:t>
                      </a:r>
                      <a:r>
                        <a:rPr lang="ru-RU" sz="1800" b="0" kern="1200" dirty="0" err="1">
                          <a:solidFill>
                            <a:schemeClr val="tx1"/>
                          </a:solidFill>
                          <a:latin typeface="+mn-lt"/>
                          <a:ea typeface="+mn-ea"/>
                          <a:cs typeface="+mn-cs"/>
                        </a:rPr>
                        <a:t>що</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єси</a:t>
                      </a:r>
                      <a:r>
                        <a:rPr lang="ru-RU" sz="1800" b="0" kern="1200" dirty="0">
                          <a:solidFill>
                            <a:schemeClr val="tx1"/>
                          </a:solidFill>
                          <a:latin typeface="+mn-lt"/>
                          <a:ea typeface="+mn-ea"/>
                          <a:cs typeface="+mn-cs"/>
                        </a:rPr>
                        <a:t> на небесах!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Нехай святиться </a:t>
                      </a:r>
                      <a:r>
                        <a:rPr lang="ru-RU" sz="1800" b="0" kern="1200" dirty="0" err="1">
                          <a:solidFill>
                            <a:schemeClr val="tx1"/>
                          </a:solidFill>
                          <a:latin typeface="+mn-lt"/>
                          <a:ea typeface="+mn-ea"/>
                          <a:cs typeface="+mn-cs"/>
                        </a:rPr>
                        <a:t>ім'я</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Твоє</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нехай </a:t>
                      </a:r>
                      <a:r>
                        <a:rPr lang="ru-RU" sz="1800" b="0" kern="1200" dirty="0" err="1">
                          <a:solidFill>
                            <a:schemeClr val="tx1"/>
                          </a:solidFill>
                          <a:latin typeface="+mn-lt"/>
                          <a:ea typeface="+mn-ea"/>
                          <a:cs typeface="+mn-cs"/>
                        </a:rPr>
                        <a:t>прийде</a:t>
                      </a:r>
                      <a:r>
                        <a:rPr lang="ru-RU" sz="1800" b="0" kern="1200" dirty="0">
                          <a:solidFill>
                            <a:schemeClr val="tx1"/>
                          </a:solidFill>
                          <a:latin typeface="+mn-lt"/>
                          <a:ea typeface="+mn-ea"/>
                          <a:cs typeface="+mn-cs"/>
                        </a:rPr>
                        <a:t> Царство </a:t>
                      </a:r>
                      <a:r>
                        <a:rPr lang="ru-RU" sz="1800" b="0" kern="1200" dirty="0" err="1">
                          <a:solidFill>
                            <a:schemeClr val="tx1"/>
                          </a:solidFill>
                          <a:latin typeface="+mn-lt"/>
                          <a:ea typeface="+mn-ea"/>
                          <a:cs typeface="+mn-cs"/>
                        </a:rPr>
                        <a:t>Твоє</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нехай буде воля Твоя,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як на </a:t>
                      </a:r>
                      <a:r>
                        <a:rPr lang="ru-RU" sz="1800" b="0" kern="1200" dirty="0" err="1">
                          <a:solidFill>
                            <a:schemeClr val="tx1"/>
                          </a:solidFill>
                          <a:latin typeface="+mn-lt"/>
                          <a:ea typeface="+mn-ea"/>
                          <a:cs typeface="+mn-cs"/>
                        </a:rPr>
                        <a:t>небі</a:t>
                      </a:r>
                      <a:r>
                        <a:rPr lang="ru-RU" sz="1800" b="0" kern="1200" dirty="0">
                          <a:solidFill>
                            <a:schemeClr val="tx1"/>
                          </a:solidFill>
                          <a:latin typeface="+mn-lt"/>
                          <a:ea typeface="+mn-ea"/>
                          <a:cs typeface="+mn-cs"/>
                        </a:rPr>
                        <a:t>, так і на </a:t>
                      </a:r>
                      <a:r>
                        <a:rPr lang="ru-RU" sz="1800" b="0" kern="1200" dirty="0" err="1">
                          <a:solidFill>
                            <a:schemeClr val="tx1"/>
                          </a:solidFill>
                          <a:latin typeface="+mn-lt"/>
                          <a:ea typeface="+mn-ea"/>
                          <a:cs typeface="+mn-cs"/>
                        </a:rPr>
                        <a:t>землі</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err="1">
                          <a:solidFill>
                            <a:schemeClr val="tx1"/>
                          </a:solidFill>
                          <a:latin typeface="+mn-lt"/>
                          <a:ea typeface="+mn-ea"/>
                          <a:cs typeface="+mn-cs"/>
                        </a:rPr>
                        <a:t>Хліба</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нашого</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щоденного</a:t>
                      </a:r>
                      <a:r>
                        <a:rPr lang="ru-RU" sz="1800" b="0" kern="1200" dirty="0">
                          <a:solidFill>
                            <a:schemeClr val="tx1"/>
                          </a:solidFill>
                          <a:latin typeface="+mn-lt"/>
                          <a:ea typeface="+mn-ea"/>
                          <a:cs typeface="+mn-cs"/>
                        </a:rPr>
                        <a:t> дай нам </a:t>
                      </a:r>
                      <a:r>
                        <a:rPr lang="ru-RU" sz="1800" b="0" kern="1200" dirty="0" err="1">
                          <a:solidFill>
                            <a:schemeClr val="tx1"/>
                          </a:solidFill>
                          <a:latin typeface="+mn-lt"/>
                          <a:ea typeface="+mn-ea"/>
                          <a:cs typeface="+mn-cs"/>
                        </a:rPr>
                        <a:t>сьогодні</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і прости нам </a:t>
                      </a:r>
                      <a:r>
                        <a:rPr lang="ru-RU" sz="1800" b="0" kern="1200" dirty="0" err="1">
                          <a:solidFill>
                            <a:schemeClr val="tx1"/>
                          </a:solidFill>
                          <a:latin typeface="+mn-lt"/>
                          <a:ea typeface="+mn-ea"/>
                          <a:cs typeface="+mn-cs"/>
                        </a:rPr>
                        <a:t>провини</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наші</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як і ми </a:t>
                      </a:r>
                      <a:r>
                        <a:rPr lang="ru-RU" sz="1800" b="0" kern="1200" dirty="0" err="1">
                          <a:solidFill>
                            <a:schemeClr val="tx1"/>
                          </a:solidFill>
                          <a:latin typeface="+mn-lt"/>
                          <a:ea typeface="+mn-ea"/>
                          <a:cs typeface="+mn-cs"/>
                        </a:rPr>
                        <a:t>прощаємо</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винуватцям</a:t>
                      </a:r>
                      <a:r>
                        <a:rPr lang="ru-RU" sz="1800" b="0" kern="1200" dirty="0">
                          <a:solidFill>
                            <a:schemeClr val="tx1"/>
                          </a:solidFill>
                          <a:latin typeface="+mn-lt"/>
                          <a:ea typeface="+mn-ea"/>
                          <a:cs typeface="+mn-cs"/>
                        </a:rPr>
                        <a:t> нашим,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і не введи нас у </a:t>
                      </a:r>
                      <a:r>
                        <a:rPr lang="ru-RU" sz="1800" b="0" kern="1200" dirty="0" err="1">
                          <a:solidFill>
                            <a:schemeClr val="tx1"/>
                          </a:solidFill>
                          <a:latin typeface="+mn-lt"/>
                          <a:ea typeface="+mn-ea"/>
                          <a:cs typeface="+mn-cs"/>
                        </a:rPr>
                        <a:t>спокусу</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a:solidFill>
                            <a:schemeClr val="tx1"/>
                          </a:solidFill>
                          <a:latin typeface="+mn-lt"/>
                          <a:ea typeface="+mn-ea"/>
                          <a:cs typeface="+mn-cs"/>
                        </a:rPr>
                        <a:t>але </a:t>
                      </a:r>
                      <a:r>
                        <a:rPr lang="ru-RU" sz="1800" b="0" kern="1200" dirty="0" err="1">
                          <a:solidFill>
                            <a:schemeClr val="tx1"/>
                          </a:solidFill>
                          <a:latin typeface="+mn-lt"/>
                          <a:ea typeface="+mn-ea"/>
                          <a:cs typeface="+mn-cs"/>
                        </a:rPr>
                        <a:t>визволи</a:t>
                      </a:r>
                      <a:r>
                        <a:rPr lang="ru-RU" sz="1800" b="0" kern="1200" dirty="0">
                          <a:solidFill>
                            <a:schemeClr val="tx1"/>
                          </a:solidFill>
                          <a:latin typeface="+mn-lt"/>
                          <a:ea typeface="+mn-ea"/>
                          <a:cs typeface="+mn-cs"/>
                        </a:rPr>
                        <a:t> нас </a:t>
                      </a:r>
                      <a:r>
                        <a:rPr lang="ru-RU" sz="1800" b="0" kern="1200" dirty="0" err="1">
                          <a:solidFill>
                            <a:schemeClr val="tx1"/>
                          </a:solidFill>
                          <a:latin typeface="+mn-lt"/>
                          <a:ea typeface="+mn-ea"/>
                          <a:cs typeface="+mn-cs"/>
                        </a:rPr>
                        <a:t>від</a:t>
                      </a:r>
                      <a:r>
                        <a:rPr lang="ru-RU" sz="1800" b="0" kern="1200" dirty="0">
                          <a:solidFill>
                            <a:schemeClr val="tx1"/>
                          </a:solidFill>
                          <a:latin typeface="+mn-lt"/>
                          <a:ea typeface="+mn-ea"/>
                          <a:cs typeface="+mn-cs"/>
                        </a:rPr>
                        <a:t> лукавого. </a:t>
                      </a:r>
                      <a:endParaRPr lang="en-US" sz="1800" b="0" kern="1200" dirty="0">
                        <a:solidFill>
                          <a:schemeClr val="tx1"/>
                        </a:solidFill>
                        <a:latin typeface="+mn-lt"/>
                        <a:ea typeface="+mn-ea"/>
                        <a:cs typeface="+mn-cs"/>
                      </a:endParaRPr>
                    </a:p>
                    <a:p>
                      <a:pPr algn="r"/>
                      <a:r>
                        <a:rPr lang="ru-RU" sz="1800" b="0" kern="1200" dirty="0" err="1">
                          <a:solidFill>
                            <a:schemeClr val="tx1"/>
                          </a:solidFill>
                          <a:latin typeface="+mn-lt"/>
                          <a:ea typeface="+mn-ea"/>
                          <a:cs typeface="+mn-cs"/>
                        </a:rPr>
                        <a:t>Бо</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Твоє</a:t>
                      </a:r>
                      <a:r>
                        <a:rPr lang="ru-RU" sz="1800" b="0" kern="1200" dirty="0">
                          <a:solidFill>
                            <a:schemeClr val="tx1"/>
                          </a:solidFill>
                          <a:latin typeface="+mn-lt"/>
                          <a:ea typeface="+mn-ea"/>
                          <a:cs typeface="+mn-cs"/>
                        </a:rPr>
                        <a:t> є Царство, і сила і слава, </a:t>
                      </a:r>
                      <a:endParaRPr lang="en-US" sz="1800" b="0" kern="1200" dirty="0">
                        <a:solidFill>
                          <a:schemeClr val="tx1"/>
                        </a:solidFill>
                        <a:latin typeface="+mn-lt"/>
                        <a:ea typeface="+mn-ea"/>
                        <a:cs typeface="+mn-cs"/>
                      </a:endParaRPr>
                    </a:p>
                    <a:p>
                      <a:pPr algn="r"/>
                      <a:r>
                        <a:rPr lang="ru-RU" sz="1800" b="0" kern="1200" dirty="0" err="1">
                          <a:solidFill>
                            <a:schemeClr val="tx1"/>
                          </a:solidFill>
                          <a:latin typeface="+mn-lt"/>
                          <a:ea typeface="+mn-ea"/>
                          <a:cs typeface="+mn-cs"/>
                        </a:rPr>
                        <a:t>Отця</a:t>
                      </a:r>
                      <a:r>
                        <a:rPr lang="ru-RU" sz="1800" b="0" kern="1200" dirty="0">
                          <a:solidFill>
                            <a:schemeClr val="tx1"/>
                          </a:solidFill>
                          <a:latin typeface="+mn-lt"/>
                          <a:ea typeface="+mn-ea"/>
                          <a:cs typeface="+mn-cs"/>
                        </a:rPr>
                        <a:t>, і Сина, і Святого Духа, </a:t>
                      </a:r>
                      <a:endParaRPr lang="en-US" sz="1800" b="0" kern="1200" dirty="0">
                        <a:solidFill>
                          <a:schemeClr val="tx1"/>
                        </a:solidFill>
                        <a:latin typeface="+mn-lt"/>
                        <a:ea typeface="+mn-ea"/>
                        <a:cs typeface="+mn-cs"/>
                      </a:endParaRPr>
                    </a:p>
                    <a:p>
                      <a:pPr algn="r"/>
                      <a:r>
                        <a:rPr lang="ru-RU" sz="1800" b="0" kern="1200" dirty="0" err="1">
                          <a:solidFill>
                            <a:schemeClr val="tx1"/>
                          </a:solidFill>
                          <a:latin typeface="+mn-lt"/>
                          <a:ea typeface="+mn-ea"/>
                          <a:cs typeface="+mn-cs"/>
                        </a:rPr>
                        <a:t>нині</a:t>
                      </a:r>
                      <a:r>
                        <a:rPr lang="ru-RU" sz="1800" b="0" kern="1200" dirty="0">
                          <a:solidFill>
                            <a:schemeClr val="tx1"/>
                          </a:solidFill>
                          <a:latin typeface="+mn-lt"/>
                          <a:ea typeface="+mn-ea"/>
                          <a:cs typeface="+mn-cs"/>
                        </a:rPr>
                        <a:t> й </a:t>
                      </a:r>
                      <a:r>
                        <a:rPr lang="ru-RU" sz="1800" b="0" kern="1200" dirty="0" err="1">
                          <a:solidFill>
                            <a:schemeClr val="tx1"/>
                          </a:solidFill>
                          <a:latin typeface="+mn-lt"/>
                          <a:ea typeface="+mn-ea"/>
                          <a:cs typeface="+mn-cs"/>
                        </a:rPr>
                        <a:t>повсякчас</a:t>
                      </a:r>
                      <a:r>
                        <a:rPr lang="ru-RU" sz="1800" b="0" kern="1200" dirty="0">
                          <a:solidFill>
                            <a:schemeClr val="tx1"/>
                          </a:solidFill>
                          <a:latin typeface="+mn-lt"/>
                          <a:ea typeface="+mn-ea"/>
                          <a:cs typeface="+mn-cs"/>
                        </a:rPr>
                        <a:t>, і на </a:t>
                      </a:r>
                      <a:r>
                        <a:rPr lang="ru-RU" sz="1800" b="0" kern="1200" dirty="0" err="1">
                          <a:solidFill>
                            <a:schemeClr val="tx1"/>
                          </a:solidFill>
                          <a:latin typeface="+mn-lt"/>
                          <a:ea typeface="+mn-ea"/>
                          <a:cs typeface="+mn-cs"/>
                        </a:rPr>
                        <a:t>віки</a:t>
                      </a:r>
                      <a:r>
                        <a:rPr lang="ru-RU" sz="1800" b="0" kern="1200" dirty="0">
                          <a:solidFill>
                            <a:schemeClr val="tx1"/>
                          </a:solidFill>
                          <a:latin typeface="+mn-lt"/>
                          <a:ea typeface="+mn-ea"/>
                          <a:cs typeface="+mn-cs"/>
                        </a:rPr>
                        <a:t> </a:t>
                      </a:r>
                      <a:r>
                        <a:rPr lang="ru-RU" sz="1800" b="0" kern="1200" dirty="0" err="1">
                          <a:solidFill>
                            <a:schemeClr val="tx1"/>
                          </a:solidFill>
                          <a:latin typeface="+mn-lt"/>
                          <a:ea typeface="+mn-ea"/>
                          <a:cs typeface="+mn-cs"/>
                        </a:rPr>
                        <a:t>вічні</a:t>
                      </a:r>
                      <a:r>
                        <a:rPr lang="ru-RU" sz="1800" b="0" kern="1200" dirty="0">
                          <a:solidFill>
                            <a:schemeClr val="tx1"/>
                          </a:solidFill>
                          <a:latin typeface="+mn-lt"/>
                          <a:ea typeface="+mn-ea"/>
                          <a:cs typeface="+mn-cs"/>
                        </a:rPr>
                        <a:t>. </a:t>
                      </a:r>
                      <a:endParaRPr lang="en-US" sz="1800" b="0" kern="1200" dirty="0">
                        <a:solidFill>
                          <a:schemeClr val="tx1"/>
                        </a:solidFill>
                        <a:latin typeface="+mn-lt"/>
                        <a:ea typeface="+mn-ea"/>
                        <a:cs typeface="+mn-cs"/>
                      </a:endParaRPr>
                    </a:p>
                    <a:p>
                      <a:pPr algn="r"/>
                      <a:r>
                        <a:rPr lang="ru-RU" sz="1800" b="0" kern="1200" dirty="0" err="1">
                          <a:solidFill>
                            <a:schemeClr val="tx1"/>
                          </a:solidFill>
                          <a:latin typeface="+mn-lt"/>
                          <a:ea typeface="+mn-ea"/>
                          <a:cs typeface="+mn-cs"/>
                        </a:rPr>
                        <a:t>Амінь</a:t>
                      </a:r>
                      <a:r>
                        <a:rPr lang="ru-RU" sz="1800" b="0" kern="1200" dirty="0">
                          <a:solidFill>
                            <a:schemeClr val="tx1"/>
                          </a:solidFill>
                          <a:latin typeface="+mn-lt"/>
                          <a:ea typeface="+mn-ea"/>
                          <a:cs typeface="+mn-cs"/>
                        </a:rPr>
                        <a:t>.</a:t>
                      </a:r>
                      <a:endParaRPr lang="en-US" sz="1800" b="0"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noFill/>
                  </a:tcPr>
                </a:tc>
                <a:tc>
                  <a:txBody>
                    <a:bodyPr/>
                    <a:lstStyle/>
                    <a:p>
                      <a:pPr algn="l"/>
                      <a:r>
                        <a:rPr lang="en-US" b="0" i="0" u="sng" dirty="0">
                          <a:solidFill>
                            <a:schemeClr val="tx1"/>
                          </a:solidFill>
                        </a:rPr>
                        <a:t>Old Church Slavonic</a:t>
                      </a:r>
                      <a:r>
                        <a:rPr lang="en-US" b="0" dirty="0">
                          <a:solidFill>
                            <a:schemeClr val="tx1"/>
                          </a:solidFill>
                        </a:rPr>
                        <a:t>:</a:t>
                      </a:r>
                    </a:p>
                    <a:p>
                      <a:pPr algn="l"/>
                      <a:r>
                        <a:rPr lang="ru-RU" b="0" dirty="0">
                          <a:solidFill>
                            <a:schemeClr val="tx1"/>
                          </a:solidFill>
                        </a:rPr>
                        <a:t>Отче наш, Иже </a:t>
                      </a:r>
                      <a:r>
                        <a:rPr lang="ru-RU" b="0" dirty="0" err="1">
                          <a:solidFill>
                            <a:schemeClr val="tx1"/>
                          </a:solidFill>
                        </a:rPr>
                        <a:t>еси</a:t>
                      </a:r>
                      <a:r>
                        <a:rPr lang="ru-RU" b="0" dirty="0">
                          <a:solidFill>
                            <a:schemeClr val="tx1"/>
                          </a:solidFill>
                        </a:rPr>
                        <a:t> на </a:t>
                      </a:r>
                      <a:r>
                        <a:rPr lang="ru-RU" b="0" dirty="0" err="1">
                          <a:solidFill>
                            <a:schemeClr val="tx1"/>
                          </a:solidFill>
                        </a:rPr>
                        <a:t>небесех</a:t>
                      </a:r>
                      <a:r>
                        <a:rPr lang="ru-RU" b="0" dirty="0">
                          <a:solidFill>
                            <a:schemeClr val="tx1"/>
                          </a:solidFill>
                        </a:rPr>
                        <a:t>!</a:t>
                      </a:r>
                    </a:p>
                    <a:p>
                      <a:pPr algn="l"/>
                      <a:r>
                        <a:rPr lang="ru-RU" b="0" dirty="0">
                          <a:solidFill>
                            <a:schemeClr val="tx1"/>
                          </a:solidFill>
                        </a:rPr>
                        <a:t>Да святится имя Твое,</a:t>
                      </a:r>
                    </a:p>
                    <a:p>
                      <a:pPr algn="l"/>
                      <a:r>
                        <a:rPr lang="ru-RU" b="0" dirty="0">
                          <a:solidFill>
                            <a:schemeClr val="tx1"/>
                          </a:solidFill>
                        </a:rPr>
                        <a:t>да </a:t>
                      </a:r>
                      <a:r>
                        <a:rPr lang="ru-RU" b="0" dirty="0" err="1">
                          <a:solidFill>
                            <a:schemeClr val="tx1"/>
                          </a:solidFill>
                        </a:rPr>
                        <a:t>приидет</a:t>
                      </a:r>
                      <a:r>
                        <a:rPr lang="ru-RU" b="0" dirty="0">
                          <a:solidFill>
                            <a:schemeClr val="tx1"/>
                          </a:solidFill>
                        </a:rPr>
                        <a:t> Царствие Твое,</a:t>
                      </a:r>
                    </a:p>
                    <a:p>
                      <a:pPr algn="l"/>
                      <a:r>
                        <a:rPr lang="ru-RU" b="0" dirty="0">
                          <a:solidFill>
                            <a:schemeClr val="tx1"/>
                          </a:solidFill>
                        </a:rPr>
                        <a:t>да будет воля Твоя,</a:t>
                      </a:r>
                    </a:p>
                    <a:p>
                      <a:pPr algn="l"/>
                      <a:r>
                        <a:rPr lang="ru-RU" b="0" dirty="0">
                          <a:solidFill>
                            <a:schemeClr val="tx1"/>
                          </a:solidFill>
                        </a:rPr>
                        <a:t>яко на </a:t>
                      </a:r>
                      <a:r>
                        <a:rPr lang="ru-RU" b="0" dirty="0" err="1">
                          <a:solidFill>
                            <a:schemeClr val="tx1"/>
                          </a:solidFill>
                        </a:rPr>
                        <a:t>небеси</a:t>
                      </a:r>
                      <a:r>
                        <a:rPr lang="ru-RU" b="0" dirty="0">
                          <a:solidFill>
                            <a:schemeClr val="tx1"/>
                          </a:solidFill>
                        </a:rPr>
                        <a:t> и на земли.</a:t>
                      </a:r>
                    </a:p>
                    <a:p>
                      <a:pPr algn="l"/>
                      <a:r>
                        <a:rPr lang="ru-RU" b="0" dirty="0">
                          <a:solidFill>
                            <a:schemeClr val="tx1"/>
                          </a:solidFill>
                        </a:rPr>
                        <a:t>Хлеб наш насущный </a:t>
                      </a:r>
                      <a:r>
                        <a:rPr lang="ru-RU" b="0" dirty="0" err="1">
                          <a:solidFill>
                            <a:schemeClr val="tx1"/>
                          </a:solidFill>
                        </a:rPr>
                        <a:t>даждь</a:t>
                      </a:r>
                      <a:r>
                        <a:rPr lang="ru-RU" b="0" dirty="0">
                          <a:solidFill>
                            <a:schemeClr val="tx1"/>
                          </a:solidFill>
                        </a:rPr>
                        <a:t> нам днесь,</a:t>
                      </a:r>
                    </a:p>
                    <a:p>
                      <a:pPr algn="l"/>
                      <a:r>
                        <a:rPr lang="ru-RU" b="0" dirty="0">
                          <a:solidFill>
                            <a:schemeClr val="tx1"/>
                          </a:solidFill>
                        </a:rPr>
                        <a:t>и </a:t>
                      </a:r>
                      <a:r>
                        <a:rPr lang="ru-RU" b="0" dirty="0" err="1">
                          <a:solidFill>
                            <a:schemeClr val="tx1"/>
                          </a:solidFill>
                        </a:rPr>
                        <a:t>остави</a:t>
                      </a:r>
                      <a:r>
                        <a:rPr lang="ru-RU" b="0" dirty="0">
                          <a:solidFill>
                            <a:schemeClr val="tx1"/>
                          </a:solidFill>
                        </a:rPr>
                        <a:t> нам долги наша,</a:t>
                      </a:r>
                    </a:p>
                    <a:p>
                      <a:pPr algn="l"/>
                      <a:r>
                        <a:rPr lang="ru-RU" b="0" dirty="0">
                          <a:solidFill>
                            <a:schemeClr val="tx1"/>
                          </a:solidFill>
                        </a:rPr>
                        <a:t>якоже и мы оставляем должником нашим,</a:t>
                      </a:r>
                    </a:p>
                    <a:p>
                      <a:pPr algn="l"/>
                      <a:r>
                        <a:rPr lang="ru-RU" b="0" dirty="0">
                          <a:solidFill>
                            <a:schemeClr val="tx1"/>
                          </a:solidFill>
                        </a:rPr>
                        <a:t>и не введи нас во искушение,</a:t>
                      </a:r>
                    </a:p>
                    <a:p>
                      <a:pPr algn="l"/>
                      <a:r>
                        <a:rPr lang="ru-RU" b="0" dirty="0">
                          <a:solidFill>
                            <a:schemeClr val="tx1"/>
                          </a:solidFill>
                        </a:rPr>
                        <a:t>но избави нас от </a:t>
                      </a:r>
                      <a:r>
                        <a:rPr lang="ru-RU" b="0" dirty="0" err="1">
                          <a:solidFill>
                            <a:schemeClr val="tx1"/>
                          </a:solidFill>
                        </a:rPr>
                        <a:t>лукаваго</a:t>
                      </a:r>
                      <a:r>
                        <a:rPr lang="ru-RU" b="0" dirty="0">
                          <a:solidFill>
                            <a:schemeClr val="tx1"/>
                          </a:solidFill>
                        </a:rPr>
                        <a:t>.</a:t>
                      </a:r>
                    </a:p>
                    <a:p>
                      <a:pPr algn="l"/>
                      <a:r>
                        <a:rPr lang="ru-RU" b="0" dirty="0">
                          <a:solidFill>
                            <a:schemeClr val="tx1"/>
                          </a:solidFill>
                        </a:rPr>
                        <a:t>Яко Твое есть Царство и сила и слава,</a:t>
                      </a:r>
                    </a:p>
                    <a:p>
                      <a:pPr algn="l"/>
                      <a:r>
                        <a:rPr lang="ru-RU" b="0" dirty="0">
                          <a:solidFill>
                            <a:schemeClr val="tx1"/>
                          </a:solidFill>
                        </a:rPr>
                        <a:t>Отца и Сына и </a:t>
                      </a:r>
                      <a:r>
                        <a:rPr lang="ru-RU" b="0" dirty="0" err="1">
                          <a:solidFill>
                            <a:schemeClr val="tx1"/>
                          </a:solidFill>
                        </a:rPr>
                        <a:t>Святаго</a:t>
                      </a:r>
                      <a:r>
                        <a:rPr lang="ru-RU" b="0" dirty="0">
                          <a:solidFill>
                            <a:schemeClr val="tx1"/>
                          </a:solidFill>
                        </a:rPr>
                        <a:t> Духа,</a:t>
                      </a:r>
                    </a:p>
                    <a:p>
                      <a:pPr algn="l"/>
                      <a:r>
                        <a:rPr lang="ru-RU" b="0" dirty="0">
                          <a:solidFill>
                            <a:schemeClr val="tx1"/>
                          </a:solidFill>
                        </a:rPr>
                        <a:t>ныне и присно и во веки веков.</a:t>
                      </a:r>
                    </a:p>
                    <a:p>
                      <a:pPr algn="l"/>
                      <a:r>
                        <a:rPr lang="ru-RU" b="0" dirty="0">
                          <a:solidFill>
                            <a:schemeClr val="tx1"/>
                          </a:solidFill>
                        </a:rPr>
                        <a:t>Аминь.</a:t>
                      </a:r>
                      <a:endParaRPr lang="en-US" b="0" dirty="0">
                        <a:solidFill>
                          <a:schemeClr val="tx1"/>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277921757"/>
                  </a:ext>
                </a:extLst>
              </a:tr>
            </a:tbl>
          </a:graphicData>
        </a:graphic>
      </p:graphicFrame>
    </p:spTree>
    <p:extLst>
      <p:ext uri="{BB962C8B-B14F-4D97-AF65-F5344CB8AC3E}">
        <p14:creationId xmlns:p14="http://schemas.microsoft.com/office/powerpoint/2010/main" val="190013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A6A7F9-5A09-572A-3F84-AC224A2616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91CAF9C3-7176-ABE4-D82A-8EE891B6C2FB}"/>
              </a:ext>
            </a:extLst>
          </p:cNvPr>
          <p:cNvSpPr>
            <a:spLocks noGrp="1"/>
          </p:cNvSpPr>
          <p:nvPr>
            <p:ph type="title"/>
          </p:nvPr>
        </p:nvSpPr>
        <p:spPr>
          <a:xfrm>
            <a:off x="761801" y="328512"/>
            <a:ext cx="4778387" cy="1628970"/>
          </a:xfrm>
        </p:spPr>
        <p:txBody>
          <a:bodyPr anchor="ctr">
            <a:normAutofit fontScale="90000"/>
          </a:bodyPr>
          <a:lstStyle/>
          <a:p>
            <a:r>
              <a:rPr lang="en-US" sz="4000" dirty="0"/>
              <a:t>Chancery Slavonic to Early Modern Ukrainian</a:t>
            </a:r>
          </a:p>
        </p:txBody>
      </p:sp>
      <p:sp>
        <p:nvSpPr>
          <p:cNvPr id="8" name="Content Placeholder 7">
            <a:extLst>
              <a:ext uri="{FF2B5EF4-FFF2-40B4-BE49-F238E27FC236}">
                <a16:creationId xmlns:a16="http://schemas.microsoft.com/office/drawing/2014/main" id="{0A169640-A27E-A7AA-C891-88C3D6EE46D3}"/>
              </a:ext>
            </a:extLst>
          </p:cNvPr>
          <p:cNvSpPr>
            <a:spLocks noGrp="1"/>
          </p:cNvSpPr>
          <p:nvPr>
            <p:ph idx="1"/>
          </p:nvPr>
        </p:nvSpPr>
        <p:spPr>
          <a:xfrm>
            <a:off x="761801" y="2884929"/>
            <a:ext cx="4659756" cy="3374137"/>
          </a:xfrm>
        </p:spPr>
        <p:txBody>
          <a:bodyPr anchor="ctr">
            <a:normAutofit/>
          </a:bodyPr>
          <a:lstStyle/>
          <a:p>
            <a:r>
              <a:rPr lang="en-US" sz="2000" dirty="0"/>
              <a:t>Old Church Slavonic as used in Duchy of Lithuania/Polish-Lithuanian Commonwealth</a:t>
            </a:r>
          </a:p>
          <a:p>
            <a:r>
              <a:rPr lang="en-US" sz="2000" dirty="0"/>
              <a:t>Provided Cyrillic writing system for use of vernacular western East Slavic dialects diverging into Belarusian and Ukrainian</a:t>
            </a:r>
            <a:r>
              <a:rPr lang="uk-UA" sz="2000" dirty="0"/>
              <a:t> (Проста Мова)</a:t>
            </a:r>
            <a:endParaRPr lang="en-US" sz="2000" dirty="0"/>
          </a:p>
        </p:txBody>
      </p:sp>
    </p:spTree>
    <p:extLst>
      <p:ext uri="{BB962C8B-B14F-4D97-AF65-F5344CB8AC3E}">
        <p14:creationId xmlns:p14="http://schemas.microsoft.com/office/powerpoint/2010/main" val="150723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1"/>
            </a:gs>
            <a:gs pos="26000">
              <a:srgbClr val="FFFF00"/>
            </a:gs>
            <a:gs pos="92000">
              <a:schemeClr val="accent1">
                <a:lumMod val="45000"/>
                <a:lumOff val="55000"/>
              </a:schemeClr>
            </a:gs>
            <a:gs pos="12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6" name="Picture 5" descr="A close-up of a document&#10;&#10;Description automatically generated">
            <a:extLst>
              <a:ext uri="{FF2B5EF4-FFF2-40B4-BE49-F238E27FC236}">
                <a16:creationId xmlns:a16="http://schemas.microsoft.com/office/drawing/2014/main" id="{FCA83F89-90B7-F373-FECD-E02D16E485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6455" y="1718438"/>
            <a:ext cx="3090655" cy="4851892"/>
          </a:xfrm>
          <a:prstGeom prst="rect">
            <a:avLst/>
          </a:prstGeom>
        </p:spPr>
      </p:pic>
      <p:pic>
        <p:nvPicPr>
          <p:cNvPr id="7" name="Picture 6" descr="A book with text and a picture&#10;&#10;Description automatically generated">
            <a:extLst>
              <a:ext uri="{FF2B5EF4-FFF2-40B4-BE49-F238E27FC236}">
                <a16:creationId xmlns:a16="http://schemas.microsoft.com/office/drawing/2014/main" id="{90598F8A-5BA7-92CD-010C-90230E1B3860}"/>
              </a:ext>
            </a:extLst>
          </p:cNvPr>
          <p:cNvPicPr>
            <a:picLocks noChangeAspect="1"/>
          </p:cNvPicPr>
          <p:nvPr/>
        </p:nvPicPr>
        <p:blipFill>
          <a:blip r:embed="rId3"/>
          <a:stretch>
            <a:fillRect/>
          </a:stretch>
        </p:blipFill>
        <p:spPr>
          <a:xfrm>
            <a:off x="6061826" y="1818984"/>
            <a:ext cx="3815882" cy="4650800"/>
          </a:xfrm>
          <a:prstGeom prst="rect">
            <a:avLst/>
          </a:prstGeom>
        </p:spPr>
      </p:pic>
      <p:sp>
        <p:nvSpPr>
          <p:cNvPr id="8" name="Title 7">
            <a:extLst>
              <a:ext uri="{FF2B5EF4-FFF2-40B4-BE49-F238E27FC236}">
                <a16:creationId xmlns:a16="http://schemas.microsoft.com/office/drawing/2014/main" id="{EDF493EF-C027-414B-3F28-ED1271AEBBCD}"/>
              </a:ext>
            </a:extLst>
          </p:cNvPr>
          <p:cNvSpPr>
            <a:spLocks noGrp="1"/>
          </p:cNvSpPr>
          <p:nvPr>
            <p:ph type="title"/>
          </p:nvPr>
        </p:nvSpPr>
        <p:spPr/>
        <p:txBody>
          <a:bodyPr/>
          <a:lstStyle/>
          <a:p>
            <a:r>
              <a:rPr lang="en-US" dirty="0">
                <a:solidFill>
                  <a:srgbClr val="FFFF00"/>
                </a:solidFill>
              </a:rPr>
              <a:t>Evolution of Modern Ukrainian</a:t>
            </a:r>
          </a:p>
        </p:txBody>
      </p:sp>
    </p:spTree>
    <p:extLst>
      <p:ext uri="{BB962C8B-B14F-4D97-AF65-F5344CB8AC3E}">
        <p14:creationId xmlns:p14="http://schemas.microsoft.com/office/powerpoint/2010/main" val="202546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Further history</a:t>
            </a:r>
          </a:p>
        </p:txBody>
      </p:sp>
      <p:sp>
        <p:nvSpPr>
          <p:cNvPr id="4" name="Content Placeholder 3">
            <a:extLst>
              <a:ext uri="{FF2B5EF4-FFF2-40B4-BE49-F238E27FC236}">
                <a16:creationId xmlns:a16="http://schemas.microsoft.com/office/drawing/2014/main" id="{4E16D983-3FC5-A88B-2339-0D5B95D945A5}"/>
              </a:ext>
            </a:extLst>
          </p:cNvPr>
          <p:cNvSpPr>
            <a:spLocks noGrp="1"/>
          </p:cNvSpPr>
          <p:nvPr>
            <p:ph idx="1"/>
          </p:nvPr>
        </p:nvSpPr>
        <p:spPr/>
        <p:txBody>
          <a:bodyPr>
            <a:normAutofit/>
          </a:bodyPr>
          <a:lstStyle/>
          <a:p>
            <a:r>
              <a:rPr lang="en-US" sz="2400" dirty="0"/>
              <a:t>The impact of Polish dominance (</a:t>
            </a:r>
            <a:r>
              <a:rPr lang="en-US" sz="2400" i="1" dirty="0"/>
              <a:t>Rzeczpospolita</a:t>
            </a:r>
            <a:r>
              <a:rPr lang="en-US" sz="2400" dirty="0"/>
              <a:t>), 10-16 century (</a:t>
            </a:r>
            <a:r>
              <a:rPr lang="en-US" sz="2400" i="1" dirty="0" err="1"/>
              <a:t>polonisms</a:t>
            </a:r>
            <a:r>
              <a:rPr lang="en-US" sz="2400" dirty="0"/>
              <a:t>, e.g., </a:t>
            </a:r>
            <a:r>
              <a:rPr lang="ru-RU" sz="2400" i="1" dirty="0" err="1"/>
              <a:t>місто</a:t>
            </a:r>
            <a:r>
              <a:rPr lang="ru-RU" sz="2400" i="1" dirty="0"/>
              <a:t>, хвороба</a:t>
            </a:r>
            <a:r>
              <a:rPr lang="en-US" sz="2400" dirty="0"/>
              <a:t>, </a:t>
            </a:r>
            <a:r>
              <a:rPr lang="ru-RU" sz="2400" i="1" dirty="0" err="1"/>
              <a:t>червоний</a:t>
            </a:r>
            <a:r>
              <a:rPr lang="ru-RU" sz="2400" dirty="0"/>
              <a:t>, </a:t>
            </a:r>
            <a:r>
              <a:rPr lang="en-US" sz="2400" dirty="0"/>
              <a:t>account for 14% of the Ukrainian lexicon*; suffix </a:t>
            </a:r>
            <a:r>
              <a:rPr lang="ru-RU" sz="2400" dirty="0"/>
              <a:t>-</a:t>
            </a:r>
            <a:r>
              <a:rPr lang="ru-RU" sz="2400" i="1" dirty="0" err="1"/>
              <a:t>ові</a:t>
            </a:r>
            <a:r>
              <a:rPr lang="ru-RU" sz="2400" i="1" dirty="0"/>
              <a:t>/</a:t>
            </a:r>
            <a:r>
              <a:rPr lang="ru-RU" sz="2400" i="1" dirty="0" err="1"/>
              <a:t>еві</a:t>
            </a:r>
            <a:r>
              <a:rPr lang="en-US" sz="2400" dirty="0"/>
              <a:t>)</a:t>
            </a:r>
          </a:p>
          <a:p>
            <a:r>
              <a:rPr lang="en-US" sz="2400" dirty="0"/>
              <a:t>350 years under Russian rule; Soviet education in Ukraine throughout the 20</a:t>
            </a:r>
            <a:r>
              <a:rPr lang="en-US" sz="2400" baseline="30000" dirty="0"/>
              <a:t>th</a:t>
            </a:r>
            <a:r>
              <a:rPr lang="en-US" sz="2400" dirty="0"/>
              <a:t> century</a:t>
            </a:r>
            <a:endParaRPr lang="ru-RU" sz="2400" dirty="0"/>
          </a:p>
        </p:txBody>
      </p:sp>
      <p:sp>
        <p:nvSpPr>
          <p:cNvPr id="3" name="TextBox 2">
            <a:extLst>
              <a:ext uri="{FF2B5EF4-FFF2-40B4-BE49-F238E27FC236}">
                <a16:creationId xmlns:a16="http://schemas.microsoft.com/office/drawing/2014/main" id="{DF1E615F-5BB6-743A-3BFC-C71EAA4F9F25}"/>
              </a:ext>
            </a:extLst>
          </p:cNvPr>
          <p:cNvSpPr txBox="1"/>
          <p:nvPr/>
        </p:nvSpPr>
        <p:spPr>
          <a:xfrm>
            <a:off x="5604933" y="6045200"/>
            <a:ext cx="6341534" cy="369332"/>
          </a:xfrm>
          <a:prstGeom prst="rect">
            <a:avLst/>
          </a:prstGeom>
          <a:noFill/>
        </p:spPr>
        <p:txBody>
          <a:bodyPr wrap="square" rtlCol="0">
            <a:spAutoFit/>
          </a:bodyPr>
          <a:lstStyle/>
          <a:p>
            <a:pPr algn="r"/>
            <a:r>
              <a:rPr lang="en-US" dirty="0"/>
              <a:t>*George </a:t>
            </a:r>
            <a:r>
              <a:rPr lang="en-US" dirty="0" err="1"/>
              <a:t>Shevelov</a:t>
            </a:r>
            <a:r>
              <a:rPr lang="en-US" dirty="0"/>
              <a:t>, Ukrainian-American linguist</a:t>
            </a:r>
          </a:p>
        </p:txBody>
      </p:sp>
    </p:spTree>
    <p:extLst>
      <p:ext uri="{BB962C8B-B14F-4D97-AF65-F5344CB8AC3E}">
        <p14:creationId xmlns:p14="http://schemas.microsoft.com/office/powerpoint/2010/main" val="235545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Further history</a:t>
            </a:r>
          </a:p>
        </p:txBody>
      </p:sp>
      <p:sp>
        <p:nvSpPr>
          <p:cNvPr id="4" name="Content Placeholder 3">
            <a:extLst>
              <a:ext uri="{FF2B5EF4-FFF2-40B4-BE49-F238E27FC236}">
                <a16:creationId xmlns:a16="http://schemas.microsoft.com/office/drawing/2014/main" id="{4E16D983-3FC5-A88B-2339-0D5B95D945A5}"/>
              </a:ext>
            </a:extLst>
          </p:cNvPr>
          <p:cNvSpPr>
            <a:spLocks noGrp="1"/>
          </p:cNvSpPr>
          <p:nvPr>
            <p:ph idx="1"/>
          </p:nvPr>
        </p:nvSpPr>
        <p:spPr/>
        <p:txBody>
          <a:bodyPr>
            <a:normAutofit/>
          </a:bodyPr>
          <a:lstStyle/>
          <a:p>
            <a:r>
              <a:rPr lang="en-US" sz="2400" dirty="0"/>
              <a:t>Migration: Far East, Sakhalin, World War II, Gulag camps (e.g., Magadan/Kolyma – 15% of the local population in 1959-1989; 46% of </a:t>
            </a:r>
            <a:r>
              <a:rPr lang="en-US" sz="2400" dirty="0" err="1"/>
              <a:t>Steplag</a:t>
            </a:r>
            <a:r>
              <a:rPr lang="en-US" sz="2400" dirty="0"/>
              <a:t> in Kazakhstan, 50% of the camp in Norilsk)</a:t>
            </a:r>
          </a:p>
        </p:txBody>
      </p:sp>
      <p:pic>
        <p:nvPicPr>
          <p:cNvPr id="6" name="Picture 5" descr="A map of russia with red dots&#10;&#10;Description automatically generated">
            <a:extLst>
              <a:ext uri="{FF2B5EF4-FFF2-40B4-BE49-F238E27FC236}">
                <a16:creationId xmlns:a16="http://schemas.microsoft.com/office/drawing/2014/main" id="{AE363022-432C-16A4-C50C-CD2F1A869C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9467" y="2450676"/>
            <a:ext cx="5892800" cy="4169157"/>
          </a:xfrm>
          <a:prstGeom prst="rect">
            <a:avLst/>
          </a:prstGeom>
        </p:spPr>
      </p:pic>
    </p:spTree>
    <p:extLst>
      <p:ext uri="{BB962C8B-B14F-4D97-AF65-F5344CB8AC3E}">
        <p14:creationId xmlns:p14="http://schemas.microsoft.com/office/powerpoint/2010/main" val="386004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Further history</a:t>
            </a:r>
          </a:p>
        </p:txBody>
      </p:sp>
      <p:sp>
        <p:nvSpPr>
          <p:cNvPr id="4" name="Content Placeholder 3">
            <a:extLst>
              <a:ext uri="{FF2B5EF4-FFF2-40B4-BE49-F238E27FC236}">
                <a16:creationId xmlns:a16="http://schemas.microsoft.com/office/drawing/2014/main" id="{4E16D983-3FC5-A88B-2339-0D5B95D945A5}"/>
              </a:ext>
            </a:extLst>
          </p:cNvPr>
          <p:cNvSpPr>
            <a:spLocks noGrp="1"/>
          </p:cNvSpPr>
          <p:nvPr>
            <p:ph idx="1"/>
          </p:nvPr>
        </p:nvSpPr>
        <p:spPr/>
        <p:txBody>
          <a:bodyPr>
            <a:normAutofit/>
          </a:bodyPr>
          <a:lstStyle/>
          <a:p>
            <a:r>
              <a:rPr lang="en-US" sz="2400" dirty="0"/>
              <a:t>Surzhyk</a:t>
            </a:r>
          </a:p>
          <a:p>
            <a:r>
              <a:rPr lang="en-US" sz="2400" dirty="0"/>
              <a:t>Colonial stereotypes: </a:t>
            </a:r>
            <a:r>
              <a:rPr lang="en-US" sz="2400" dirty="0" err="1"/>
              <a:t>Schtepsel</a:t>
            </a:r>
            <a:r>
              <a:rPr lang="en-US" sz="2400" dirty="0"/>
              <a:t> and </a:t>
            </a:r>
            <a:r>
              <a:rPr lang="en-US" sz="2400" dirty="0" err="1"/>
              <a:t>Tarapun’ka</a:t>
            </a:r>
            <a:r>
              <a:rPr lang="en-US" sz="2400" dirty="0"/>
              <a:t>, </a:t>
            </a:r>
            <a:r>
              <a:rPr lang="en-US" sz="2400" dirty="0" err="1"/>
              <a:t>Verka</a:t>
            </a:r>
            <a:r>
              <a:rPr lang="en-US" sz="2400" dirty="0"/>
              <a:t> </a:t>
            </a:r>
            <a:r>
              <a:rPr lang="en-US" sz="2400" dirty="0" err="1"/>
              <a:t>Serduchka</a:t>
            </a:r>
            <a:r>
              <a:rPr lang="en-US" sz="2400" dirty="0"/>
              <a:t> (parallels with the British accent in Hollywood in 1950-60s)</a:t>
            </a:r>
          </a:p>
          <a:p>
            <a:r>
              <a:rPr lang="en-US" sz="2400" dirty="0"/>
              <a:t>New, negative connotations (e.g., </a:t>
            </a:r>
            <a:r>
              <a:rPr lang="ru-RU" sz="2400" i="1" dirty="0"/>
              <a:t>куркуль/кулак</a:t>
            </a:r>
            <a:r>
              <a:rPr lang="en-US" sz="2400" dirty="0"/>
              <a:t>)</a:t>
            </a:r>
          </a:p>
          <a:p>
            <a:r>
              <a:rPr lang="en-US" sz="2400" dirty="0"/>
              <a:t>Translation into Russian for the Ukrainian audience</a:t>
            </a:r>
          </a:p>
        </p:txBody>
      </p:sp>
    </p:spTree>
    <p:extLst>
      <p:ext uri="{BB962C8B-B14F-4D97-AF65-F5344CB8AC3E}">
        <p14:creationId xmlns:p14="http://schemas.microsoft.com/office/powerpoint/2010/main" val="278666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Ukrainian today</a:t>
            </a:r>
          </a:p>
        </p:txBody>
      </p:sp>
      <p:sp>
        <p:nvSpPr>
          <p:cNvPr id="4" name="Content Placeholder 3">
            <a:extLst>
              <a:ext uri="{FF2B5EF4-FFF2-40B4-BE49-F238E27FC236}">
                <a16:creationId xmlns:a16="http://schemas.microsoft.com/office/drawing/2014/main" id="{4E16D983-3FC5-A88B-2339-0D5B95D945A5}"/>
              </a:ext>
            </a:extLst>
          </p:cNvPr>
          <p:cNvSpPr>
            <a:spLocks noGrp="1"/>
          </p:cNvSpPr>
          <p:nvPr>
            <p:ph idx="1"/>
          </p:nvPr>
        </p:nvSpPr>
        <p:spPr/>
        <p:txBody>
          <a:bodyPr>
            <a:normAutofit/>
          </a:bodyPr>
          <a:lstStyle/>
          <a:p>
            <a:r>
              <a:rPr lang="en-US" dirty="0"/>
              <a:t>30+ years of independence</a:t>
            </a:r>
          </a:p>
          <a:p>
            <a:r>
              <a:rPr lang="en-US" dirty="0"/>
              <a:t>After February 2022: peak demand for interpreters and translators to support refugees, military trainings, and clinical trials (when last surveyed in 2017, more than 50% of new drug applications from the European Medicine Agency and 18% of new drugs from FDA were trialed in Ukraine)</a:t>
            </a:r>
          </a:p>
          <a:p>
            <a:r>
              <a:rPr lang="en-US" dirty="0"/>
              <a:t>Literature in Ukrainian for displaced children</a:t>
            </a:r>
          </a:p>
          <a:p>
            <a:r>
              <a:rPr lang="en-US" dirty="0"/>
              <a:t>Language as a manifestation of self-determination and independence</a:t>
            </a:r>
          </a:p>
          <a:p>
            <a:r>
              <a:rPr lang="en-US" dirty="0"/>
              <a:t>Confusion in the modern Ukrainian cinematography</a:t>
            </a:r>
          </a:p>
        </p:txBody>
      </p:sp>
    </p:spTree>
    <p:extLst>
      <p:ext uri="{BB962C8B-B14F-4D97-AF65-F5344CB8AC3E}">
        <p14:creationId xmlns:p14="http://schemas.microsoft.com/office/powerpoint/2010/main" val="1049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7D18-5A13-C27B-66E0-4D4C11010F3A}"/>
              </a:ext>
            </a:extLst>
          </p:cNvPr>
          <p:cNvSpPr>
            <a:spLocks noGrp="1"/>
          </p:cNvSpPr>
          <p:nvPr>
            <p:ph type="title"/>
          </p:nvPr>
        </p:nvSpPr>
        <p:spPr/>
        <p:txBody>
          <a:bodyPr/>
          <a:lstStyle/>
          <a:p>
            <a:pPr algn="ctr"/>
            <a:r>
              <a:rPr lang="en-US" dirty="0"/>
              <a:t>Related Languages</a:t>
            </a:r>
          </a:p>
        </p:txBody>
      </p:sp>
      <p:sp>
        <p:nvSpPr>
          <p:cNvPr id="3" name="Content Placeholder 2">
            <a:extLst>
              <a:ext uri="{FF2B5EF4-FFF2-40B4-BE49-F238E27FC236}">
                <a16:creationId xmlns:a16="http://schemas.microsoft.com/office/drawing/2014/main" id="{49EED2AE-71BA-F69C-EA15-3622E98D05F9}"/>
              </a:ext>
            </a:extLst>
          </p:cNvPr>
          <p:cNvSpPr>
            <a:spLocks noGrp="1"/>
          </p:cNvSpPr>
          <p:nvPr>
            <p:ph idx="1"/>
          </p:nvPr>
        </p:nvSpPr>
        <p:spPr/>
        <p:txBody>
          <a:bodyPr/>
          <a:lstStyle/>
          <a:p>
            <a:r>
              <a:rPr lang="en-US" dirty="0"/>
              <a:t>Dutch:	</a:t>
            </a:r>
            <a:r>
              <a:rPr lang="nl-NL" dirty="0"/>
              <a:t>Ik zwem in de zee.</a:t>
            </a:r>
          </a:p>
          <a:p>
            <a:pPr marL="0" indent="0">
              <a:buNone/>
            </a:pPr>
            <a:endParaRPr lang="en-US" dirty="0"/>
          </a:p>
        </p:txBody>
      </p:sp>
    </p:spTree>
    <p:extLst>
      <p:ext uri="{BB962C8B-B14F-4D97-AF65-F5344CB8AC3E}">
        <p14:creationId xmlns:p14="http://schemas.microsoft.com/office/powerpoint/2010/main" val="56416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Contemporary dilemma: </a:t>
            </a:r>
            <a:br>
              <a:rPr lang="en-US" sz="4000" dirty="0"/>
            </a:br>
            <a:r>
              <a:rPr lang="en-US" sz="4000" dirty="0"/>
              <a:t>authenticity vs. comprehension</a:t>
            </a:r>
          </a:p>
        </p:txBody>
      </p:sp>
      <p:graphicFrame>
        <p:nvGraphicFramePr>
          <p:cNvPr id="3" name="Table 4">
            <a:extLst>
              <a:ext uri="{FF2B5EF4-FFF2-40B4-BE49-F238E27FC236}">
                <a16:creationId xmlns:a16="http://schemas.microsoft.com/office/drawing/2014/main" id="{0416696F-6EE0-E9CC-0A6E-B0E28F72A064}"/>
              </a:ext>
            </a:extLst>
          </p:cNvPr>
          <p:cNvGraphicFramePr>
            <a:graphicFrameLocks noGrp="1"/>
          </p:cNvGraphicFramePr>
          <p:nvPr>
            <p:extLst>
              <p:ext uri="{D42A27DB-BD31-4B8C-83A1-F6EECF244321}">
                <p14:modId xmlns:p14="http://schemas.microsoft.com/office/powerpoint/2010/main" val="1210970353"/>
              </p:ext>
            </p:extLst>
          </p:nvPr>
        </p:nvGraphicFramePr>
        <p:xfrm>
          <a:off x="838199" y="1939607"/>
          <a:ext cx="10380134" cy="3758460"/>
        </p:xfrm>
        <a:graphic>
          <a:graphicData uri="http://schemas.openxmlformats.org/drawingml/2006/table">
            <a:tbl>
              <a:tblPr firstRow="1" bandRow="1">
                <a:tableStyleId>{5C22544A-7EE6-4342-B048-85BDC9FD1C3A}</a:tableStyleId>
              </a:tblPr>
              <a:tblGrid>
                <a:gridCol w="5190067">
                  <a:extLst>
                    <a:ext uri="{9D8B030D-6E8A-4147-A177-3AD203B41FA5}">
                      <a16:colId xmlns:a16="http://schemas.microsoft.com/office/drawing/2014/main" val="3677262286"/>
                    </a:ext>
                  </a:extLst>
                </a:gridCol>
                <a:gridCol w="5190067">
                  <a:extLst>
                    <a:ext uri="{9D8B030D-6E8A-4147-A177-3AD203B41FA5}">
                      <a16:colId xmlns:a16="http://schemas.microsoft.com/office/drawing/2014/main" val="2925097382"/>
                    </a:ext>
                  </a:extLst>
                </a:gridCol>
              </a:tblGrid>
              <a:tr h="3758460">
                <a:tc>
                  <a:txBody>
                    <a:bodyPr/>
                    <a:lstStyle/>
                    <a:p>
                      <a:pPr algn="r"/>
                      <a:r>
                        <a:rPr lang="ru-RU" sz="1800" b="0" u="none" kern="1200" dirty="0" err="1">
                          <a:solidFill>
                            <a:schemeClr val="tx1"/>
                          </a:solidFill>
                          <a:latin typeface="+mn-lt"/>
                          <a:ea typeface="+mn-ea"/>
                          <a:cs typeface="+mn-cs"/>
                        </a:rPr>
                        <a:t>Причісує</a:t>
                      </a:r>
                      <a:r>
                        <a:rPr lang="ru-RU" sz="1800" b="0" u="none" kern="1200" dirty="0">
                          <a:solidFill>
                            <a:schemeClr val="tx1"/>
                          </a:solidFill>
                          <a:latin typeface="+mn-lt"/>
                          <a:ea typeface="+mn-ea"/>
                          <a:cs typeface="+mn-cs"/>
                        </a:rPr>
                        <a:t> Оленку, </a:t>
                      </a:r>
                      <a:r>
                        <a:rPr lang="ru-RU" sz="1800" b="0" u="none" kern="1200" dirty="0" err="1">
                          <a:solidFill>
                            <a:schemeClr val="tx1"/>
                          </a:solidFill>
                          <a:latin typeface="+mn-lt"/>
                          <a:ea typeface="+mn-ea"/>
                          <a:cs typeface="+mn-cs"/>
                        </a:rPr>
                        <a:t>пильнуючи</a:t>
                      </a:r>
                      <a:r>
                        <a:rPr lang="ru-RU" sz="1800" b="0" u="none" kern="1200" dirty="0">
                          <a:solidFill>
                            <a:schemeClr val="tx1"/>
                          </a:solidFill>
                          <a:latin typeface="+mn-lt"/>
                          <a:ea typeface="+mn-ea"/>
                          <a:cs typeface="+mn-cs"/>
                        </a:rPr>
                        <a:t> кожного </a:t>
                      </a:r>
                      <a:r>
                        <a:rPr lang="ru-RU" sz="1800" b="0" u="none" kern="1200" dirty="0" err="1">
                          <a:solidFill>
                            <a:schemeClr val="tx1"/>
                          </a:solidFill>
                          <a:latin typeface="+mn-lt"/>
                          <a:ea typeface="+mn-ea"/>
                          <a:cs typeface="+mn-cs"/>
                        </a:rPr>
                        <a:t>пасмочка</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заквітчує</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ніби</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коронує</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зірками</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зверх</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блідого</a:t>
                      </a:r>
                      <a:r>
                        <a:rPr lang="ru-RU" sz="1800" b="0" u="none" kern="1200" dirty="0">
                          <a:solidFill>
                            <a:schemeClr val="tx1"/>
                          </a:solidFill>
                          <a:latin typeface="+mn-lt"/>
                          <a:ea typeface="+mn-ea"/>
                          <a:cs typeface="+mn-cs"/>
                        </a:rPr>
                        <a:t> лобика. </a:t>
                      </a:r>
                      <a:r>
                        <a:rPr lang="ru-RU" sz="1800" b="0" u="none" kern="1200" dirty="0" err="1">
                          <a:solidFill>
                            <a:schemeClr val="tx1"/>
                          </a:solidFill>
                          <a:latin typeface="+mn-lt"/>
                          <a:ea typeface="+mn-ea"/>
                          <a:cs typeface="+mn-cs"/>
                        </a:rPr>
                        <a:t>Нічого</a:t>
                      </a:r>
                      <a:r>
                        <a:rPr lang="ru-RU" sz="1800" b="0" u="none" kern="1200" dirty="0">
                          <a:solidFill>
                            <a:schemeClr val="tx1"/>
                          </a:solidFill>
                          <a:latin typeface="+mn-lt"/>
                          <a:ea typeface="+mn-ea"/>
                          <a:cs typeface="+mn-cs"/>
                        </a:rPr>
                        <a:t> не </a:t>
                      </a:r>
                      <a:r>
                        <a:rPr lang="ru-RU" sz="1800" b="0" u="none" kern="1200" dirty="0" err="1">
                          <a:solidFill>
                            <a:schemeClr val="tx1"/>
                          </a:solidFill>
                          <a:latin typeface="+mn-lt"/>
                          <a:ea typeface="+mn-ea"/>
                          <a:cs typeface="+mn-cs"/>
                        </a:rPr>
                        <a:t>каже</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їй</a:t>
                      </a:r>
                      <a:r>
                        <a:rPr lang="ru-RU" sz="1800" b="0" u="none" kern="1200" dirty="0">
                          <a:solidFill>
                            <a:schemeClr val="tx1"/>
                          </a:solidFill>
                          <a:latin typeface="+mn-lt"/>
                          <a:ea typeface="+mn-ea"/>
                          <a:cs typeface="+mn-cs"/>
                        </a:rPr>
                        <a:t>, але </a:t>
                      </a:r>
                      <a:r>
                        <a:rPr lang="ru-RU" sz="1800" b="0" u="none" kern="1200" dirty="0" err="1">
                          <a:solidFill>
                            <a:schemeClr val="tx1"/>
                          </a:solidFill>
                          <a:latin typeface="+mn-lt"/>
                          <a:ea typeface="+mn-ea"/>
                          <a:cs typeface="+mn-cs"/>
                        </a:rPr>
                        <a:t>невимовлені</a:t>
                      </a:r>
                      <a:r>
                        <a:rPr lang="ru-RU" sz="1800" b="0" u="none" kern="1200" dirty="0">
                          <a:solidFill>
                            <a:schemeClr val="tx1"/>
                          </a:solidFill>
                          <a:latin typeface="+mn-lt"/>
                          <a:ea typeface="+mn-ea"/>
                          <a:cs typeface="+mn-cs"/>
                        </a:rPr>
                        <a:t> слова </a:t>
                      </a:r>
                      <a:r>
                        <a:rPr lang="ru-RU" sz="1800" b="0" u="none" kern="1200" dirty="0" err="1">
                          <a:solidFill>
                            <a:schemeClr val="tx1"/>
                          </a:solidFill>
                          <a:latin typeface="+mn-lt"/>
                          <a:ea typeface="+mn-ea"/>
                          <a:cs typeface="+mn-cs"/>
                        </a:rPr>
                        <a:t>тремтять</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подібні</a:t>
                      </a:r>
                      <a:r>
                        <a:rPr lang="ru-RU" sz="1800" b="0" u="none" kern="1200" dirty="0">
                          <a:solidFill>
                            <a:schemeClr val="tx1"/>
                          </a:solidFill>
                          <a:latin typeface="+mn-lt"/>
                          <a:ea typeface="+mn-ea"/>
                          <a:cs typeface="+mn-cs"/>
                        </a:rPr>
                        <a:t> до </a:t>
                      </a:r>
                      <a:r>
                        <a:rPr lang="ru-RU" sz="1800" b="0" u="none" kern="1200" dirty="0" err="1">
                          <a:solidFill>
                            <a:schemeClr val="tx1"/>
                          </a:solidFill>
                          <a:latin typeface="+mn-lt"/>
                          <a:ea typeface="+mn-ea"/>
                          <a:cs typeface="+mn-cs"/>
                        </a:rPr>
                        <a:t>сполохів</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насередині</a:t>
                      </a:r>
                      <a:r>
                        <a:rPr lang="ru-RU" sz="1800" b="0" u="none" kern="1200" dirty="0">
                          <a:solidFill>
                            <a:schemeClr val="tx1"/>
                          </a:solidFill>
                          <a:latin typeface="+mn-lt"/>
                          <a:ea typeface="+mn-ea"/>
                          <a:cs typeface="+mn-cs"/>
                        </a:rPr>
                        <a:t> грудей: "</a:t>
                      </a:r>
                      <a:r>
                        <a:rPr lang="ru-RU" sz="1800" b="0" u="none" kern="1200" dirty="0" err="1">
                          <a:solidFill>
                            <a:schemeClr val="tx1"/>
                          </a:solidFill>
                          <a:latin typeface="+mn-lt"/>
                          <a:ea typeface="+mn-ea"/>
                          <a:cs typeface="+mn-cs"/>
                        </a:rPr>
                        <a:t>Квітко</a:t>
                      </a:r>
                      <a:r>
                        <a:rPr lang="ru-RU" sz="1800" b="0" u="none" kern="1200" dirty="0">
                          <a:solidFill>
                            <a:schemeClr val="tx1"/>
                          </a:solidFill>
                          <a:latin typeface="+mn-lt"/>
                          <a:ea typeface="+mn-ea"/>
                          <a:cs typeface="+mn-cs"/>
                        </a:rPr>
                        <a:t> моя!" — і </a:t>
                      </a:r>
                      <a:r>
                        <a:rPr lang="ru-RU" sz="1800" b="0" u="none" kern="1200" dirty="0" err="1">
                          <a:solidFill>
                            <a:schemeClr val="tx1"/>
                          </a:solidFill>
                          <a:latin typeface="+mn-lt"/>
                          <a:ea typeface="+mn-ea"/>
                          <a:cs typeface="+mn-cs"/>
                        </a:rPr>
                        <a:t>неозначиме</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почуття</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обкинулося</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ніби</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передвістя</a:t>
                      </a:r>
                      <a:r>
                        <a:rPr lang="ru-RU" sz="1800" b="0" u="none" kern="1200" dirty="0">
                          <a:solidFill>
                            <a:schemeClr val="tx1"/>
                          </a:solidFill>
                          <a:latin typeface="+mn-lt"/>
                          <a:ea typeface="+mn-ea"/>
                          <a:cs typeface="+mn-cs"/>
                        </a:rPr>
                        <a:t> з болями; не знати, </a:t>
                      </a:r>
                      <a:r>
                        <a:rPr lang="ru-RU" sz="1800" b="0" u="none" kern="1200" dirty="0" err="1">
                          <a:solidFill>
                            <a:schemeClr val="tx1"/>
                          </a:solidFill>
                          <a:latin typeface="+mn-lt"/>
                          <a:ea typeface="+mn-ea"/>
                          <a:cs typeface="+mn-cs"/>
                        </a:rPr>
                        <a:t>що</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крім</a:t>
                      </a:r>
                      <a:r>
                        <a:rPr lang="ru-RU" sz="1800" b="0" u="none" kern="1200" dirty="0">
                          <a:solidFill>
                            <a:schemeClr val="tx1"/>
                          </a:solidFill>
                          <a:latin typeface="+mn-lt"/>
                          <a:ea typeface="+mn-ea"/>
                          <a:cs typeface="+mn-cs"/>
                        </a:rPr>
                        <a:t> них, </a:t>
                      </a:r>
                      <a:r>
                        <a:rPr lang="ru-RU" sz="1800" b="0" u="none" kern="1200" dirty="0" err="1">
                          <a:solidFill>
                            <a:schemeClr val="tx1"/>
                          </a:solidFill>
                          <a:latin typeface="+mn-lt"/>
                          <a:ea typeface="+mn-ea"/>
                          <a:cs typeface="+mn-cs"/>
                        </a:rPr>
                        <a:t>прийде</a:t>
                      </a:r>
                      <a:r>
                        <a:rPr lang="ru-RU" sz="1800" b="0" u="none" kern="1200" dirty="0">
                          <a:solidFill>
                            <a:schemeClr val="tx1"/>
                          </a:solidFill>
                          <a:latin typeface="+mn-lt"/>
                          <a:ea typeface="+mn-ea"/>
                          <a:cs typeface="+mn-cs"/>
                        </a:rPr>
                        <a:t>. Не </a:t>
                      </a:r>
                      <a:r>
                        <a:rPr lang="ru-RU" sz="1800" b="0" u="none" kern="1200" dirty="0" err="1">
                          <a:solidFill>
                            <a:schemeClr val="tx1"/>
                          </a:solidFill>
                          <a:latin typeface="+mn-lt"/>
                          <a:ea typeface="+mn-ea"/>
                          <a:cs typeface="+mn-cs"/>
                        </a:rPr>
                        <a:t>хоче</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піддатися</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їм</a:t>
                      </a:r>
                      <a:r>
                        <a:rPr lang="ru-RU" sz="1800" b="0" u="none" kern="1200" dirty="0">
                          <a:solidFill>
                            <a:schemeClr val="tx1"/>
                          </a:solidFill>
                          <a:latin typeface="+mn-lt"/>
                          <a:ea typeface="+mn-ea"/>
                          <a:cs typeface="+mn-cs"/>
                        </a:rPr>
                        <a:t> душа. </a:t>
                      </a:r>
                      <a:r>
                        <a:rPr lang="ru-RU" sz="1800" b="0" u="none" kern="1200" dirty="0" err="1">
                          <a:solidFill>
                            <a:schemeClr val="tx1"/>
                          </a:solidFill>
                          <a:latin typeface="+mn-lt"/>
                          <a:ea typeface="+mn-ea"/>
                          <a:cs typeface="+mn-cs"/>
                        </a:rPr>
                        <a:t>Втіха</a:t>
                      </a:r>
                      <a:r>
                        <a:rPr lang="ru-RU" sz="1800" b="0" u="none" kern="1200" dirty="0">
                          <a:solidFill>
                            <a:schemeClr val="tx1"/>
                          </a:solidFill>
                          <a:latin typeface="+mn-lt"/>
                          <a:ea typeface="+mn-ea"/>
                          <a:cs typeface="+mn-cs"/>
                        </a:rPr>
                        <a:t> коло </a:t>
                      </a:r>
                      <a:r>
                        <a:rPr lang="ru-RU" sz="1800" b="0" u="none" kern="1200" dirty="0" err="1">
                          <a:solidFill>
                            <a:schemeClr val="tx1"/>
                          </a:solidFill>
                          <a:latin typeface="+mn-lt"/>
                          <a:ea typeface="+mn-ea"/>
                          <a:cs typeface="+mn-cs"/>
                        </a:rPr>
                        <a:t>доні</a:t>
                      </a:r>
                      <a:r>
                        <a:rPr lang="ru-RU" sz="1800" b="0" u="none" kern="1200" dirty="0">
                          <a:solidFill>
                            <a:schemeClr val="tx1"/>
                          </a:solidFill>
                          <a:latin typeface="+mn-lt"/>
                          <a:ea typeface="+mn-ea"/>
                          <a:cs typeface="+mn-cs"/>
                        </a:rPr>
                        <a:t> не </a:t>
                      </a:r>
                      <a:r>
                        <a:rPr lang="ru-RU" sz="1800" b="0" u="none" kern="1200" dirty="0" err="1">
                          <a:solidFill>
                            <a:schemeClr val="tx1"/>
                          </a:solidFill>
                          <a:latin typeface="+mn-lt"/>
                          <a:ea typeface="+mn-ea"/>
                          <a:cs typeface="+mn-cs"/>
                        </a:rPr>
                        <a:t>гасне</a:t>
                      </a:r>
                      <a:r>
                        <a:rPr lang="ru-RU" sz="1800" b="0" u="none" kern="1200" dirty="0">
                          <a:solidFill>
                            <a:schemeClr val="tx1"/>
                          </a:solidFill>
                          <a:latin typeface="+mn-lt"/>
                          <a:ea typeface="+mn-ea"/>
                          <a:cs typeface="+mn-cs"/>
                        </a:rPr>
                        <a:t>, як </a:t>
                      </a:r>
                      <a:r>
                        <a:rPr lang="ru-RU" sz="1800" b="0" u="none" kern="1200" dirty="0" err="1">
                          <a:solidFill>
                            <a:schemeClr val="tx1"/>
                          </a:solidFill>
                          <a:latin typeface="+mn-lt"/>
                          <a:ea typeface="+mn-ea"/>
                          <a:cs typeface="+mn-cs"/>
                        </a:rPr>
                        <a:t>місяць</a:t>
                      </a:r>
                      <a:r>
                        <a:rPr lang="ru-RU" sz="1800" b="0" u="none" kern="1200" dirty="0">
                          <a:solidFill>
                            <a:schemeClr val="tx1"/>
                          </a:solidFill>
                          <a:latin typeface="+mn-lt"/>
                          <a:ea typeface="+mn-ea"/>
                          <a:cs typeface="+mn-cs"/>
                        </a:rPr>
                        <a:t> — любим серпиком.</a:t>
                      </a:r>
                      <a:endParaRPr lang="en-US" sz="1800" b="0" u="none"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noFill/>
                  </a:tcPr>
                </a:tc>
                <a:tc>
                  <a:txBody>
                    <a:bodyPr/>
                    <a:lstStyle/>
                    <a:p>
                      <a:pPr algn="l"/>
                      <a:r>
                        <a:rPr lang="ru-RU" sz="1800" b="0" i="0" u="none" dirty="0" err="1">
                          <a:solidFill>
                            <a:schemeClr val="tx1"/>
                          </a:solidFill>
                        </a:rPr>
                        <a:t>Старезний</a:t>
                      </a:r>
                      <a:r>
                        <a:rPr lang="ru-RU" sz="1800" b="0" i="0" u="none" dirty="0">
                          <a:solidFill>
                            <a:schemeClr val="tx1"/>
                          </a:solidFill>
                        </a:rPr>
                        <a:t>, </a:t>
                      </a:r>
                      <a:r>
                        <a:rPr lang="ru-RU" sz="1800" b="0" i="0" u="none" dirty="0" err="1">
                          <a:solidFill>
                            <a:schemeClr val="tx1"/>
                          </a:solidFill>
                        </a:rPr>
                        <a:t>густий</a:t>
                      </a:r>
                      <a:r>
                        <a:rPr lang="ru-RU" sz="1800" b="0" i="0" u="none" dirty="0">
                          <a:solidFill>
                            <a:schemeClr val="tx1"/>
                          </a:solidFill>
                        </a:rPr>
                        <a:t>, </a:t>
                      </a:r>
                      <a:r>
                        <a:rPr lang="ru-RU" sz="1800" b="0" i="0" u="none" dirty="0" err="1">
                          <a:solidFill>
                            <a:schemeClr val="tx1"/>
                          </a:solidFill>
                        </a:rPr>
                        <a:t>предковічний</a:t>
                      </a:r>
                      <a:r>
                        <a:rPr lang="ru-RU" sz="1800" b="0" i="0" u="none" dirty="0">
                          <a:solidFill>
                            <a:schemeClr val="tx1"/>
                          </a:solidFill>
                        </a:rPr>
                        <a:t> </a:t>
                      </a:r>
                      <a:r>
                        <a:rPr lang="ru-RU" sz="1800" b="0" i="0" u="none" dirty="0" err="1">
                          <a:solidFill>
                            <a:schemeClr val="tx1"/>
                          </a:solidFill>
                        </a:rPr>
                        <a:t>ліс</a:t>
                      </a:r>
                      <a:r>
                        <a:rPr lang="ru-RU" sz="1800" b="0" i="0" u="none" dirty="0">
                          <a:solidFill>
                            <a:schemeClr val="tx1"/>
                          </a:solidFill>
                        </a:rPr>
                        <a:t> на </a:t>
                      </a:r>
                      <a:r>
                        <a:rPr lang="ru-RU" sz="1800" b="0" i="0" u="none" dirty="0" err="1">
                          <a:solidFill>
                            <a:schemeClr val="tx1"/>
                          </a:solidFill>
                        </a:rPr>
                        <a:t>Волині</a:t>
                      </a:r>
                      <a:r>
                        <a:rPr lang="ru-RU" sz="1800" b="0" i="0" u="none" dirty="0">
                          <a:solidFill>
                            <a:schemeClr val="tx1"/>
                          </a:solidFill>
                        </a:rPr>
                        <a:t>. </a:t>
                      </a:r>
                      <a:r>
                        <a:rPr lang="ru-RU" sz="1800" b="0" i="0" u="none" dirty="0" err="1">
                          <a:solidFill>
                            <a:schemeClr val="tx1"/>
                          </a:solidFill>
                        </a:rPr>
                        <a:t>Посеред</a:t>
                      </a:r>
                      <a:r>
                        <a:rPr lang="ru-RU" sz="1800" b="0" i="0" u="none" dirty="0">
                          <a:solidFill>
                            <a:schemeClr val="tx1"/>
                          </a:solidFill>
                        </a:rPr>
                        <a:t> </a:t>
                      </a:r>
                      <a:r>
                        <a:rPr lang="ru-RU" sz="1800" b="0" i="0" u="none" dirty="0" err="1">
                          <a:solidFill>
                            <a:schemeClr val="tx1"/>
                          </a:solidFill>
                        </a:rPr>
                        <a:t>лісу</a:t>
                      </a:r>
                      <a:r>
                        <a:rPr lang="ru-RU" sz="1800" b="0" i="0" u="none" dirty="0">
                          <a:solidFill>
                            <a:schemeClr val="tx1"/>
                          </a:solidFill>
                        </a:rPr>
                        <a:t> простора </a:t>
                      </a:r>
                      <a:r>
                        <a:rPr lang="ru-RU" sz="1800" b="0" i="0" u="none" dirty="0" err="1">
                          <a:solidFill>
                            <a:schemeClr val="tx1"/>
                          </a:solidFill>
                        </a:rPr>
                        <a:t>галява</a:t>
                      </a:r>
                      <a:r>
                        <a:rPr lang="ru-RU" sz="1800" b="0" i="0" u="none" dirty="0">
                          <a:solidFill>
                            <a:schemeClr val="tx1"/>
                          </a:solidFill>
                        </a:rPr>
                        <a:t> з </a:t>
                      </a:r>
                      <a:r>
                        <a:rPr lang="ru-RU" sz="1800" b="0" i="0" u="none" dirty="0" err="1">
                          <a:solidFill>
                            <a:schemeClr val="tx1"/>
                          </a:solidFill>
                        </a:rPr>
                        <a:t>плакучою</a:t>
                      </a:r>
                      <a:r>
                        <a:rPr lang="ru-RU" sz="1800" b="0" i="0" u="none" dirty="0">
                          <a:solidFill>
                            <a:schemeClr val="tx1"/>
                          </a:solidFill>
                        </a:rPr>
                        <a:t> березою і з великим </a:t>
                      </a:r>
                      <a:r>
                        <a:rPr lang="ru-RU" sz="1800" b="0" i="0" u="none" dirty="0" err="1">
                          <a:solidFill>
                            <a:schemeClr val="tx1"/>
                          </a:solidFill>
                        </a:rPr>
                        <a:t>прастарим</a:t>
                      </a:r>
                      <a:r>
                        <a:rPr lang="ru-RU" sz="1800" b="0" i="0" u="none" dirty="0">
                          <a:solidFill>
                            <a:schemeClr val="tx1"/>
                          </a:solidFill>
                        </a:rPr>
                        <a:t> дубом. </a:t>
                      </a:r>
                      <a:r>
                        <a:rPr lang="ru-RU" sz="1800" b="0" i="0" u="none" dirty="0" err="1">
                          <a:solidFill>
                            <a:schemeClr val="tx1"/>
                          </a:solidFill>
                        </a:rPr>
                        <a:t>Галява</a:t>
                      </a:r>
                      <a:r>
                        <a:rPr lang="ru-RU" sz="1800" b="0" i="0" u="none" dirty="0">
                          <a:solidFill>
                            <a:schemeClr val="tx1"/>
                          </a:solidFill>
                        </a:rPr>
                        <a:t> </a:t>
                      </a:r>
                      <a:r>
                        <a:rPr lang="ru-RU" sz="1800" b="0" i="0" u="none" dirty="0" err="1">
                          <a:solidFill>
                            <a:schemeClr val="tx1"/>
                          </a:solidFill>
                        </a:rPr>
                        <a:t>скраю</a:t>
                      </a:r>
                      <a:r>
                        <a:rPr lang="ru-RU" sz="1800" b="0" i="0" u="none" dirty="0">
                          <a:solidFill>
                            <a:schemeClr val="tx1"/>
                          </a:solidFill>
                        </a:rPr>
                        <a:t> переходить в </a:t>
                      </a:r>
                      <a:r>
                        <a:rPr lang="ru-RU" sz="1800" b="0" i="0" u="none" dirty="0" err="1">
                          <a:solidFill>
                            <a:schemeClr val="tx1"/>
                          </a:solidFill>
                        </a:rPr>
                        <a:t>куп'я</a:t>
                      </a:r>
                      <a:r>
                        <a:rPr lang="ru-RU" sz="1800" b="0" i="0" u="none" dirty="0">
                          <a:solidFill>
                            <a:schemeClr val="tx1"/>
                          </a:solidFill>
                        </a:rPr>
                        <a:t> та </a:t>
                      </a:r>
                      <a:r>
                        <a:rPr lang="ru-RU" sz="1800" b="0" i="0" u="none" dirty="0" err="1">
                          <a:solidFill>
                            <a:schemeClr val="tx1"/>
                          </a:solidFill>
                        </a:rPr>
                        <a:t>очерети</a:t>
                      </a:r>
                      <a:r>
                        <a:rPr lang="ru-RU" sz="1800" b="0" i="0" u="none" dirty="0">
                          <a:solidFill>
                            <a:schemeClr val="tx1"/>
                          </a:solidFill>
                        </a:rPr>
                        <a:t>, а в одному </a:t>
                      </a:r>
                      <a:r>
                        <a:rPr lang="ru-RU" sz="1800" b="0" i="0" u="none" dirty="0" err="1">
                          <a:solidFill>
                            <a:schemeClr val="tx1"/>
                          </a:solidFill>
                        </a:rPr>
                        <a:t>місці</a:t>
                      </a:r>
                      <a:r>
                        <a:rPr lang="ru-RU" sz="1800" b="0" i="0" u="none" dirty="0">
                          <a:solidFill>
                            <a:schemeClr val="tx1"/>
                          </a:solidFill>
                        </a:rPr>
                        <a:t> в яро-</a:t>
                      </a:r>
                      <a:r>
                        <a:rPr lang="ru-RU" sz="1800" b="0" i="0" u="none" dirty="0" err="1">
                          <a:solidFill>
                            <a:schemeClr val="tx1"/>
                          </a:solidFill>
                        </a:rPr>
                        <a:t>зелену</a:t>
                      </a:r>
                      <a:r>
                        <a:rPr lang="ru-RU" sz="1800" b="0" i="0" u="none" dirty="0">
                          <a:solidFill>
                            <a:schemeClr val="tx1"/>
                          </a:solidFill>
                        </a:rPr>
                        <a:t> </a:t>
                      </a:r>
                      <a:r>
                        <a:rPr lang="ru-RU" sz="1800" b="0" i="0" u="none" dirty="0" err="1">
                          <a:solidFill>
                            <a:schemeClr val="tx1"/>
                          </a:solidFill>
                        </a:rPr>
                        <a:t>драговину</a:t>
                      </a:r>
                      <a:r>
                        <a:rPr lang="ru-RU" sz="1800" b="0" i="0" u="none" dirty="0">
                          <a:solidFill>
                            <a:schemeClr val="tx1"/>
                          </a:solidFill>
                        </a:rPr>
                        <a:t> — то береги </a:t>
                      </a:r>
                      <a:r>
                        <a:rPr lang="ru-RU" sz="1800" b="0" i="0" u="none" dirty="0" err="1">
                          <a:solidFill>
                            <a:schemeClr val="tx1"/>
                          </a:solidFill>
                        </a:rPr>
                        <a:t>лісового</a:t>
                      </a:r>
                      <a:r>
                        <a:rPr lang="ru-RU" sz="1800" b="0" i="0" u="none" dirty="0">
                          <a:solidFill>
                            <a:schemeClr val="tx1"/>
                          </a:solidFill>
                        </a:rPr>
                        <a:t> озера, </a:t>
                      </a:r>
                      <a:r>
                        <a:rPr lang="ru-RU" sz="1800" b="0" i="0" u="none" dirty="0" err="1">
                          <a:solidFill>
                            <a:schemeClr val="tx1"/>
                          </a:solidFill>
                        </a:rPr>
                        <a:t>що</a:t>
                      </a:r>
                      <a:r>
                        <a:rPr lang="ru-RU" sz="1800" b="0" i="0" u="none" dirty="0">
                          <a:solidFill>
                            <a:schemeClr val="tx1"/>
                          </a:solidFill>
                        </a:rPr>
                        <a:t> </a:t>
                      </a:r>
                      <a:r>
                        <a:rPr lang="ru-RU" sz="1800" b="0" i="0" u="none" dirty="0" err="1">
                          <a:solidFill>
                            <a:schemeClr val="tx1"/>
                          </a:solidFill>
                        </a:rPr>
                        <a:t>утворилося</a:t>
                      </a:r>
                      <a:r>
                        <a:rPr lang="ru-RU" sz="1800" b="0" i="0" u="none" dirty="0">
                          <a:solidFill>
                            <a:schemeClr val="tx1"/>
                          </a:solidFill>
                        </a:rPr>
                        <a:t> з </a:t>
                      </a:r>
                      <a:r>
                        <a:rPr lang="ru-RU" sz="1800" b="0" i="0" u="none" dirty="0" err="1">
                          <a:solidFill>
                            <a:schemeClr val="tx1"/>
                          </a:solidFill>
                        </a:rPr>
                        <a:t>лісового</a:t>
                      </a:r>
                      <a:r>
                        <a:rPr lang="ru-RU" sz="1800" b="0" i="0" u="none" dirty="0">
                          <a:solidFill>
                            <a:schemeClr val="tx1"/>
                          </a:solidFill>
                        </a:rPr>
                        <a:t> </a:t>
                      </a:r>
                      <a:r>
                        <a:rPr lang="ru-RU" sz="1800" b="0" i="0" u="none" dirty="0" err="1">
                          <a:solidFill>
                            <a:schemeClr val="tx1"/>
                          </a:solidFill>
                        </a:rPr>
                        <a:t>струмка</a:t>
                      </a:r>
                      <a:r>
                        <a:rPr lang="ru-RU" sz="1800" b="0" i="0" u="none" dirty="0">
                          <a:solidFill>
                            <a:schemeClr val="tx1"/>
                          </a:solidFill>
                        </a:rPr>
                        <a:t>. </a:t>
                      </a:r>
                      <a:r>
                        <a:rPr lang="ru-RU" sz="1800" b="0" i="0" u="none" dirty="0" err="1">
                          <a:solidFill>
                            <a:schemeClr val="tx1"/>
                          </a:solidFill>
                        </a:rPr>
                        <a:t>Струмок</a:t>
                      </a:r>
                      <a:r>
                        <a:rPr lang="ru-RU" sz="1800" b="0" i="0" u="none" dirty="0">
                          <a:solidFill>
                            <a:schemeClr val="tx1"/>
                          </a:solidFill>
                        </a:rPr>
                        <a:t> той </a:t>
                      </a:r>
                      <a:r>
                        <a:rPr lang="ru-RU" sz="1800" b="0" i="0" u="none" dirty="0" err="1">
                          <a:solidFill>
                            <a:schemeClr val="tx1"/>
                          </a:solidFill>
                        </a:rPr>
                        <a:t>вибігає</a:t>
                      </a:r>
                      <a:r>
                        <a:rPr lang="ru-RU" sz="1800" b="0" i="0" u="none" dirty="0">
                          <a:solidFill>
                            <a:schemeClr val="tx1"/>
                          </a:solidFill>
                        </a:rPr>
                        <a:t> з </a:t>
                      </a:r>
                      <a:r>
                        <a:rPr lang="ru-RU" sz="1800" b="0" i="0" u="none" dirty="0" err="1">
                          <a:solidFill>
                            <a:schemeClr val="tx1"/>
                          </a:solidFill>
                        </a:rPr>
                        <a:t>гущавини</a:t>
                      </a:r>
                      <a:r>
                        <a:rPr lang="ru-RU" sz="1800" b="0" i="0" u="none" dirty="0">
                          <a:solidFill>
                            <a:schemeClr val="tx1"/>
                          </a:solidFill>
                        </a:rPr>
                        <a:t> </a:t>
                      </a:r>
                      <a:r>
                        <a:rPr lang="ru-RU" sz="1800" b="0" i="0" u="none" dirty="0" err="1">
                          <a:solidFill>
                            <a:schemeClr val="tx1"/>
                          </a:solidFill>
                        </a:rPr>
                        <a:t>лісу</a:t>
                      </a:r>
                      <a:r>
                        <a:rPr lang="ru-RU" sz="1800" b="0" i="0" u="none" dirty="0">
                          <a:solidFill>
                            <a:schemeClr val="tx1"/>
                          </a:solidFill>
                        </a:rPr>
                        <a:t>, </a:t>
                      </a:r>
                      <a:r>
                        <a:rPr lang="ru-RU" sz="1800" b="0" i="0" u="none" dirty="0" err="1">
                          <a:solidFill>
                            <a:schemeClr val="tx1"/>
                          </a:solidFill>
                        </a:rPr>
                        <a:t>впадає</a:t>
                      </a:r>
                      <a:r>
                        <a:rPr lang="ru-RU" sz="1800" b="0" i="0" u="none" dirty="0">
                          <a:solidFill>
                            <a:schemeClr val="tx1"/>
                          </a:solidFill>
                        </a:rPr>
                        <a:t> в озеро, </a:t>
                      </a:r>
                      <a:r>
                        <a:rPr lang="ru-RU" sz="1800" b="0" i="0" u="none" dirty="0" err="1">
                          <a:solidFill>
                            <a:schemeClr val="tx1"/>
                          </a:solidFill>
                        </a:rPr>
                        <a:t>потім</a:t>
                      </a:r>
                      <a:r>
                        <a:rPr lang="ru-RU" sz="1800" b="0" i="0" u="none" dirty="0">
                          <a:solidFill>
                            <a:schemeClr val="tx1"/>
                          </a:solidFill>
                        </a:rPr>
                        <a:t>, по </a:t>
                      </a:r>
                      <a:r>
                        <a:rPr lang="ru-RU" sz="1800" b="0" i="0" u="none" dirty="0" err="1">
                          <a:solidFill>
                            <a:schemeClr val="tx1"/>
                          </a:solidFill>
                        </a:rPr>
                        <a:t>другім</a:t>
                      </a:r>
                      <a:r>
                        <a:rPr lang="ru-RU" sz="1800" b="0" i="0" u="none" dirty="0">
                          <a:solidFill>
                            <a:schemeClr val="tx1"/>
                          </a:solidFill>
                        </a:rPr>
                        <a:t> </a:t>
                      </a:r>
                      <a:r>
                        <a:rPr lang="ru-RU" sz="1800" b="0" i="0" u="none" dirty="0" err="1">
                          <a:solidFill>
                            <a:schemeClr val="tx1"/>
                          </a:solidFill>
                        </a:rPr>
                        <a:t>боці</a:t>
                      </a:r>
                      <a:r>
                        <a:rPr lang="ru-RU" sz="1800" b="0" i="0" u="none" dirty="0">
                          <a:solidFill>
                            <a:schemeClr val="tx1"/>
                          </a:solidFill>
                        </a:rPr>
                        <a:t> озера, </a:t>
                      </a:r>
                      <a:r>
                        <a:rPr lang="ru-RU" sz="1800" b="0" i="0" u="none" dirty="0" err="1">
                          <a:solidFill>
                            <a:schemeClr val="tx1"/>
                          </a:solidFill>
                        </a:rPr>
                        <a:t>знов</a:t>
                      </a:r>
                      <a:r>
                        <a:rPr lang="ru-RU" sz="1800" b="0" i="0" u="none" dirty="0">
                          <a:solidFill>
                            <a:schemeClr val="tx1"/>
                          </a:solidFill>
                        </a:rPr>
                        <a:t> </a:t>
                      </a:r>
                      <a:r>
                        <a:rPr lang="ru-RU" sz="1800" b="0" i="0" u="none" dirty="0" err="1">
                          <a:solidFill>
                            <a:schemeClr val="tx1"/>
                          </a:solidFill>
                        </a:rPr>
                        <a:t>витікає</a:t>
                      </a:r>
                      <a:r>
                        <a:rPr lang="ru-RU" sz="1800" b="0" i="0" u="none" dirty="0">
                          <a:solidFill>
                            <a:schemeClr val="tx1"/>
                          </a:solidFill>
                        </a:rPr>
                        <a:t> і губиться в </a:t>
                      </a:r>
                      <a:r>
                        <a:rPr lang="ru-RU" sz="1800" b="0" i="0" u="none" dirty="0" err="1">
                          <a:solidFill>
                            <a:schemeClr val="tx1"/>
                          </a:solidFill>
                        </a:rPr>
                        <a:t>хащах</a:t>
                      </a:r>
                      <a:r>
                        <a:rPr lang="ru-RU" sz="1800" b="0" i="0" u="none" dirty="0">
                          <a:solidFill>
                            <a:schemeClr val="tx1"/>
                          </a:solidFill>
                        </a:rPr>
                        <a:t>. </a:t>
                      </a:r>
                      <a:endParaRPr lang="en-US" sz="1800" b="0" u="none" dirty="0">
                        <a:solidFill>
                          <a:schemeClr val="tx1"/>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277921757"/>
                  </a:ext>
                </a:extLst>
              </a:tr>
            </a:tbl>
          </a:graphicData>
        </a:graphic>
      </p:graphicFrame>
    </p:spTree>
    <p:extLst>
      <p:ext uri="{BB962C8B-B14F-4D97-AF65-F5344CB8AC3E}">
        <p14:creationId xmlns:p14="http://schemas.microsoft.com/office/powerpoint/2010/main" val="2633435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Contemporary dilemma: </a:t>
            </a:r>
            <a:br>
              <a:rPr lang="en-US" sz="4000" dirty="0"/>
            </a:br>
            <a:r>
              <a:rPr lang="en-US" sz="4000" dirty="0"/>
              <a:t>authenticity vs. comprehension</a:t>
            </a:r>
          </a:p>
        </p:txBody>
      </p:sp>
      <p:graphicFrame>
        <p:nvGraphicFramePr>
          <p:cNvPr id="3" name="Table 4">
            <a:extLst>
              <a:ext uri="{FF2B5EF4-FFF2-40B4-BE49-F238E27FC236}">
                <a16:creationId xmlns:a16="http://schemas.microsoft.com/office/drawing/2014/main" id="{0416696F-6EE0-E9CC-0A6E-B0E28F72A064}"/>
              </a:ext>
            </a:extLst>
          </p:cNvPr>
          <p:cNvGraphicFramePr>
            <a:graphicFrameLocks noGrp="1"/>
          </p:cNvGraphicFramePr>
          <p:nvPr>
            <p:extLst>
              <p:ext uri="{D42A27DB-BD31-4B8C-83A1-F6EECF244321}">
                <p14:modId xmlns:p14="http://schemas.microsoft.com/office/powerpoint/2010/main" val="3766748559"/>
              </p:ext>
            </p:extLst>
          </p:nvPr>
        </p:nvGraphicFramePr>
        <p:xfrm>
          <a:off x="838199" y="1939607"/>
          <a:ext cx="10380134" cy="3758460"/>
        </p:xfrm>
        <a:graphic>
          <a:graphicData uri="http://schemas.openxmlformats.org/drawingml/2006/table">
            <a:tbl>
              <a:tblPr firstRow="1" bandRow="1">
                <a:tableStyleId>{5C22544A-7EE6-4342-B048-85BDC9FD1C3A}</a:tableStyleId>
              </a:tblPr>
              <a:tblGrid>
                <a:gridCol w="5190067">
                  <a:extLst>
                    <a:ext uri="{9D8B030D-6E8A-4147-A177-3AD203B41FA5}">
                      <a16:colId xmlns:a16="http://schemas.microsoft.com/office/drawing/2014/main" val="3677262286"/>
                    </a:ext>
                  </a:extLst>
                </a:gridCol>
                <a:gridCol w="5190067">
                  <a:extLst>
                    <a:ext uri="{9D8B030D-6E8A-4147-A177-3AD203B41FA5}">
                      <a16:colId xmlns:a16="http://schemas.microsoft.com/office/drawing/2014/main" val="2925097382"/>
                    </a:ext>
                  </a:extLst>
                </a:gridCol>
              </a:tblGrid>
              <a:tr h="3758460">
                <a:tc>
                  <a:txBody>
                    <a:bodyPr/>
                    <a:lstStyle/>
                    <a:p>
                      <a:pPr algn="r"/>
                      <a:r>
                        <a:rPr lang="ru-RU" sz="1800" b="0" u="none" kern="1200" dirty="0" err="1">
                          <a:solidFill>
                            <a:schemeClr val="tx1"/>
                          </a:solidFill>
                          <a:latin typeface="+mn-lt"/>
                          <a:ea typeface="+mn-ea"/>
                          <a:cs typeface="+mn-cs"/>
                        </a:rPr>
                        <a:t>Причісує</a:t>
                      </a:r>
                      <a:r>
                        <a:rPr lang="ru-RU" sz="1800" b="0" u="none" kern="1200" dirty="0">
                          <a:solidFill>
                            <a:schemeClr val="tx1"/>
                          </a:solidFill>
                          <a:latin typeface="+mn-lt"/>
                          <a:ea typeface="+mn-ea"/>
                          <a:cs typeface="+mn-cs"/>
                        </a:rPr>
                        <a:t> Оленку, </a:t>
                      </a:r>
                      <a:r>
                        <a:rPr lang="ru-RU" sz="1800" b="0" u="none" kern="1200" dirty="0" err="1">
                          <a:solidFill>
                            <a:schemeClr val="tx1"/>
                          </a:solidFill>
                          <a:latin typeface="+mn-lt"/>
                          <a:ea typeface="+mn-ea"/>
                          <a:cs typeface="+mn-cs"/>
                        </a:rPr>
                        <a:t>пильнуючи</a:t>
                      </a:r>
                      <a:r>
                        <a:rPr lang="ru-RU" sz="1800" b="0" u="none" kern="1200" dirty="0">
                          <a:solidFill>
                            <a:schemeClr val="tx1"/>
                          </a:solidFill>
                          <a:latin typeface="+mn-lt"/>
                          <a:ea typeface="+mn-ea"/>
                          <a:cs typeface="+mn-cs"/>
                        </a:rPr>
                        <a:t> кожного </a:t>
                      </a:r>
                      <a:r>
                        <a:rPr lang="ru-RU" sz="1800" b="0" u="none" kern="1200" dirty="0" err="1">
                          <a:solidFill>
                            <a:schemeClr val="tx1"/>
                          </a:solidFill>
                          <a:latin typeface="+mn-lt"/>
                          <a:ea typeface="+mn-ea"/>
                          <a:cs typeface="+mn-cs"/>
                        </a:rPr>
                        <a:t>пасмочка</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заквітчує</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ніби</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коронує</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зірками</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зверх</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блідого</a:t>
                      </a:r>
                      <a:r>
                        <a:rPr lang="ru-RU" sz="1800" b="0" u="none" kern="1200" dirty="0">
                          <a:solidFill>
                            <a:schemeClr val="tx1"/>
                          </a:solidFill>
                          <a:latin typeface="+mn-lt"/>
                          <a:ea typeface="+mn-ea"/>
                          <a:cs typeface="+mn-cs"/>
                        </a:rPr>
                        <a:t> лобика. </a:t>
                      </a:r>
                      <a:r>
                        <a:rPr lang="ru-RU" sz="1800" b="0" u="none" kern="1200" dirty="0" err="1">
                          <a:solidFill>
                            <a:schemeClr val="tx1"/>
                          </a:solidFill>
                          <a:latin typeface="+mn-lt"/>
                          <a:ea typeface="+mn-ea"/>
                          <a:cs typeface="+mn-cs"/>
                        </a:rPr>
                        <a:t>Нічого</a:t>
                      </a:r>
                      <a:r>
                        <a:rPr lang="ru-RU" sz="1800" b="0" u="none" kern="1200" dirty="0">
                          <a:solidFill>
                            <a:schemeClr val="tx1"/>
                          </a:solidFill>
                          <a:latin typeface="+mn-lt"/>
                          <a:ea typeface="+mn-ea"/>
                          <a:cs typeface="+mn-cs"/>
                        </a:rPr>
                        <a:t> не </a:t>
                      </a:r>
                      <a:r>
                        <a:rPr lang="ru-RU" sz="1800" b="0" u="none" kern="1200" dirty="0" err="1">
                          <a:solidFill>
                            <a:schemeClr val="tx1"/>
                          </a:solidFill>
                          <a:latin typeface="+mn-lt"/>
                          <a:ea typeface="+mn-ea"/>
                          <a:cs typeface="+mn-cs"/>
                        </a:rPr>
                        <a:t>каже</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їй</a:t>
                      </a:r>
                      <a:r>
                        <a:rPr lang="ru-RU" sz="1800" b="0" u="none" kern="1200" dirty="0">
                          <a:solidFill>
                            <a:schemeClr val="tx1"/>
                          </a:solidFill>
                          <a:latin typeface="+mn-lt"/>
                          <a:ea typeface="+mn-ea"/>
                          <a:cs typeface="+mn-cs"/>
                        </a:rPr>
                        <a:t>, але </a:t>
                      </a:r>
                      <a:r>
                        <a:rPr lang="ru-RU" sz="1800" b="0" u="none" kern="1200" dirty="0" err="1">
                          <a:solidFill>
                            <a:schemeClr val="tx1"/>
                          </a:solidFill>
                          <a:latin typeface="+mn-lt"/>
                          <a:ea typeface="+mn-ea"/>
                          <a:cs typeface="+mn-cs"/>
                        </a:rPr>
                        <a:t>невимовлені</a:t>
                      </a:r>
                      <a:r>
                        <a:rPr lang="ru-RU" sz="1800" b="0" u="none" kern="1200" dirty="0">
                          <a:solidFill>
                            <a:schemeClr val="tx1"/>
                          </a:solidFill>
                          <a:latin typeface="+mn-lt"/>
                          <a:ea typeface="+mn-ea"/>
                          <a:cs typeface="+mn-cs"/>
                        </a:rPr>
                        <a:t> слова </a:t>
                      </a:r>
                      <a:r>
                        <a:rPr lang="ru-RU" sz="1800" b="0" u="none" kern="1200" dirty="0" err="1">
                          <a:solidFill>
                            <a:schemeClr val="tx1"/>
                          </a:solidFill>
                          <a:latin typeface="+mn-lt"/>
                          <a:ea typeface="+mn-ea"/>
                          <a:cs typeface="+mn-cs"/>
                        </a:rPr>
                        <a:t>тремтять</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подібні</a:t>
                      </a:r>
                      <a:r>
                        <a:rPr lang="ru-RU" sz="1800" b="0" u="none" kern="1200" dirty="0">
                          <a:solidFill>
                            <a:schemeClr val="tx1"/>
                          </a:solidFill>
                          <a:latin typeface="+mn-lt"/>
                          <a:ea typeface="+mn-ea"/>
                          <a:cs typeface="+mn-cs"/>
                        </a:rPr>
                        <a:t> до </a:t>
                      </a:r>
                      <a:r>
                        <a:rPr lang="ru-RU" sz="1800" b="0" u="none" kern="1200" dirty="0" err="1">
                          <a:solidFill>
                            <a:schemeClr val="tx1"/>
                          </a:solidFill>
                          <a:latin typeface="+mn-lt"/>
                          <a:ea typeface="+mn-ea"/>
                          <a:cs typeface="+mn-cs"/>
                        </a:rPr>
                        <a:t>сполохів</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насередині</a:t>
                      </a:r>
                      <a:r>
                        <a:rPr lang="ru-RU" sz="1800" b="0" u="none" kern="1200" dirty="0">
                          <a:solidFill>
                            <a:schemeClr val="tx1"/>
                          </a:solidFill>
                          <a:latin typeface="+mn-lt"/>
                          <a:ea typeface="+mn-ea"/>
                          <a:cs typeface="+mn-cs"/>
                        </a:rPr>
                        <a:t> грудей: "</a:t>
                      </a:r>
                      <a:r>
                        <a:rPr lang="ru-RU" sz="1800" b="0" u="none" kern="1200" dirty="0" err="1">
                          <a:solidFill>
                            <a:schemeClr val="tx1"/>
                          </a:solidFill>
                          <a:latin typeface="+mn-lt"/>
                          <a:ea typeface="+mn-ea"/>
                          <a:cs typeface="+mn-cs"/>
                        </a:rPr>
                        <a:t>Квітко</a:t>
                      </a:r>
                      <a:r>
                        <a:rPr lang="ru-RU" sz="1800" b="0" u="none" kern="1200" dirty="0">
                          <a:solidFill>
                            <a:schemeClr val="tx1"/>
                          </a:solidFill>
                          <a:latin typeface="+mn-lt"/>
                          <a:ea typeface="+mn-ea"/>
                          <a:cs typeface="+mn-cs"/>
                        </a:rPr>
                        <a:t> моя!" — і </a:t>
                      </a:r>
                      <a:r>
                        <a:rPr lang="ru-RU" sz="1800" b="0" u="none" kern="1200" dirty="0" err="1">
                          <a:solidFill>
                            <a:schemeClr val="tx1"/>
                          </a:solidFill>
                          <a:latin typeface="+mn-lt"/>
                          <a:ea typeface="+mn-ea"/>
                          <a:cs typeface="+mn-cs"/>
                        </a:rPr>
                        <a:t>неозначиме</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почуття</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обкинулося</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ніби</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передвістя</a:t>
                      </a:r>
                      <a:r>
                        <a:rPr lang="ru-RU" sz="1800" b="0" u="none" kern="1200" dirty="0">
                          <a:solidFill>
                            <a:schemeClr val="tx1"/>
                          </a:solidFill>
                          <a:latin typeface="+mn-lt"/>
                          <a:ea typeface="+mn-ea"/>
                          <a:cs typeface="+mn-cs"/>
                        </a:rPr>
                        <a:t> з болями; не знати, </a:t>
                      </a:r>
                      <a:r>
                        <a:rPr lang="ru-RU" sz="1800" b="0" u="none" kern="1200" dirty="0" err="1">
                          <a:solidFill>
                            <a:schemeClr val="tx1"/>
                          </a:solidFill>
                          <a:latin typeface="+mn-lt"/>
                          <a:ea typeface="+mn-ea"/>
                          <a:cs typeface="+mn-cs"/>
                        </a:rPr>
                        <a:t>що</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крім</a:t>
                      </a:r>
                      <a:r>
                        <a:rPr lang="ru-RU" sz="1800" b="0" u="none" kern="1200" dirty="0">
                          <a:solidFill>
                            <a:schemeClr val="tx1"/>
                          </a:solidFill>
                          <a:latin typeface="+mn-lt"/>
                          <a:ea typeface="+mn-ea"/>
                          <a:cs typeface="+mn-cs"/>
                        </a:rPr>
                        <a:t> них, </a:t>
                      </a:r>
                      <a:r>
                        <a:rPr lang="ru-RU" sz="1800" b="0" u="none" kern="1200" dirty="0" err="1">
                          <a:solidFill>
                            <a:schemeClr val="tx1"/>
                          </a:solidFill>
                          <a:latin typeface="+mn-lt"/>
                          <a:ea typeface="+mn-ea"/>
                          <a:cs typeface="+mn-cs"/>
                        </a:rPr>
                        <a:t>прийде</a:t>
                      </a:r>
                      <a:r>
                        <a:rPr lang="ru-RU" sz="1800" b="0" u="none" kern="1200" dirty="0">
                          <a:solidFill>
                            <a:schemeClr val="tx1"/>
                          </a:solidFill>
                          <a:latin typeface="+mn-lt"/>
                          <a:ea typeface="+mn-ea"/>
                          <a:cs typeface="+mn-cs"/>
                        </a:rPr>
                        <a:t>. Не </a:t>
                      </a:r>
                      <a:r>
                        <a:rPr lang="ru-RU" sz="1800" b="0" u="none" kern="1200" dirty="0" err="1">
                          <a:solidFill>
                            <a:schemeClr val="tx1"/>
                          </a:solidFill>
                          <a:latin typeface="+mn-lt"/>
                          <a:ea typeface="+mn-ea"/>
                          <a:cs typeface="+mn-cs"/>
                        </a:rPr>
                        <a:t>хоче</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піддатися</a:t>
                      </a:r>
                      <a:r>
                        <a:rPr lang="ru-RU" sz="1800" b="0" u="none" kern="1200" dirty="0">
                          <a:solidFill>
                            <a:schemeClr val="tx1"/>
                          </a:solidFill>
                          <a:latin typeface="+mn-lt"/>
                          <a:ea typeface="+mn-ea"/>
                          <a:cs typeface="+mn-cs"/>
                        </a:rPr>
                        <a:t> </a:t>
                      </a:r>
                      <a:r>
                        <a:rPr lang="ru-RU" sz="1800" b="0" u="none" kern="1200" dirty="0" err="1">
                          <a:solidFill>
                            <a:schemeClr val="tx1"/>
                          </a:solidFill>
                          <a:latin typeface="+mn-lt"/>
                          <a:ea typeface="+mn-ea"/>
                          <a:cs typeface="+mn-cs"/>
                        </a:rPr>
                        <a:t>їм</a:t>
                      </a:r>
                      <a:r>
                        <a:rPr lang="ru-RU" sz="1800" b="0" u="none" kern="1200" dirty="0">
                          <a:solidFill>
                            <a:schemeClr val="tx1"/>
                          </a:solidFill>
                          <a:latin typeface="+mn-lt"/>
                          <a:ea typeface="+mn-ea"/>
                          <a:cs typeface="+mn-cs"/>
                        </a:rPr>
                        <a:t> душа. </a:t>
                      </a:r>
                      <a:r>
                        <a:rPr lang="ru-RU" sz="1800" b="0" u="none" kern="1200" dirty="0" err="1">
                          <a:solidFill>
                            <a:schemeClr val="tx1"/>
                          </a:solidFill>
                          <a:latin typeface="+mn-lt"/>
                          <a:ea typeface="+mn-ea"/>
                          <a:cs typeface="+mn-cs"/>
                        </a:rPr>
                        <a:t>Втіха</a:t>
                      </a:r>
                      <a:r>
                        <a:rPr lang="ru-RU" sz="1800" b="0" u="none" kern="1200" dirty="0">
                          <a:solidFill>
                            <a:schemeClr val="tx1"/>
                          </a:solidFill>
                          <a:latin typeface="+mn-lt"/>
                          <a:ea typeface="+mn-ea"/>
                          <a:cs typeface="+mn-cs"/>
                        </a:rPr>
                        <a:t> коло </a:t>
                      </a:r>
                      <a:r>
                        <a:rPr lang="ru-RU" sz="1800" b="0" u="none" kern="1200" dirty="0" err="1">
                          <a:solidFill>
                            <a:schemeClr val="tx1"/>
                          </a:solidFill>
                          <a:latin typeface="+mn-lt"/>
                          <a:ea typeface="+mn-ea"/>
                          <a:cs typeface="+mn-cs"/>
                        </a:rPr>
                        <a:t>доні</a:t>
                      </a:r>
                      <a:r>
                        <a:rPr lang="ru-RU" sz="1800" b="0" u="none" kern="1200" dirty="0">
                          <a:solidFill>
                            <a:schemeClr val="tx1"/>
                          </a:solidFill>
                          <a:latin typeface="+mn-lt"/>
                          <a:ea typeface="+mn-ea"/>
                          <a:cs typeface="+mn-cs"/>
                        </a:rPr>
                        <a:t> не </a:t>
                      </a:r>
                      <a:r>
                        <a:rPr lang="ru-RU" sz="1800" b="0" u="none" kern="1200" dirty="0" err="1">
                          <a:solidFill>
                            <a:schemeClr val="tx1"/>
                          </a:solidFill>
                          <a:latin typeface="+mn-lt"/>
                          <a:ea typeface="+mn-ea"/>
                          <a:cs typeface="+mn-cs"/>
                        </a:rPr>
                        <a:t>гасне</a:t>
                      </a:r>
                      <a:r>
                        <a:rPr lang="ru-RU" sz="1800" b="0" u="none" kern="1200" dirty="0">
                          <a:solidFill>
                            <a:schemeClr val="tx1"/>
                          </a:solidFill>
                          <a:latin typeface="+mn-lt"/>
                          <a:ea typeface="+mn-ea"/>
                          <a:cs typeface="+mn-cs"/>
                        </a:rPr>
                        <a:t>, як </a:t>
                      </a:r>
                      <a:r>
                        <a:rPr lang="ru-RU" sz="1800" b="0" u="none" kern="1200" dirty="0" err="1">
                          <a:solidFill>
                            <a:schemeClr val="tx1"/>
                          </a:solidFill>
                          <a:latin typeface="+mn-lt"/>
                          <a:ea typeface="+mn-ea"/>
                          <a:cs typeface="+mn-cs"/>
                        </a:rPr>
                        <a:t>місяць</a:t>
                      </a:r>
                      <a:r>
                        <a:rPr lang="ru-RU" sz="1800" b="0" u="none" kern="1200" dirty="0">
                          <a:solidFill>
                            <a:schemeClr val="tx1"/>
                          </a:solidFill>
                          <a:latin typeface="+mn-lt"/>
                          <a:ea typeface="+mn-ea"/>
                          <a:cs typeface="+mn-cs"/>
                        </a:rPr>
                        <a:t> — любим серпиком.</a:t>
                      </a:r>
                      <a:endParaRPr lang="en-US" sz="1800" b="0" u="none" kern="1200" dirty="0">
                        <a:solidFill>
                          <a:schemeClr val="tx1"/>
                        </a:solidFill>
                        <a:latin typeface="+mn-lt"/>
                        <a:ea typeface="+mn-ea"/>
                        <a:cs typeface="+mn-cs"/>
                      </a:endParaRPr>
                    </a:p>
                    <a:p>
                      <a:pPr algn="r"/>
                      <a:endParaRPr lang="en-US" sz="1800" b="0" u="none" kern="1200" dirty="0">
                        <a:solidFill>
                          <a:schemeClr val="tx1"/>
                        </a:solidFill>
                        <a:latin typeface="+mn-lt"/>
                        <a:ea typeface="+mn-ea"/>
                        <a:cs typeface="+mn-cs"/>
                      </a:endParaRPr>
                    </a:p>
                    <a:p>
                      <a:pPr algn="r"/>
                      <a:endParaRPr lang="en-US" sz="1800" b="0" u="none" kern="1200" dirty="0">
                        <a:solidFill>
                          <a:schemeClr val="tx1"/>
                        </a:solidFill>
                        <a:latin typeface="+mn-lt"/>
                        <a:ea typeface="+mn-ea"/>
                        <a:cs typeface="+mn-cs"/>
                      </a:endParaRPr>
                    </a:p>
                    <a:p>
                      <a:pPr algn="l"/>
                      <a:r>
                        <a:rPr lang="ru-RU" sz="1800" b="0" u="none" kern="1200" dirty="0" err="1">
                          <a:solidFill>
                            <a:schemeClr val="tx1"/>
                          </a:solidFill>
                          <a:latin typeface="+mn-lt"/>
                          <a:ea typeface="+mn-ea"/>
                          <a:cs typeface="+mn-cs"/>
                        </a:rPr>
                        <a:t>Жовтий</a:t>
                      </a:r>
                      <a:r>
                        <a:rPr lang="ru-RU" sz="1800" b="0" u="none" kern="1200" dirty="0">
                          <a:solidFill>
                            <a:schemeClr val="tx1"/>
                          </a:solidFill>
                          <a:latin typeface="+mn-lt"/>
                          <a:ea typeface="+mn-ea"/>
                          <a:cs typeface="+mn-cs"/>
                        </a:rPr>
                        <a:t> князь</a:t>
                      </a:r>
                    </a:p>
                    <a:p>
                      <a:pPr algn="l"/>
                      <a:r>
                        <a:rPr lang="ru-RU" sz="1800" b="0" u="none" kern="1200" dirty="0">
                          <a:solidFill>
                            <a:schemeClr val="tx1"/>
                          </a:solidFill>
                          <a:latin typeface="+mn-lt"/>
                          <a:ea typeface="+mn-ea"/>
                          <a:cs typeface="+mn-cs"/>
                        </a:rPr>
                        <a:t>Василь Барка</a:t>
                      </a:r>
                    </a:p>
                    <a:p>
                      <a:pPr algn="l"/>
                      <a:r>
                        <a:rPr lang="en-US" sz="1800" b="0" u="none" kern="1200" dirty="0">
                          <a:solidFill>
                            <a:schemeClr val="tx1"/>
                          </a:solidFill>
                          <a:latin typeface="+mn-lt"/>
                          <a:ea typeface="+mn-ea"/>
                          <a:cs typeface="+mn-cs"/>
                        </a:rPr>
                        <a:t>1962</a:t>
                      </a:r>
                    </a:p>
                  </a:txBody>
                  <a:tcPr>
                    <a:lnR w="12700" cap="flat" cmpd="sng" algn="ctr">
                      <a:solidFill>
                        <a:schemeClr val="tx1"/>
                      </a:solidFill>
                      <a:prstDash val="solid"/>
                      <a:round/>
                      <a:headEnd type="none" w="med" len="med"/>
                      <a:tailEnd type="none" w="med" len="med"/>
                    </a:lnR>
                    <a:noFill/>
                  </a:tcPr>
                </a:tc>
                <a:tc>
                  <a:txBody>
                    <a:bodyPr/>
                    <a:lstStyle/>
                    <a:p>
                      <a:pPr algn="l"/>
                      <a:r>
                        <a:rPr lang="ru-RU" sz="1800" b="0" i="0" u="none" dirty="0" err="1">
                          <a:solidFill>
                            <a:schemeClr val="tx1"/>
                          </a:solidFill>
                        </a:rPr>
                        <a:t>Старезний</a:t>
                      </a:r>
                      <a:r>
                        <a:rPr lang="ru-RU" sz="1800" b="0" i="0" u="none" dirty="0">
                          <a:solidFill>
                            <a:schemeClr val="tx1"/>
                          </a:solidFill>
                        </a:rPr>
                        <a:t>, </a:t>
                      </a:r>
                      <a:r>
                        <a:rPr lang="ru-RU" sz="1800" b="0" i="0" u="none" dirty="0" err="1">
                          <a:solidFill>
                            <a:schemeClr val="tx1"/>
                          </a:solidFill>
                        </a:rPr>
                        <a:t>густий</a:t>
                      </a:r>
                      <a:r>
                        <a:rPr lang="ru-RU" sz="1800" b="0" i="0" u="none" dirty="0">
                          <a:solidFill>
                            <a:schemeClr val="tx1"/>
                          </a:solidFill>
                        </a:rPr>
                        <a:t>, </a:t>
                      </a:r>
                      <a:r>
                        <a:rPr lang="ru-RU" sz="1800" b="0" i="0" u="none" dirty="0" err="1">
                          <a:solidFill>
                            <a:schemeClr val="tx1"/>
                          </a:solidFill>
                        </a:rPr>
                        <a:t>предковічний</a:t>
                      </a:r>
                      <a:r>
                        <a:rPr lang="ru-RU" sz="1800" b="0" i="0" u="none" dirty="0">
                          <a:solidFill>
                            <a:schemeClr val="tx1"/>
                          </a:solidFill>
                        </a:rPr>
                        <a:t> </a:t>
                      </a:r>
                      <a:r>
                        <a:rPr lang="ru-RU" sz="1800" b="0" i="0" u="none" dirty="0" err="1">
                          <a:solidFill>
                            <a:schemeClr val="tx1"/>
                          </a:solidFill>
                        </a:rPr>
                        <a:t>ліс</a:t>
                      </a:r>
                      <a:r>
                        <a:rPr lang="ru-RU" sz="1800" b="0" i="0" u="none" dirty="0">
                          <a:solidFill>
                            <a:schemeClr val="tx1"/>
                          </a:solidFill>
                        </a:rPr>
                        <a:t> на </a:t>
                      </a:r>
                      <a:r>
                        <a:rPr lang="ru-RU" sz="1800" b="0" i="0" u="none" dirty="0" err="1">
                          <a:solidFill>
                            <a:schemeClr val="tx1"/>
                          </a:solidFill>
                        </a:rPr>
                        <a:t>Волині</a:t>
                      </a:r>
                      <a:r>
                        <a:rPr lang="ru-RU" sz="1800" b="0" i="0" u="none" dirty="0">
                          <a:solidFill>
                            <a:schemeClr val="tx1"/>
                          </a:solidFill>
                        </a:rPr>
                        <a:t>. </a:t>
                      </a:r>
                      <a:r>
                        <a:rPr lang="ru-RU" sz="1800" b="0" i="0" u="none" dirty="0" err="1">
                          <a:solidFill>
                            <a:schemeClr val="tx1"/>
                          </a:solidFill>
                        </a:rPr>
                        <a:t>Посеред</a:t>
                      </a:r>
                      <a:r>
                        <a:rPr lang="ru-RU" sz="1800" b="0" i="0" u="none" dirty="0">
                          <a:solidFill>
                            <a:schemeClr val="tx1"/>
                          </a:solidFill>
                        </a:rPr>
                        <a:t> </a:t>
                      </a:r>
                      <a:r>
                        <a:rPr lang="ru-RU" sz="1800" b="0" i="0" u="none" dirty="0" err="1">
                          <a:solidFill>
                            <a:schemeClr val="tx1"/>
                          </a:solidFill>
                        </a:rPr>
                        <a:t>лісу</a:t>
                      </a:r>
                      <a:r>
                        <a:rPr lang="ru-RU" sz="1800" b="0" i="0" u="none" dirty="0">
                          <a:solidFill>
                            <a:schemeClr val="tx1"/>
                          </a:solidFill>
                        </a:rPr>
                        <a:t> простора </a:t>
                      </a:r>
                      <a:r>
                        <a:rPr lang="ru-RU" sz="1800" b="0" i="0" u="none" dirty="0" err="1">
                          <a:solidFill>
                            <a:schemeClr val="tx1"/>
                          </a:solidFill>
                        </a:rPr>
                        <a:t>галява</a:t>
                      </a:r>
                      <a:r>
                        <a:rPr lang="ru-RU" sz="1800" b="0" i="0" u="none" dirty="0">
                          <a:solidFill>
                            <a:schemeClr val="tx1"/>
                          </a:solidFill>
                        </a:rPr>
                        <a:t> з </a:t>
                      </a:r>
                      <a:r>
                        <a:rPr lang="ru-RU" sz="1800" b="0" i="0" u="none" dirty="0" err="1">
                          <a:solidFill>
                            <a:schemeClr val="tx1"/>
                          </a:solidFill>
                        </a:rPr>
                        <a:t>плакучою</a:t>
                      </a:r>
                      <a:r>
                        <a:rPr lang="ru-RU" sz="1800" b="0" i="0" u="none" dirty="0">
                          <a:solidFill>
                            <a:schemeClr val="tx1"/>
                          </a:solidFill>
                        </a:rPr>
                        <a:t> березою і з великим </a:t>
                      </a:r>
                      <a:r>
                        <a:rPr lang="ru-RU" sz="1800" b="0" i="0" u="none" dirty="0" err="1">
                          <a:solidFill>
                            <a:schemeClr val="tx1"/>
                          </a:solidFill>
                        </a:rPr>
                        <a:t>прастарим</a:t>
                      </a:r>
                      <a:r>
                        <a:rPr lang="ru-RU" sz="1800" b="0" i="0" u="none" dirty="0">
                          <a:solidFill>
                            <a:schemeClr val="tx1"/>
                          </a:solidFill>
                        </a:rPr>
                        <a:t> дубом. </a:t>
                      </a:r>
                      <a:r>
                        <a:rPr lang="ru-RU" sz="1800" b="0" i="0" u="none" dirty="0" err="1">
                          <a:solidFill>
                            <a:schemeClr val="tx1"/>
                          </a:solidFill>
                        </a:rPr>
                        <a:t>Галява</a:t>
                      </a:r>
                      <a:r>
                        <a:rPr lang="ru-RU" sz="1800" b="0" i="0" u="none" dirty="0">
                          <a:solidFill>
                            <a:schemeClr val="tx1"/>
                          </a:solidFill>
                        </a:rPr>
                        <a:t> </a:t>
                      </a:r>
                      <a:r>
                        <a:rPr lang="ru-RU" sz="1800" b="0" i="0" u="none" dirty="0" err="1">
                          <a:solidFill>
                            <a:schemeClr val="tx1"/>
                          </a:solidFill>
                        </a:rPr>
                        <a:t>скраю</a:t>
                      </a:r>
                      <a:r>
                        <a:rPr lang="ru-RU" sz="1800" b="0" i="0" u="none" dirty="0">
                          <a:solidFill>
                            <a:schemeClr val="tx1"/>
                          </a:solidFill>
                        </a:rPr>
                        <a:t> переходить в </a:t>
                      </a:r>
                      <a:r>
                        <a:rPr lang="ru-RU" sz="1800" b="0" i="0" u="none" dirty="0" err="1">
                          <a:solidFill>
                            <a:schemeClr val="tx1"/>
                          </a:solidFill>
                        </a:rPr>
                        <a:t>куп'я</a:t>
                      </a:r>
                      <a:r>
                        <a:rPr lang="ru-RU" sz="1800" b="0" i="0" u="none" dirty="0">
                          <a:solidFill>
                            <a:schemeClr val="tx1"/>
                          </a:solidFill>
                        </a:rPr>
                        <a:t> та </a:t>
                      </a:r>
                      <a:r>
                        <a:rPr lang="ru-RU" sz="1800" b="0" i="0" u="none" dirty="0" err="1">
                          <a:solidFill>
                            <a:schemeClr val="tx1"/>
                          </a:solidFill>
                        </a:rPr>
                        <a:t>очерети</a:t>
                      </a:r>
                      <a:r>
                        <a:rPr lang="ru-RU" sz="1800" b="0" i="0" u="none" dirty="0">
                          <a:solidFill>
                            <a:schemeClr val="tx1"/>
                          </a:solidFill>
                        </a:rPr>
                        <a:t>, а в одному </a:t>
                      </a:r>
                      <a:r>
                        <a:rPr lang="ru-RU" sz="1800" b="0" i="0" u="none" dirty="0" err="1">
                          <a:solidFill>
                            <a:schemeClr val="tx1"/>
                          </a:solidFill>
                        </a:rPr>
                        <a:t>місці</a:t>
                      </a:r>
                      <a:r>
                        <a:rPr lang="ru-RU" sz="1800" b="0" i="0" u="none" dirty="0">
                          <a:solidFill>
                            <a:schemeClr val="tx1"/>
                          </a:solidFill>
                        </a:rPr>
                        <a:t> в яро-</a:t>
                      </a:r>
                      <a:r>
                        <a:rPr lang="ru-RU" sz="1800" b="0" i="0" u="none" dirty="0" err="1">
                          <a:solidFill>
                            <a:schemeClr val="tx1"/>
                          </a:solidFill>
                        </a:rPr>
                        <a:t>зелену</a:t>
                      </a:r>
                      <a:r>
                        <a:rPr lang="ru-RU" sz="1800" b="0" i="0" u="none" dirty="0">
                          <a:solidFill>
                            <a:schemeClr val="tx1"/>
                          </a:solidFill>
                        </a:rPr>
                        <a:t> </a:t>
                      </a:r>
                      <a:r>
                        <a:rPr lang="ru-RU" sz="1800" b="0" i="0" u="none" dirty="0" err="1">
                          <a:solidFill>
                            <a:schemeClr val="tx1"/>
                          </a:solidFill>
                        </a:rPr>
                        <a:t>драговину</a:t>
                      </a:r>
                      <a:r>
                        <a:rPr lang="ru-RU" sz="1800" b="0" i="0" u="none" dirty="0">
                          <a:solidFill>
                            <a:schemeClr val="tx1"/>
                          </a:solidFill>
                        </a:rPr>
                        <a:t> — то береги </a:t>
                      </a:r>
                      <a:r>
                        <a:rPr lang="ru-RU" sz="1800" b="0" i="0" u="none" dirty="0" err="1">
                          <a:solidFill>
                            <a:schemeClr val="tx1"/>
                          </a:solidFill>
                        </a:rPr>
                        <a:t>лісового</a:t>
                      </a:r>
                      <a:r>
                        <a:rPr lang="ru-RU" sz="1800" b="0" i="0" u="none" dirty="0">
                          <a:solidFill>
                            <a:schemeClr val="tx1"/>
                          </a:solidFill>
                        </a:rPr>
                        <a:t> озера, </a:t>
                      </a:r>
                      <a:r>
                        <a:rPr lang="ru-RU" sz="1800" b="0" i="0" u="none" dirty="0" err="1">
                          <a:solidFill>
                            <a:schemeClr val="tx1"/>
                          </a:solidFill>
                        </a:rPr>
                        <a:t>що</a:t>
                      </a:r>
                      <a:r>
                        <a:rPr lang="ru-RU" sz="1800" b="0" i="0" u="none" dirty="0">
                          <a:solidFill>
                            <a:schemeClr val="tx1"/>
                          </a:solidFill>
                        </a:rPr>
                        <a:t> </a:t>
                      </a:r>
                      <a:r>
                        <a:rPr lang="ru-RU" sz="1800" b="0" i="0" u="none" dirty="0" err="1">
                          <a:solidFill>
                            <a:schemeClr val="tx1"/>
                          </a:solidFill>
                        </a:rPr>
                        <a:t>утворилося</a:t>
                      </a:r>
                      <a:r>
                        <a:rPr lang="ru-RU" sz="1800" b="0" i="0" u="none" dirty="0">
                          <a:solidFill>
                            <a:schemeClr val="tx1"/>
                          </a:solidFill>
                        </a:rPr>
                        <a:t> з </a:t>
                      </a:r>
                      <a:r>
                        <a:rPr lang="ru-RU" sz="1800" b="0" i="0" u="none" dirty="0" err="1">
                          <a:solidFill>
                            <a:schemeClr val="tx1"/>
                          </a:solidFill>
                        </a:rPr>
                        <a:t>лісового</a:t>
                      </a:r>
                      <a:r>
                        <a:rPr lang="ru-RU" sz="1800" b="0" i="0" u="none" dirty="0">
                          <a:solidFill>
                            <a:schemeClr val="tx1"/>
                          </a:solidFill>
                        </a:rPr>
                        <a:t> </a:t>
                      </a:r>
                      <a:r>
                        <a:rPr lang="ru-RU" sz="1800" b="0" i="0" u="none" dirty="0" err="1">
                          <a:solidFill>
                            <a:schemeClr val="tx1"/>
                          </a:solidFill>
                        </a:rPr>
                        <a:t>струмка</a:t>
                      </a:r>
                      <a:r>
                        <a:rPr lang="ru-RU" sz="1800" b="0" i="0" u="none" dirty="0">
                          <a:solidFill>
                            <a:schemeClr val="tx1"/>
                          </a:solidFill>
                        </a:rPr>
                        <a:t>. </a:t>
                      </a:r>
                      <a:r>
                        <a:rPr lang="ru-RU" sz="1800" b="0" i="0" u="none" dirty="0" err="1">
                          <a:solidFill>
                            <a:schemeClr val="tx1"/>
                          </a:solidFill>
                        </a:rPr>
                        <a:t>Струмок</a:t>
                      </a:r>
                      <a:r>
                        <a:rPr lang="ru-RU" sz="1800" b="0" i="0" u="none" dirty="0">
                          <a:solidFill>
                            <a:schemeClr val="tx1"/>
                          </a:solidFill>
                        </a:rPr>
                        <a:t> той </a:t>
                      </a:r>
                      <a:r>
                        <a:rPr lang="ru-RU" sz="1800" b="0" i="0" u="none" dirty="0" err="1">
                          <a:solidFill>
                            <a:schemeClr val="tx1"/>
                          </a:solidFill>
                        </a:rPr>
                        <a:t>вибігає</a:t>
                      </a:r>
                      <a:r>
                        <a:rPr lang="ru-RU" sz="1800" b="0" i="0" u="none" dirty="0">
                          <a:solidFill>
                            <a:schemeClr val="tx1"/>
                          </a:solidFill>
                        </a:rPr>
                        <a:t> з </a:t>
                      </a:r>
                      <a:r>
                        <a:rPr lang="ru-RU" sz="1800" b="0" i="0" u="none" dirty="0" err="1">
                          <a:solidFill>
                            <a:schemeClr val="tx1"/>
                          </a:solidFill>
                        </a:rPr>
                        <a:t>гущавини</a:t>
                      </a:r>
                      <a:r>
                        <a:rPr lang="ru-RU" sz="1800" b="0" i="0" u="none" dirty="0">
                          <a:solidFill>
                            <a:schemeClr val="tx1"/>
                          </a:solidFill>
                        </a:rPr>
                        <a:t> </a:t>
                      </a:r>
                      <a:r>
                        <a:rPr lang="ru-RU" sz="1800" b="0" i="0" u="none" dirty="0" err="1">
                          <a:solidFill>
                            <a:schemeClr val="tx1"/>
                          </a:solidFill>
                        </a:rPr>
                        <a:t>лісу</a:t>
                      </a:r>
                      <a:r>
                        <a:rPr lang="ru-RU" sz="1800" b="0" i="0" u="none" dirty="0">
                          <a:solidFill>
                            <a:schemeClr val="tx1"/>
                          </a:solidFill>
                        </a:rPr>
                        <a:t>, </a:t>
                      </a:r>
                      <a:r>
                        <a:rPr lang="ru-RU" sz="1800" b="0" i="0" u="none" dirty="0" err="1">
                          <a:solidFill>
                            <a:schemeClr val="tx1"/>
                          </a:solidFill>
                        </a:rPr>
                        <a:t>впадає</a:t>
                      </a:r>
                      <a:r>
                        <a:rPr lang="ru-RU" sz="1800" b="0" i="0" u="none" dirty="0">
                          <a:solidFill>
                            <a:schemeClr val="tx1"/>
                          </a:solidFill>
                        </a:rPr>
                        <a:t> в озеро, </a:t>
                      </a:r>
                      <a:r>
                        <a:rPr lang="ru-RU" sz="1800" b="0" i="0" u="none" dirty="0" err="1">
                          <a:solidFill>
                            <a:schemeClr val="tx1"/>
                          </a:solidFill>
                        </a:rPr>
                        <a:t>потім</a:t>
                      </a:r>
                      <a:r>
                        <a:rPr lang="ru-RU" sz="1800" b="0" i="0" u="none" dirty="0">
                          <a:solidFill>
                            <a:schemeClr val="tx1"/>
                          </a:solidFill>
                        </a:rPr>
                        <a:t>, по </a:t>
                      </a:r>
                      <a:r>
                        <a:rPr lang="ru-RU" sz="1800" b="0" i="0" u="none" dirty="0" err="1">
                          <a:solidFill>
                            <a:schemeClr val="tx1"/>
                          </a:solidFill>
                        </a:rPr>
                        <a:t>другім</a:t>
                      </a:r>
                      <a:r>
                        <a:rPr lang="ru-RU" sz="1800" b="0" i="0" u="none" dirty="0">
                          <a:solidFill>
                            <a:schemeClr val="tx1"/>
                          </a:solidFill>
                        </a:rPr>
                        <a:t> </a:t>
                      </a:r>
                      <a:r>
                        <a:rPr lang="ru-RU" sz="1800" b="0" i="0" u="none" dirty="0" err="1">
                          <a:solidFill>
                            <a:schemeClr val="tx1"/>
                          </a:solidFill>
                        </a:rPr>
                        <a:t>боці</a:t>
                      </a:r>
                      <a:r>
                        <a:rPr lang="ru-RU" sz="1800" b="0" i="0" u="none" dirty="0">
                          <a:solidFill>
                            <a:schemeClr val="tx1"/>
                          </a:solidFill>
                        </a:rPr>
                        <a:t> озера, </a:t>
                      </a:r>
                      <a:r>
                        <a:rPr lang="ru-RU" sz="1800" b="0" i="0" u="none" dirty="0" err="1">
                          <a:solidFill>
                            <a:schemeClr val="tx1"/>
                          </a:solidFill>
                        </a:rPr>
                        <a:t>знов</a:t>
                      </a:r>
                      <a:r>
                        <a:rPr lang="ru-RU" sz="1800" b="0" i="0" u="none" dirty="0">
                          <a:solidFill>
                            <a:schemeClr val="tx1"/>
                          </a:solidFill>
                        </a:rPr>
                        <a:t> </a:t>
                      </a:r>
                      <a:r>
                        <a:rPr lang="ru-RU" sz="1800" b="0" i="0" u="none" dirty="0" err="1">
                          <a:solidFill>
                            <a:schemeClr val="tx1"/>
                          </a:solidFill>
                        </a:rPr>
                        <a:t>витікає</a:t>
                      </a:r>
                      <a:r>
                        <a:rPr lang="ru-RU" sz="1800" b="0" i="0" u="none" dirty="0">
                          <a:solidFill>
                            <a:schemeClr val="tx1"/>
                          </a:solidFill>
                        </a:rPr>
                        <a:t> і губиться в </a:t>
                      </a:r>
                      <a:r>
                        <a:rPr lang="ru-RU" sz="1800" b="0" i="0" u="none" dirty="0" err="1">
                          <a:solidFill>
                            <a:schemeClr val="tx1"/>
                          </a:solidFill>
                        </a:rPr>
                        <a:t>хащах</a:t>
                      </a:r>
                      <a:r>
                        <a:rPr lang="ru-RU" sz="1800" b="0" i="0" u="none" dirty="0">
                          <a:solidFill>
                            <a:schemeClr val="tx1"/>
                          </a:solidFill>
                        </a:rPr>
                        <a:t>.</a:t>
                      </a:r>
                      <a:endParaRPr lang="en-US" sz="1800" b="0" i="0" u="none" dirty="0">
                        <a:solidFill>
                          <a:schemeClr val="tx1"/>
                        </a:solidFill>
                      </a:endParaRPr>
                    </a:p>
                    <a:p>
                      <a:pPr algn="l"/>
                      <a:endParaRPr lang="en-US" sz="1800" b="0" i="0" u="none" dirty="0">
                        <a:solidFill>
                          <a:schemeClr val="tx1"/>
                        </a:solidFill>
                      </a:endParaRPr>
                    </a:p>
                    <a:p>
                      <a:pPr algn="r"/>
                      <a:endParaRPr lang="ru-RU" sz="1800" b="0" i="0" u="none" dirty="0">
                        <a:solidFill>
                          <a:schemeClr val="tx1"/>
                        </a:solidFill>
                      </a:endParaRPr>
                    </a:p>
                    <a:p>
                      <a:pPr algn="r"/>
                      <a:r>
                        <a:rPr lang="ru-RU" sz="1800" b="0" i="0" u="none" dirty="0" err="1">
                          <a:solidFill>
                            <a:schemeClr val="tx1"/>
                          </a:solidFill>
                        </a:rPr>
                        <a:t>Лісова</a:t>
                      </a:r>
                      <a:r>
                        <a:rPr lang="ru-RU" sz="1800" b="0" i="0" u="none" dirty="0">
                          <a:solidFill>
                            <a:schemeClr val="tx1"/>
                          </a:solidFill>
                        </a:rPr>
                        <a:t> </a:t>
                      </a:r>
                      <a:r>
                        <a:rPr lang="ru-RU" sz="1800" b="0" i="0" u="none" dirty="0" err="1">
                          <a:solidFill>
                            <a:schemeClr val="tx1"/>
                          </a:solidFill>
                        </a:rPr>
                        <a:t>пісня</a:t>
                      </a:r>
                      <a:endParaRPr lang="ru-RU" sz="1800" b="0" i="0" u="none" dirty="0">
                        <a:solidFill>
                          <a:schemeClr val="tx1"/>
                        </a:solidFill>
                      </a:endParaRPr>
                    </a:p>
                    <a:p>
                      <a:pPr algn="r"/>
                      <a:r>
                        <a:rPr lang="ru-RU" sz="1800" b="0" i="0" u="none" dirty="0">
                          <a:solidFill>
                            <a:schemeClr val="tx1"/>
                          </a:solidFill>
                        </a:rPr>
                        <a:t>Леся </a:t>
                      </a:r>
                      <a:r>
                        <a:rPr lang="ru-RU" sz="1800" b="0" i="0" u="none" dirty="0" err="1">
                          <a:solidFill>
                            <a:schemeClr val="tx1"/>
                          </a:solidFill>
                        </a:rPr>
                        <a:t>Українка</a:t>
                      </a:r>
                      <a:endParaRPr lang="en-US" sz="1800" b="0" i="0" u="none" dirty="0">
                        <a:solidFill>
                          <a:schemeClr val="tx1"/>
                        </a:solidFill>
                      </a:endParaRPr>
                    </a:p>
                    <a:p>
                      <a:pPr algn="r"/>
                      <a:r>
                        <a:rPr lang="en-US" sz="1800" b="0" i="0" u="none" dirty="0">
                          <a:solidFill>
                            <a:schemeClr val="tx1"/>
                          </a:solidFill>
                        </a:rPr>
                        <a:t>1911</a:t>
                      </a:r>
                      <a:r>
                        <a:rPr lang="ru-RU" sz="1800" b="0" i="0" u="none" dirty="0">
                          <a:solidFill>
                            <a:schemeClr val="tx1"/>
                          </a:solidFill>
                        </a:rPr>
                        <a:t> </a:t>
                      </a:r>
                      <a:endParaRPr lang="en-US" sz="1800" b="0" u="none" dirty="0">
                        <a:solidFill>
                          <a:schemeClr val="tx1"/>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277921757"/>
                  </a:ext>
                </a:extLst>
              </a:tr>
            </a:tbl>
          </a:graphicData>
        </a:graphic>
      </p:graphicFrame>
    </p:spTree>
    <p:extLst>
      <p:ext uri="{BB962C8B-B14F-4D97-AF65-F5344CB8AC3E}">
        <p14:creationId xmlns:p14="http://schemas.microsoft.com/office/powerpoint/2010/main" val="3762177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B3F3F9B-1E95-9B79-891C-BDCCBA17FA2D}"/>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Requalifying to Translate from a Related Language</a:t>
            </a:r>
          </a:p>
        </p:txBody>
      </p:sp>
      <p:sp>
        <p:nvSpPr>
          <p:cNvPr id="6" name="Text Placeholder 5">
            <a:extLst>
              <a:ext uri="{FF2B5EF4-FFF2-40B4-BE49-F238E27FC236}">
                <a16:creationId xmlns:a16="http://schemas.microsoft.com/office/drawing/2014/main" id="{00045134-0FAA-56BD-E6F6-65A05B275651}"/>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You’re closer than you think!</a:t>
            </a:r>
          </a:p>
        </p:txBody>
      </p:sp>
      <p:cxnSp>
        <p:nvCxnSpPr>
          <p:cNvPr id="17" name="Straight Connector 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2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0E169-2AD5-D782-E954-690A23B458EE}"/>
              </a:ext>
            </a:extLst>
          </p:cNvPr>
          <p:cNvSpPr>
            <a:spLocks noGrp="1"/>
          </p:cNvSpPr>
          <p:nvPr>
            <p:ph type="title"/>
          </p:nvPr>
        </p:nvSpPr>
        <p:spPr/>
        <p:txBody>
          <a:bodyPr/>
          <a:lstStyle/>
          <a:p>
            <a:pPr algn="ctr"/>
            <a:r>
              <a:rPr lang="en-US" dirty="0"/>
              <a:t>Do You “Know” the Language?</a:t>
            </a:r>
          </a:p>
        </p:txBody>
      </p:sp>
      <p:sp>
        <p:nvSpPr>
          <p:cNvPr id="5" name="Text Placeholder 4">
            <a:extLst>
              <a:ext uri="{FF2B5EF4-FFF2-40B4-BE49-F238E27FC236}">
                <a16:creationId xmlns:a16="http://schemas.microsoft.com/office/drawing/2014/main" id="{1CEBB2FA-31A4-F4F8-29D4-88E33B1D9804}"/>
              </a:ext>
            </a:extLst>
          </p:cNvPr>
          <p:cNvSpPr>
            <a:spLocks noGrp="1"/>
          </p:cNvSpPr>
          <p:nvPr>
            <p:ph type="body" idx="1"/>
          </p:nvPr>
        </p:nvSpPr>
        <p:spPr/>
        <p:txBody>
          <a:bodyPr/>
          <a:lstStyle/>
          <a:p>
            <a:pPr algn="ctr"/>
            <a:r>
              <a:rPr lang="en-US" dirty="0"/>
              <a:t>Active Skills: Speaking, Writing</a:t>
            </a:r>
          </a:p>
          <a:p>
            <a:pPr algn="ctr"/>
            <a:endParaRPr lang="en-US" dirty="0"/>
          </a:p>
        </p:txBody>
      </p:sp>
      <p:pic>
        <p:nvPicPr>
          <p:cNvPr id="10" name="Content Placeholder 9" descr="People at meeting">
            <a:extLst>
              <a:ext uri="{FF2B5EF4-FFF2-40B4-BE49-F238E27FC236}">
                <a16:creationId xmlns:a16="http://schemas.microsoft.com/office/drawing/2014/main" id="{CB0DDF20-DF68-9B70-5E6A-7C058277E6C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39788" y="2628107"/>
            <a:ext cx="5157787" cy="3438524"/>
          </a:xfrm>
        </p:spPr>
      </p:pic>
      <p:sp>
        <p:nvSpPr>
          <p:cNvPr id="7" name="Text Placeholder 6">
            <a:extLst>
              <a:ext uri="{FF2B5EF4-FFF2-40B4-BE49-F238E27FC236}">
                <a16:creationId xmlns:a16="http://schemas.microsoft.com/office/drawing/2014/main" id="{9A142B69-3939-ABC8-23BA-67B102036A47}"/>
              </a:ext>
            </a:extLst>
          </p:cNvPr>
          <p:cNvSpPr>
            <a:spLocks noGrp="1"/>
          </p:cNvSpPr>
          <p:nvPr>
            <p:ph type="body" sz="quarter" idx="3"/>
          </p:nvPr>
        </p:nvSpPr>
        <p:spPr/>
        <p:txBody>
          <a:bodyPr/>
          <a:lstStyle/>
          <a:p>
            <a:pPr algn="ctr"/>
            <a:r>
              <a:rPr lang="en-US" dirty="0"/>
              <a:t>Passive Skills: Listening, Reading</a:t>
            </a:r>
          </a:p>
          <a:p>
            <a:pPr algn="ctr"/>
            <a:endParaRPr lang="en-US" dirty="0"/>
          </a:p>
        </p:txBody>
      </p:sp>
      <p:pic>
        <p:nvPicPr>
          <p:cNvPr id="12" name="Content Placeholder 11" descr="Person reading book">
            <a:extLst>
              <a:ext uri="{FF2B5EF4-FFF2-40B4-BE49-F238E27FC236}">
                <a16:creationId xmlns:a16="http://schemas.microsoft.com/office/drawing/2014/main" id="{66D97418-D4BA-6964-5AA1-E59BF014DEC9}"/>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p:blipFill>
        <p:spPr>
          <a:xfrm>
            <a:off x="6172200" y="2617531"/>
            <a:ext cx="5183188" cy="3459676"/>
          </a:xfrm>
        </p:spPr>
      </p:pic>
    </p:spTree>
    <p:extLst>
      <p:ext uri="{BB962C8B-B14F-4D97-AF65-F5344CB8AC3E}">
        <p14:creationId xmlns:p14="http://schemas.microsoft.com/office/powerpoint/2010/main" val="45270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458C4-39C1-9225-89C6-15EA24B8400C}"/>
              </a:ext>
            </a:extLst>
          </p:cNvPr>
          <p:cNvSpPr>
            <a:spLocks noGrp="1"/>
          </p:cNvSpPr>
          <p:nvPr>
            <p:ph type="title"/>
          </p:nvPr>
        </p:nvSpPr>
        <p:spPr/>
        <p:txBody>
          <a:bodyPr/>
          <a:lstStyle/>
          <a:p>
            <a:pPr algn="ctr"/>
            <a:r>
              <a:rPr lang="en-US" dirty="0"/>
              <a:t>Your Productive Languages</a:t>
            </a:r>
          </a:p>
        </p:txBody>
      </p:sp>
    </p:spTree>
    <p:extLst>
      <p:ext uri="{BB962C8B-B14F-4D97-AF65-F5344CB8AC3E}">
        <p14:creationId xmlns:p14="http://schemas.microsoft.com/office/powerpoint/2010/main" val="3069396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458C4-39C1-9225-89C6-15EA24B8400C}"/>
              </a:ext>
            </a:extLst>
          </p:cNvPr>
          <p:cNvSpPr>
            <a:spLocks noGrp="1"/>
          </p:cNvSpPr>
          <p:nvPr>
            <p:ph type="title"/>
          </p:nvPr>
        </p:nvSpPr>
        <p:spPr/>
        <p:txBody>
          <a:bodyPr/>
          <a:lstStyle/>
          <a:p>
            <a:pPr algn="ctr"/>
            <a:r>
              <a:rPr lang="en-US" dirty="0"/>
              <a:t>Your Productive Languages</a:t>
            </a:r>
          </a:p>
        </p:txBody>
      </p:sp>
      <p:sp>
        <p:nvSpPr>
          <p:cNvPr id="8" name="Content Placeholder 7">
            <a:extLst>
              <a:ext uri="{FF2B5EF4-FFF2-40B4-BE49-F238E27FC236}">
                <a16:creationId xmlns:a16="http://schemas.microsoft.com/office/drawing/2014/main" id="{AD879124-C9A8-DF7F-EFF6-01404D79E9DD}"/>
              </a:ext>
            </a:extLst>
          </p:cNvPr>
          <p:cNvSpPr>
            <a:spLocks noGrp="1"/>
          </p:cNvSpPr>
          <p:nvPr>
            <p:ph idx="1"/>
          </p:nvPr>
        </p:nvSpPr>
        <p:spPr/>
        <p:txBody>
          <a:bodyPr/>
          <a:lstStyle/>
          <a:p>
            <a:r>
              <a:rPr lang="en-US" dirty="0"/>
              <a:t>Your Native Language(s)</a:t>
            </a:r>
          </a:p>
          <a:p>
            <a:r>
              <a:rPr lang="en-US" dirty="0"/>
              <a:t>Languages into which you can speak and/or write coherently, accurately and appropriately for your purpose</a:t>
            </a:r>
          </a:p>
          <a:p>
            <a:r>
              <a:rPr lang="en-US" dirty="0"/>
              <a:t>Your target languages</a:t>
            </a:r>
          </a:p>
          <a:p>
            <a:r>
              <a:rPr lang="en-US" dirty="0"/>
              <a:t>FOR TRANSLATION:</a:t>
            </a:r>
          </a:p>
        </p:txBody>
      </p:sp>
    </p:spTree>
    <p:extLst>
      <p:ext uri="{BB962C8B-B14F-4D97-AF65-F5344CB8AC3E}">
        <p14:creationId xmlns:p14="http://schemas.microsoft.com/office/powerpoint/2010/main" val="74603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458C4-39C1-9225-89C6-15EA24B8400C}"/>
              </a:ext>
            </a:extLst>
          </p:cNvPr>
          <p:cNvSpPr>
            <a:spLocks noGrp="1"/>
          </p:cNvSpPr>
          <p:nvPr>
            <p:ph type="title"/>
          </p:nvPr>
        </p:nvSpPr>
        <p:spPr/>
        <p:txBody>
          <a:bodyPr/>
          <a:lstStyle/>
          <a:p>
            <a:pPr algn="ctr"/>
            <a:r>
              <a:rPr lang="en-US" dirty="0"/>
              <a:t>Your Productive Languages</a:t>
            </a:r>
          </a:p>
        </p:txBody>
      </p:sp>
      <p:sp>
        <p:nvSpPr>
          <p:cNvPr id="8" name="Content Placeholder 7">
            <a:extLst>
              <a:ext uri="{FF2B5EF4-FFF2-40B4-BE49-F238E27FC236}">
                <a16:creationId xmlns:a16="http://schemas.microsoft.com/office/drawing/2014/main" id="{AD879124-C9A8-DF7F-EFF6-01404D79E9DD}"/>
              </a:ext>
            </a:extLst>
          </p:cNvPr>
          <p:cNvSpPr>
            <a:spLocks noGrp="1"/>
          </p:cNvSpPr>
          <p:nvPr>
            <p:ph idx="1"/>
          </p:nvPr>
        </p:nvSpPr>
        <p:spPr/>
        <p:txBody>
          <a:bodyPr/>
          <a:lstStyle/>
          <a:p>
            <a:r>
              <a:rPr lang="en-US" dirty="0"/>
              <a:t>Your Native Language(s)</a:t>
            </a:r>
          </a:p>
          <a:p>
            <a:r>
              <a:rPr lang="en-US" dirty="0"/>
              <a:t>Languages into which you can speak and/or write coherently, accurately and appropriately for your purpose</a:t>
            </a:r>
          </a:p>
          <a:p>
            <a:r>
              <a:rPr lang="en-US" dirty="0"/>
              <a:t>Your target languages</a:t>
            </a:r>
          </a:p>
          <a:p>
            <a:r>
              <a:rPr lang="en-US" dirty="0"/>
              <a:t>FOR TRANSLATION:</a:t>
            </a:r>
          </a:p>
          <a:p>
            <a:r>
              <a:rPr lang="en-US" dirty="0"/>
              <a:t>If you are qualified to translate in one language pair, you are already halfway to being qualified in a second one!</a:t>
            </a:r>
          </a:p>
          <a:p>
            <a:r>
              <a:rPr lang="en-US" dirty="0"/>
              <a:t>All you have to do is learn the language.</a:t>
            </a:r>
          </a:p>
        </p:txBody>
      </p:sp>
    </p:spTree>
    <p:extLst>
      <p:ext uri="{BB962C8B-B14F-4D97-AF65-F5344CB8AC3E}">
        <p14:creationId xmlns:p14="http://schemas.microsoft.com/office/powerpoint/2010/main" val="227741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422E-BF06-6C61-6CF8-254DE1D842F1}"/>
              </a:ext>
            </a:extLst>
          </p:cNvPr>
          <p:cNvSpPr>
            <a:spLocks noGrp="1"/>
          </p:cNvSpPr>
          <p:nvPr>
            <p:ph type="title"/>
          </p:nvPr>
        </p:nvSpPr>
        <p:spPr/>
        <p:txBody>
          <a:bodyPr/>
          <a:lstStyle/>
          <a:p>
            <a:pPr algn="ctr"/>
            <a:r>
              <a:rPr lang="en-US" dirty="0"/>
              <a:t>Your Receptive Languages</a:t>
            </a:r>
          </a:p>
        </p:txBody>
      </p:sp>
      <p:sp>
        <p:nvSpPr>
          <p:cNvPr id="3" name="Content Placeholder 2">
            <a:extLst>
              <a:ext uri="{FF2B5EF4-FFF2-40B4-BE49-F238E27FC236}">
                <a16:creationId xmlns:a16="http://schemas.microsoft.com/office/drawing/2014/main" id="{96D7AF10-97FB-4241-9A53-5D90D7DEA232}"/>
              </a:ext>
            </a:extLst>
          </p:cNvPr>
          <p:cNvSpPr>
            <a:spLocks noGrp="1"/>
          </p:cNvSpPr>
          <p:nvPr>
            <p:ph idx="1"/>
          </p:nvPr>
        </p:nvSpPr>
        <p:spPr/>
        <p:txBody>
          <a:bodyPr/>
          <a:lstStyle/>
          <a:p>
            <a:r>
              <a:rPr lang="en-US" dirty="0"/>
              <a:t>Languages you can understand by reading and/or listening</a:t>
            </a:r>
          </a:p>
          <a:p>
            <a:r>
              <a:rPr lang="en-US" dirty="0"/>
              <a:t>Your source languages</a:t>
            </a:r>
          </a:p>
        </p:txBody>
      </p:sp>
    </p:spTree>
    <p:extLst>
      <p:ext uri="{BB962C8B-B14F-4D97-AF65-F5344CB8AC3E}">
        <p14:creationId xmlns:p14="http://schemas.microsoft.com/office/powerpoint/2010/main" val="3336970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7B8E-A7E5-12B2-9FE7-4C35C577D4E2}"/>
              </a:ext>
            </a:extLst>
          </p:cNvPr>
          <p:cNvSpPr>
            <a:spLocks noGrp="1"/>
          </p:cNvSpPr>
          <p:nvPr>
            <p:ph type="title"/>
          </p:nvPr>
        </p:nvSpPr>
        <p:spPr/>
        <p:txBody>
          <a:bodyPr/>
          <a:lstStyle/>
          <a:p>
            <a:pPr algn="ctr"/>
            <a:r>
              <a:rPr lang="en-US" dirty="0"/>
              <a:t>Benefits of Related Source Languages</a:t>
            </a:r>
          </a:p>
        </p:txBody>
      </p:sp>
    </p:spTree>
    <p:extLst>
      <p:ext uri="{BB962C8B-B14F-4D97-AF65-F5344CB8AC3E}">
        <p14:creationId xmlns:p14="http://schemas.microsoft.com/office/powerpoint/2010/main" val="1695836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7B8E-A7E5-12B2-9FE7-4C35C577D4E2}"/>
              </a:ext>
            </a:extLst>
          </p:cNvPr>
          <p:cNvSpPr>
            <a:spLocks noGrp="1"/>
          </p:cNvSpPr>
          <p:nvPr>
            <p:ph type="title"/>
          </p:nvPr>
        </p:nvSpPr>
        <p:spPr/>
        <p:txBody>
          <a:bodyPr/>
          <a:lstStyle/>
          <a:p>
            <a:pPr algn="ctr"/>
            <a:r>
              <a:rPr lang="en-US" dirty="0"/>
              <a:t>Benefits of Related Source Languages</a:t>
            </a:r>
          </a:p>
        </p:txBody>
      </p:sp>
      <p:sp>
        <p:nvSpPr>
          <p:cNvPr id="3" name="Content Placeholder 2">
            <a:extLst>
              <a:ext uri="{FF2B5EF4-FFF2-40B4-BE49-F238E27FC236}">
                <a16:creationId xmlns:a16="http://schemas.microsoft.com/office/drawing/2014/main" id="{050122F3-5903-1557-8139-DBEE8C133570}"/>
              </a:ext>
            </a:extLst>
          </p:cNvPr>
          <p:cNvSpPr>
            <a:spLocks noGrp="1"/>
          </p:cNvSpPr>
          <p:nvPr>
            <p:ph idx="1"/>
          </p:nvPr>
        </p:nvSpPr>
        <p:spPr/>
        <p:txBody>
          <a:bodyPr/>
          <a:lstStyle/>
          <a:p>
            <a:r>
              <a:rPr lang="en-US" dirty="0"/>
              <a:t>TONS of cognates</a:t>
            </a:r>
          </a:p>
          <a:p>
            <a:r>
              <a:rPr lang="en-US" dirty="0"/>
              <a:t>Even false friends have familiar roots (</a:t>
            </a:r>
            <a:r>
              <a:rPr lang="ru-RU" dirty="0"/>
              <a:t>другой/</a:t>
            </a:r>
            <a:r>
              <a:rPr lang="ru-RU" dirty="0" err="1"/>
              <a:t>другий</a:t>
            </a:r>
            <a:r>
              <a:rPr lang="ru-RU" dirty="0"/>
              <a:t>)</a:t>
            </a:r>
            <a:endParaRPr lang="en-US" dirty="0"/>
          </a:p>
          <a:p>
            <a:r>
              <a:rPr lang="en-US" dirty="0"/>
              <a:t>Similar constructions = Similar pitfalls</a:t>
            </a:r>
          </a:p>
          <a:p>
            <a:r>
              <a:rPr lang="en-US" dirty="0"/>
              <a:t>Editing: Native speakers of similar languages make similar mistakes</a:t>
            </a:r>
          </a:p>
          <a:p>
            <a:r>
              <a:rPr lang="en-US" dirty="0"/>
              <a:t>The same is true of machine translation</a:t>
            </a:r>
          </a:p>
          <a:p>
            <a:endParaRPr lang="en-US" dirty="0"/>
          </a:p>
        </p:txBody>
      </p:sp>
    </p:spTree>
    <p:extLst>
      <p:ext uri="{BB962C8B-B14F-4D97-AF65-F5344CB8AC3E}">
        <p14:creationId xmlns:p14="http://schemas.microsoft.com/office/powerpoint/2010/main" val="120213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7D18-5A13-C27B-66E0-4D4C11010F3A}"/>
              </a:ext>
            </a:extLst>
          </p:cNvPr>
          <p:cNvSpPr>
            <a:spLocks noGrp="1"/>
          </p:cNvSpPr>
          <p:nvPr>
            <p:ph type="title"/>
          </p:nvPr>
        </p:nvSpPr>
        <p:spPr/>
        <p:txBody>
          <a:bodyPr/>
          <a:lstStyle/>
          <a:p>
            <a:pPr algn="ctr"/>
            <a:r>
              <a:rPr lang="en-US" dirty="0"/>
              <a:t>Related Languages</a:t>
            </a:r>
          </a:p>
        </p:txBody>
      </p:sp>
      <p:sp>
        <p:nvSpPr>
          <p:cNvPr id="3" name="Content Placeholder 2">
            <a:extLst>
              <a:ext uri="{FF2B5EF4-FFF2-40B4-BE49-F238E27FC236}">
                <a16:creationId xmlns:a16="http://schemas.microsoft.com/office/drawing/2014/main" id="{49EED2AE-71BA-F69C-EA15-3622E98D05F9}"/>
              </a:ext>
            </a:extLst>
          </p:cNvPr>
          <p:cNvSpPr>
            <a:spLocks noGrp="1"/>
          </p:cNvSpPr>
          <p:nvPr>
            <p:ph idx="1"/>
          </p:nvPr>
        </p:nvSpPr>
        <p:spPr/>
        <p:txBody>
          <a:bodyPr/>
          <a:lstStyle/>
          <a:p>
            <a:r>
              <a:rPr lang="en-US" dirty="0"/>
              <a:t>Dutch:	</a:t>
            </a:r>
            <a:r>
              <a:rPr lang="nl-NL" dirty="0"/>
              <a:t>Ik zwem in de zee.</a:t>
            </a:r>
          </a:p>
          <a:p>
            <a:r>
              <a:rPr lang="nl-NL" dirty="0"/>
              <a:t>English:	</a:t>
            </a:r>
            <a:r>
              <a:rPr lang="en-US" dirty="0"/>
              <a:t> I swim in the sea.</a:t>
            </a:r>
          </a:p>
        </p:txBody>
      </p:sp>
    </p:spTree>
    <p:extLst>
      <p:ext uri="{BB962C8B-B14F-4D97-AF65-F5344CB8AC3E}">
        <p14:creationId xmlns:p14="http://schemas.microsoft.com/office/powerpoint/2010/main" val="1202225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23A-2680-588C-52DF-6B2BE12A6010}"/>
              </a:ext>
            </a:extLst>
          </p:cNvPr>
          <p:cNvSpPr>
            <a:spLocks noGrp="1"/>
          </p:cNvSpPr>
          <p:nvPr>
            <p:ph type="title"/>
          </p:nvPr>
        </p:nvSpPr>
        <p:spPr/>
        <p:txBody>
          <a:bodyPr>
            <a:normAutofit/>
          </a:bodyPr>
          <a:lstStyle/>
          <a:p>
            <a:r>
              <a:rPr lang="en-US" sz="4000" dirty="0"/>
              <a:t>Translator’s choices</a:t>
            </a:r>
          </a:p>
        </p:txBody>
      </p:sp>
      <p:sp>
        <p:nvSpPr>
          <p:cNvPr id="4" name="Content Placeholder 3">
            <a:extLst>
              <a:ext uri="{FF2B5EF4-FFF2-40B4-BE49-F238E27FC236}">
                <a16:creationId xmlns:a16="http://schemas.microsoft.com/office/drawing/2014/main" id="{096F910B-5578-66C8-D0EA-105AB9E2E764}"/>
              </a:ext>
            </a:extLst>
          </p:cNvPr>
          <p:cNvSpPr>
            <a:spLocks noGrp="1"/>
          </p:cNvSpPr>
          <p:nvPr>
            <p:ph idx="1"/>
          </p:nvPr>
        </p:nvSpPr>
        <p:spPr>
          <a:xfrm>
            <a:off x="838200" y="1825625"/>
            <a:ext cx="10515600" cy="4351338"/>
          </a:xfrm>
        </p:spPr>
        <p:txBody>
          <a:bodyPr>
            <a:normAutofit/>
          </a:bodyPr>
          <a:lstStyle/>
          <a:p>
            <a:r>
              <a:rPr lang="en-US" dirty="0"/>
              <a:t>Lexicon: choice of three languages</a:t>
            </a:r>
          </a:p>
          <a:p>
            <a:r>
              <a:rPr lang="en-US" dirty="0"/>
              <a:t>Grammar and morphology</a:t>
            </a:r>
          </a:p>
          <a:p>
            <a:pPr lvl="1"/>
            <a:r>
              <a:rPr lang="en-US" dirty="0"/>
              <a:t>E.g., complex vs. simple future tense: </a:t>
            </a:r>
            <a:r>
              <a:rPr lang="ru-RU" dirty="0"/>
              <a:t>буде </a:t>
            </a:r>
            <a:r>
              <a:rPr lang="ru-RU" dirty="0" err="1"/>
              <a:t>говорити</a:t>
            </a:r>
            <a:r>
              <a:rPr lang="ru-RU" dirty="0"/>
              <a:t> </a:t>
            </a:r>
            <a:r>
              <a:rPr lang="en-US" dirty="0"/>
              <a:t>vs. </a:t>
            </a:r>
            <a:r>
              <a:rPr lang="ru-RU" dirty="0" err="1"/>
              <a:t>говоритиме</a:t>
            </a:r>
            <a:endParaRPr lang="en-US" dirty="0"/>
          </a:p>
          <a:p>
            <a:r>
              <a:rPr lang="en-US" dirty="0"/>
              <a:t>Culturally appropriate localization</a:t>
            </a:r>
          </a:p>
          <a:p>
            <a:r>
              <a:rPr lang="en-US" dirty="0"/>
              <a:t>Ethical choices</a:t>
            </a:r>
          </a:p>
          <a:p>
            <a:pPr lvl="1"/>
            <a:r>
              <a:rPr lang="en-US" dirty="0"/>
              <a:t>Oleksandr </a:t>
            </a:r>
            <a:r>
              <a:rPr lang="en-US" dirty="0" err="1"/>
              <a:t>Dovzhenko</a:t>
            </a:r>
            <a:r>
              <a:rPr lang="en-US" dirty="0"/>
              <a:t>: “It is better to speak perfect Russian than botched Ukrainian.” – What do you think?</a:t>
            </a:r>
          </a:p>
          <a:p>
            <a:r>
              <a:rPr lang="en-US" dirty="0"/>
              <a:t>Bias in AI and MT</a:t>
            </a:r>
          </a:p>
          <a:p>
            <a:endParaRPr lang="en-US" dirty="0"/>
          </a:p>
        </p:txBody>
      </p:sp>
    </p:spTree>
    <p:extLst>
      <p:ext uri="{BB962C8B-B14F-4D97-AF65-F5344CB8AC3E}">
        <p14:creationId xmlns:p14="http://schemas.microsoft.com/office/powerpoint/2010/main" val="316541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571B8-59A2-DA14-138E-E18ED0A1DE75}"/>
              </a:ext>
            </a:extLst>
          </p:cNvPr>
          <p:cNvSpPr>
            <a:spLocks noGrp="1"/>
          </p:cNvSpPr>
          <p:nvPr>
            <p:ph type="title"/>
          </p:nvPr>
        </p:nvSpPr>
        <p:spPr/>
        <p:txBody>
          <a:bodyPr/>
          <a:lstStyle/>
          <a:p>
            <a:pPr algn="ctr"/>
            <a:r>
              <a:rPr lang="en-US" dirty="0"/>
              <a:t>Historical Pitfalls</a:t>
            </a:r>
          </a:p>
        </p:txBody>
      </p:sp>
      <p:sp>
        <p:nvSpPr>
          <p:cNvPr id="6" name="Content Placeholder 5">
            <a:extLst>
              <a:ext uri="{FF2B5EF4-FFF2-40B4-BE49-F238E27FC236}">
                <a16:creationId xmlns:a16="http://schemas.microsoft.com/office/drawing/2014/main" id="{2EDE4E22-2D35-753A-958F-CF44B2602BDA}"/>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headline of a “robot test” for a language services company:</a:t>
            </a:r>
          </a:p>
          <a:p>
            <a:r>
              <a:rPr lang="uk-UA" sz="2800" dirty="0">
                <a:effectLst/>
                <a:latin typeface="Calibri" panose="020F0502020204030204" pitchFamily="34" charset="0"/>
                <a:ea typeface="Calibri" panose="020F0502020204030204" pitchFamily="34" charset="0"/>
                <a:cs typeface="Times New Roman" panose="02020603050405020304" pitchFamily="18" charset="0"/>
              </a:rPr>
              <a:t>Таємниця </a:t>
            </a:r>
            <a:r>
              <a:rPr lang="uk-UA" sz="2800" u="sng" dirty="0">
                <a:effectLst/>
                <a:latin typeface="Calibri" panose="020F0502020204030204" pitchFamily="34" charset="0"/>
                <a:ea typeface="Calibri" panose="020F0502020204030204" pitchFamily="34" charset="0"/>
                <a:cs typeface="Times New Roman" panose="02020603050405020304" pitchFamily="18" charset="0"/>
              </a:rPr>
              <a:t>давньоруської</a:t>
            </a:r>
            <a:r>
              <a:rPr lang="uk-UA" sz="2800" dirty="0">
                <a:effectLst/>
                <a:latin typeface="Calibri" panose="020F0502020204030204" pitchFamily="34" charset="0"/>
                <a:ea typeface="Calibri" panose="020F0502020204030204" pitchFamily="34" charset="0"/>
                <a:cs typeface="Times New Roman" panose="02020603050405020304" pitchFamily="18" charset="0"/>
              </a:rPr>
              <a:t> свинцевої грамоти з Полонного</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How did Google Translate and </a:t>
            </a:r>
            <a:r>
              <a:rPr lang="en-US" dirty="0" err="1">
                <a:latin typeface="Calibri" panose="020F0502020204030204" pitchFamily="34" charset="0"/>
                <a:ea typeface="Calibri" panose="020F0502020204030204" pitchFamily="34" charset="0"/>
                <a:cs typeface="Times New Roman" panose="02020603050405020304" pitchFamily="18" charset="0"/>
              </a:rPr>
              <a:t>DeepL</a:t>
            </a:r>
            <a:r>
              <a:rPr lang="en-US" dirty="0">
                <a:latin typeface="Calibri" panose="020F0502020204030204" pitchFamily="34" charset="0"/>
                <a:ea typeface="Calibri" panose="020F0502020204030204" pitchFamily="34" charset="0"/>
                <a:cs typeface="Times New Roman" panose="02020603050405020304" pitchFamily="18" charset="0"/>
              </a:rPr>
              <a:t> render this term in Jan. 2023?</a:t>
            </a:r>
          </a:p>
          <a:p>
            <a:endParaRPr lang="en-US" dirty="0"/>
          </a:p>
        </p:txBody>
      </p:sp>
    </p:spTree>
    <p:extLst>
      <p:ext uri="{BB962C8B-B14F-4D97-AF65-F5344CB8AC3E}">
        <p14:creationId xmlns:p14="http://schemas.microsoft.com/office/powerpoint/2010/main" val="1055365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571B8-59A2-DA14-138E-E18ED0A1DE75}"/>
              </a:ext>
            </a:extLst>
          </p:cNvPr>
          <p:cNvSpPr>
            <a:spLocks noGrp="1"/>
          </p:cNvSpPr>
          <p:nvPr>
            <p:ph type="title"/>
          </p:nvPr>
        </p:nvSpPr>
        <p:spPr/>
        <p:txBody>
          <a:bodyPr/>
          <a:lstStyle/>
          <a:p>
            <a:pPr algn="ctr"/>
            <a:r>
              <a:rPr lang="en-US" dirty="0"/>
              <a:t>Historical Pitfalls</a:t>
            </a:r>
          </a:p>
        </p:txBody>
      </p:sp>
      <p:sp>
        <p:nvSpPr>
          <p:cNvPr id="6" name="Content Placeholder 5">
            <a:extLst>
              <a:ext uri="{FF2B5EF4-FFF2-40B4-BE49-F238E27FC236}">
                <a16:creationId xmlns:a16="http://schemas.microsoft.com/office/drawing/2014/main" id="{2EDE4E22-2D35-753A-958F-CF44B2602BDA}"/>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headline of a “robot test” for a language services company:</a:t>
            </a:r>
          </a:p>
          <a:p>
            <a:r>
              <a:rPr lang="uk-UA" sz="2800" dirty="0">
                <a:effectLst/>
                <a:latin typeface="Calibri" panose="020F0502020204030204" pitchFamily="34" charset="0"/>
                <a:ea typeface="Calibri" panose="020F0502020204030204" pitchFamily="34" charset="0"/>
                <a:cs typeface="Times New Roman" panose="02020603050405020304" pitchFamily="18" charset="0"/>
              </a:rPr>
              <a:t>Таємниця </a:t>
            </a:r>
            <a:r>
              <a:rPr lang="uk-UA" sz="2800" u="sng" dirty="0">
                <a:effectLst/>
                <a:latin typeface="Calibri" panose="020F0502020204030204" pitchFamily="34" charset="0"/>
                <a:ea typeface="Calibri" panose="020F0502020204030204" pitchFamily="34" charset="0"/>
                <a:cs typeface="Times New Roman" panose="02020603050405020304" pitchFamily="18" charset="0"/>
              </a:rPr>
              <a:t>давньоруської</a:t>
            </a:r>
            <a:r>
              <a:rPr lang="uk-UA" sz="2800" dirty="0">
                <a:effectLst/>
                <a:latin typeface="Calibri" panose="020F0502020204030204" pitchFamily="34" charset="0"/>
                <a:ea typeface="Calibri" panose="020F0502020204030204" pitchFamily="34" charset="0"/>
                <a:cs typeface="Times New Roman" panose="02020603050405020304" pitchFamily="18" charset="0"/>
              </a:rPr>
              <a:t> свинцевої грамоти з Полонного</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How did Google Translate and </a:t>
            </a:r>
            <a:r>
              <a:rPr lang="en-US" dirty="0" err="1">
                <a:latin typeface="Calibri" panose="020F0502020204030204" pitchFamily="34" charset="0"/>
                <a:ea typeface="Calibri" panose="020F0502020204030204" pitchFamily="34" charset="0"/>
                <a:cs typeface="Times New Roman" panose="02020603050405020304" pitchFamily="18" charset="0"/>
              </a:rPr>
              <a:t>DeepL</a:t>
            </a:r>
            <a:r>
              <a:rPr lang="en-US" dirty="0">
                <a:latin typeface="Calibri" panose="020F0502020204030204" pitchFamily="34" charset="0"/>
                <a:ea typeface="Calibri" panose="020F0502020204030204" pitchFamily="34" charset="0"/>
                <a:cs typeface="Times New Roman" panose="02020603050405020304" pitchFamily="18" charset="0"/>
              </a:rPr>
              <a:t> render this term in Jan. 2023?</a:t>
            </a:r>
          </a:p>
          <a:p>
            <a:r>
              <a:rPr lang="en-US" sz="2800" strike="sngStrike" dirty="0">
                <a:effectLst/>
                <a:latin typeface="Calibri" panose="020F0502020204030204" pitchFamily="34" charset="0"/>
                <a:ea typeface="Calibri" panose="020F0502020204030204" pitchFamily="34" charset="0"/>
                <a:cs typeface="Times New Roman" panose="02020603050405020304" pitchFamily="18" charset="0"/>
              </a:rPr>
              <a:t>Old Russian</a:t>
            </a:r>
          </a:p>
          <a:p>
            <a:r>
              <a:rPr lang="en-US" dirty="0">
                <a:latin typeface="Calibri" panose="020F0502020204030204" pitchFamily="34" charset="0"/>
                <a:ea typeface="Calibri" panose="020F0502020204030204" pitchFamily="34" charset="0"/>
                <a:cs typeface="Times New Roman" panose="02020603050405020304" pitchFamily="18" charset="0"/>
              </a:rPr>
              <a:t>(Old) Rus?</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(Old) Ruthenian?</a:t>
            </a:r>
          </a:p>
          <a:p>
            <a:endParaRPr lang="en-US" dirty="0"/>
          </a:p>
        </p:txBody>
      </p:sp>
    </p:spTree>
    <p:extLst>
      <p:ext uri="{BB962C8B-B14F-4D97-AF65-F5344CB8AC3E}">
        <p14:creationId xmlns:p14="http://schemas.microsoft.com/office/powerpoint/2010/main" val="124600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571B8-59A2-DA14-138E-E18ED0A1DE75}"/>
              </a:ext>
            </a:extLst>
          </p:cNvPr>
          <p:cNvSpPr>
            <a:spLocks noGrp="1"/>
          </p:cNvSpPr>
          <p:nvPr>
            <p:ph type="title"/>
          </p:nvPr>
        </p:nvSpPr>
        <p:spPr>
          <a:xfrm>
            <a:off x="838200" y="2766219"/>
            <a:ext cx="10515600" cy="1325563"/>
          </a:xfrm>
        </p:spPr>
        <p:txBody>
          <a:bodyPr/>
          <a:lstStyle/>
          <a:p>
            <a:pPr algn="ctr"/>
            <a:r>
              <a:rPr lang="en-US" dirty="0"/>
              <a:t>Thank you!</a:t>
            </a:r>
            <a:br>
              <a:rPr lang="en-US" dirty="0"/>
            </a:br>
            <a:r>
              <a:rPr lang="en-US" dirty="0"/>
              <a:t>Questions?</a:t>
            </a:r>
          </a:p>
        </p:txBody>
      </p:sp>
    </p:spTree>
    <p:extLst>
      <p:ext uri="{BB962C8B-B14F-4D97-AF65-F5344CB8AC3E}">
        <p14:creationId xmlns:p14="http://schemas.microsoft.com/office/powerpoint/2010/main" val="344011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7D18-5A13-C27B-66E0-4D4C11010F3A}"/>
              </a:ext>
            </a:extLst>
          </p:cNvPr>
          <p:cNvSpPr>
            <a:spLocks noGrp="1"/>
          </p:cNvSpPr>
          <p:nvPr>
            <p:ph type="title"/>
          </p:nvPr>
        </p:nvSpPr>
        <p:spPr/>
        <p:txBody>
          <a:bodyPr/>
          <a:lstStyle/>
          <a:p>
            <a:pPr algn="ctr"/>
            <a:r>
              <a:rPr lang="en-US" dirty="0"/>
              <a:t>Related Languages</a:t>
            </a:r>
          </a:p>
        </p:txBody>
      </p:sp>
      <p:sp>
        <p:nvSpPr>
          <p:cNvPr id="3" name="Content Placeholder 2">
            <a:extLst>
              <a:ext uri="{FF2B5EF4-FFF2-40B4-BE49-F238E27FC236}">
                <a16:creationId xmlns:a16="http://schemas.microsoft.com/office/drawing/2014/main" id="{49EED2AE-71BA-F69C-EA15-3622E98D05F9}"/>
              </a:ext>
            </a:extLst>
          </p:cNvPr>
          <p:cNvSpPr>
            <a:spLocks noGrp="1"/>
          </p:cNvSpPr>
          <p:nvPr>
            <p:ph idx="1"/>
          </p:nvPr>
        </p:nvSpPr>
        <p:spPr/>
        <p:txBody>
          <a:bodyPr/>
          <a:lstStyle/>
          <a:p>
            <a:r>
              <a:rPr lang="en-US" dirty="0"/>
              <a:t>Dutch:	</a:t>
            </a:r>
            <a:r>
              <a:rPr lang="nl-NL" dirty="0"/>
              <a:t>Ik zwem in de zee.</a:t>
            </a:r>
          </a:p>
          <a:p>
            <a:r>
              <a:rPr lang="nl-NL" dirty="0"/>
              <a:t>English:	</a:t>
            </a:r>
            <a:r>
              <a:rPr lang="en-US" dirty="0"/>
              <a:t> I swim in the sea.</a:t>
            </a:r>
          </a:p>
          <a:p>
            <a:r>
              <a:rPr lang="en-US" dirty="0"/>
              <a:t>Dutch:	</a:t>
            </a:r>
            <a:r>
              <a:rPr lang="nl-NL" dirty="0"/>
              <a:t>Hij draagt een zwarte broek.</a:t>
            </a:r>
          </a:p>
        </p:txBody>
      </p:sp>
    </p:spTree>
    <p:extLst>
      <p:ext uri="{BB962C8B-B14F-4D97-AF65-F5344CB8AC3E}">
        <p14:creationId xmlns:p14="http://schemas.microsoft.com/office/powerpoint/2010/main" val="65485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7D18-5A13-C27B-66E0-4D4C11010F3A}"/>
              </a:ext>
            </a:extLst>
          </p:cNvPr>
          <p:cNvSpPr>
            <a:spLocks noGrp="1"/>
          </p:cNvSpPr>
          <p:nvPr>
            <p:ph type="title"/>
          </p:nvPr>
        </p:nvSpPr>
        <p:spPr/>
        <p:txBody>
          <a:bodyPr/>
          <a:lstStyle/>
          <a:p>
            <a:pPr algn="ctr"/>
            <a:r>
              <a:rPr lang="en-US" dirty="0"/>
              <a:t>Related Languages</a:t>
            </a:r>
          </a:p>
        </p:txBody>
      </p:sp>
      <p:sp>
        <p:nvSpPr>
          <p:cNvPr id="3" name="Content Placeholder 2">
            <a:extLst>
              <a:ext uri="{FF2B5EF4-FFF2-40B4-BE49-F238E27FC236}">
                <a16:creationId xmlns:a16="http://schemas.microsoft.com/office/drawing/2014/main" id="{49EED2AE-71BA-F69C-EA15-3622E98D05F9}"/>
              </a:ext>
            </a:extLst>
          </p:cNvPr>
          <p:cNvSpPr>
            <a:spLocks noGrp="1"/>
          </p:cNvSpPr>
          <p:nvPr>
            <p:ph idx="1"/>
          </p:nvPr>
        </p:nvSpPr>
        <p:spPr/>
        <p:txBody>
          <a:bodyPr/>
          <a:lstStyle/>
          <a:p>
            <a:r>
              <a:rPr lang="en-US" dirty="0"/>
              <a:t>Dutch:	</a:t>
            </a:r>
            <a:r>
              <a:rPr lang="nl-NL" dirty="0"/>
              <a:t>Ik zwem in de zee.</a:t>
            </a:r>
          </a:p>
          <a:p>
            <a:r>
              <a:rPr lang="nl-NL" dirty="0"/>
              <a:t>English:	</a:t>
            </a:r>
            <a:r>
              <a:rPr lang="en-US" dirty="0"/>
              <a:t> I swim in the sea.</a:t>
            </a:r>
          </a:p>
          <a:p>
            <a:r>
              <a:rPr lang="en-US" dirty="0"/>
              <a:t>Dutch:	</a:t>
            </a:r>
            <a:r>
              <a:rPr lang="nl-NL" dirty="0"/>
              <a:t>Hij draagt een zwarte broek.</a:t>
            </a:r>
          </a:p>
          <a:p>
            <a:r>
              <a:rPr lang="nl-NL" dirty="0"/>
              <a:t>English:	</a:t>
            </a:r>
            <a:r>
              <a:rPr lang="en-US" dirty="0"/>
              <a:t> He is wearing black pants.</a:t>
            </a:r>
          </a:p>
        </p:txBody>
      </p:sp>
    </p:spTree>
    <p:extLst>
      <p:ext uri="{BB962C8B-B14F-4D97-AF65-F5344CB8AC3E}">
        <p14:creationId xmlns:p14="http://schemas.microsoft.com/office/powerpoint/2010/main" val="364960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E4F3-E9FE-30F4-39F4-9365F060FFAA}"/>
              </a:ext>
            </a:extLst>
          </p:cNvPr>
          <p:cNvSpPr>
            <a:spLocks noGrp="1"/>
          </p:cNvSpPr>
          <p:nvPr>
            <p:ph type="title"/>
          </p:nvPr>
        </p:nvSpPr>
        <p:spPr/>
        <p:txBody>
          <a:bodyPr/>
          <a:lstStyle/>
          <a:p>
            <a:pPr algn="ctr"/>
            <a:r>
              <a:rPr lang="nl-NL" dirty="0"/>
              <a:t>Types of Linguistic Drift</a:t>
            </a:r>
          </a:p>
        </p:txBody>
      </p:sp>
      <p:sp>
        <p:nvSpPr>
          <p:cNvPr id="3" name="Content Placeholder 2">
            <a:extLst>
              <a:ext uri="{FF2B5EF4-FFF2-40B4-BE49-F238E27FC236}">
                <a16:creationId xmlns:a16="http://schemas.microsoft.com/office/drawing/2014/main" id="{BCE7FC6B-6915-57CC-3632-09A206B6DB78}"/>
              </a:ext>
            </a:extLst>
          </p:cNvPr>
          <p:cNvSpPr>
            <a:spLocks noGrp="1"/>
          </p:cNvSpPr>
          <p:nvPr>
            <p:ph idx="1"/>
          </p:nvPr>
        </p:nvSpPr>
        <p:spPr/>
        <p:txBody>
          <a:bodyPr/>
          <a:lstStyle/>
          <a:p>
            <a:r>
              <a:rPr lang="nl-NL" dirty="0"/>
              <a:t>Hij draagt een zwarte broek.</a:t>
            </a:r>
          </a:p>
        </p:txBody>
      </p:sp>
    </p:spTree>
    <p:extLst>
      <p:ext uri="{BB962C8B-B14F-4D97-AF65-F5344CB8AC3E}">
        <p14:creationId xmlns:p14="http://schemas.microsoft.com/office/powerpoint/2010/main" val="366377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E4F3-E9FE-30F4-39F4-9365F060FFAA}"/>
              </a:ext>
            </a:extLst>
          </p:cNvPr>
          <p:cNvSpPr>
            <a:spLocks noGrp="1"/>
          </p:cNvSpPr>
          <p:nvPr>
            <p:ph type="title"/>
          </p:nvPr>
        </p:nvSpPr>
        <p:spPr/>
        <p:txBody>
          <a:bodyPr/>
          <a:lstStyle/>
          <a:p>
            <a:pPr algn="ctr"/>
            <a:r>
              <a:rPr lang="nl-NL" dirty="0"/>
              <a:t>Types of Linguistic Drift</a:t>
            </a:r>
          </a:p>
        </p:txBody>
      </p:sp>
      <p:sp>
        <p:nvSpPr>
          <p:cNvPr id="3" name="Content Placeholder 2">
            <a:extLst>
              <a:ext uri="{FF2B5EF4-FFF2-40B4-BE49-F238E27FC236}">
                <a16:creationId xmlns:a16="http://schemas.microsoft.com/office/drawing/2014/main" id="{BCE7FC6B-6915-57CC-3632-09A206B6DB78}"/>
              </a:ext>
            </a:extLst>
          </p:cNvPr>
          <p:cNvSpPr>
            <a:spLocks noGrp="1"/>
          </p:cNvSpPr>
          <p:nvPr>
            <p:ph idx="1"/>
          </p:nvPr>
        </p:nvSpPr>
        <p:spPr/>
        <p:txBody>
          <a:bodyPr/>
          <a:lstStyle/>
          <a:p>
            <a:r>
              <a:rPr lang="nl-NL" dirty="0"/>
              <a:t>Hij draagt een zwarte broek.</a:t>
            </a:r>
          </a:p>
          <a:p>
            <a:r>
              <a:rPr lang="en-US" dirty="0"/>
              <a:t>Semantic</a:t>
            </a:r>
          </a:p>
          <a:p>
            <a:r>
              <a:rPr lang="en-US" dirty="0"/>
              <a:t>Phonetic (vowel and consonant shifts)</a:t>
            </a:r>
          </a:p>
          <a:p>
            <a:r>
              <a:rPr lang="en-US" dirty="0"/>
              <a:t>Morphological</a:t>
            </a:r>
          </a:p>
          <a:p>
            <a:r>
              <a:rPr lang="en-US" dirty="0"/>
              <a:t>Grammatical</a:t>
            </a:r>
          </a:p>
          <a:p>
            <a:r>
              <a:rPr lang="en-US" dirty="0"/>
              <a:t>Orthographical?</a:t>
            </a:r>
          </a:p>
        </p:txBody>
      </p:sp>
    </p:spTree>
    <p:extLst>
      <p:ext uri="{BB962C8B-B14F-4D97-AF65-F5344CB8AC3E}">
        <p14:creationId xmlns:p14="http://schemas.microsoft.com/office/powerpoint/2010/main" val="427869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B38FF6-B640-AFC9-20BE-CA9534D240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5906" y="4148191"/>
            <a:ext cx="1752027" cy="1088136"/>
          </a:xfrm>
          <a:prstGeom prst="rect">
            <a:avLst/>
          </a:prstGeom>
          <a:ln>
            <a:solidFill>
              <a:schemeClr val="tx1"/>
            </a:solidFill>
          </a:ln>
        </p:spPr>
      </p:pic>
      <p:sp>
        <p:nvSpPr>
          <p:cNvPr id="2" name="Title 1">
            <a:extLst>
              <a:ext uri="{FF2B5EF4-FFF2-40B4-BE49-F238E27FC236}">
                <a16:creationId xmlns:a16="http://schemas.microsoft.com/office/drawing/2014/main" id="{8CE731BA-7476-647B-C8FB-5B831650672E}"/>
              </a:ext>
            </a:extLst>
          </p:cNvPr>
          <p:cNvSpPr>
            <a:spLocks noGrp="1"/>
          </p:cNvSpPr>
          <p:nvPr>
            <p:ph type="title"/>
          </p:nvPr>
        </p:nvSpPr>
        <p:spPr/>
        <p:txBody>
          <a:bodyPr/>
          <a:lstStyle/>
          <a:p>
            <a:pPr algn="ctr"/>
            <a:r>
              <a:rPr lang="en-US" dirty="0"/>
              <a:t>When Languages Split</a:t>
            </a:r>
          </a:p>
        </p:txBody>
      </p:sp>
      <p:pic>
        <p:nvPicPr>
          <p:cNvPr id="7" name="Content Placeholder 6">
            <a:extLst>
              <a:ext uri="{FF2B5EF4-FFF2-40B4-BE49-F238E27FC236}">
                <a16:creationId xmlns:a16="http://schemas.microsoft.com/office/drawing/2014/main" id="{AB4D5DC2-6DF0-AB3F-1B6F-C4F95AC9E55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1668515"/>
            <a:ext cx="1627616" cy="976569"/>
          </a:xfrm>
          <a:prstGeom prst="rect">
            <a:avLst/>
          </a:prstGeom>
          <a:ln>
            <a:solidFill>
              <a:schemeClr val="tx1"/>
            </a:solidFill>
          </a:ln>
        </p:spPr>
      </p:pic>
      <p:sp>
        <p:nvSpPr>
          <p:cNvPr id="6" name="Content Placeholder 5">
            <a:extLst>
              <a:ext uri="{FF2B5EF4-FFF2-40B4-BE49-F238E27FC236}">
                <a16:creationId xmlns:a16="http://schemas.microsoft.com/office/drawing/2014/main" id="{80B0DDC0-96BD-EB31-F623-9DAE77AE7CA3}"/>
              </a:ext>
            </a:extLst>
          </p:cNvPr>
          <p:cNvSpPr>
            <a:spLocks noGrp="1"/>
          </p:cNvSpPr>
          <p:nvPr>
            <p:ph sz="half" idx="2"/>
          </p:nvPr>
        </p:nvSpPr>
        <p:spPr/>
        <p:txBody>
          <a:bodyPr/>
          <a:lstStyle/>
          <a:p>
            <a:r>
              <a:rPr lang="en-US" dirty="0"/>
              <a:t>5</a:t>
            </a:r>
            <a:r>
              <a:rPr lang="en-US" baseline="30000" dirty="0"/>
              <a:t>th</a:t>
            </a:r>
            <a:r>
              <a:rPr lang="en-US" dirty="0"/>
              <a:t> Century?</a:t>
            </a:r>
          </a:p>
          <a:p>
            <a:endParaRPr lang="en-US" dirty="0"/>
          </a:p>
          <a:p>
            <a:endParaRPr lang="en-US" dirty="0"/>
          </a:p>
          <a:p>
            <a:r>
              <a:rPr lang="en-US" dirty="0"/>
              <a:t>1688?</a:t>
            </a:r>
          </a:p>
          <a:p>
            <a:endParaRPr lang="en-US" dirty="0"/>
          </a:p>
          <a:p>
            <a:endParaRPr lang="en-US" dirty="0"/>
          </a:p>
          <a:p>
            <a:r>
              <a:rPr lang="en-US" dirty="0"/>
              <a:t>?</a:t>
            </a:r>
          </a:p>
          <a:p>
            <a:endParaRPr lang="en-US" dirty="0"/>
          </a:p>
          <a:p>
            <a:endParaRPr lang="en-US" dirty="0"/>
          </a:p>
        </p:txBody>
      </p:sp>
      <p:pic>
        <p:nvPicPr>
          <p:cNvPr id="9" name="Picture 8">
            <a:extLst>
              <a:ext uri="{FF2B5EF4-FFF2-40B4-BE49-F238E27FC236}">
                <a16:creationId xmlns:a16="http://schemas.microsoft.com/office/drawing/2014/main" id="{A7044436-60DA-4BF9-0FBD-D99E1A2306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5816" y="1668515"/>
            <a:ext cx="1627615" cy="976569"/>
          </a:xfrm>
          <a:prstGeom prst="rect">
            <a:avLst/>
          </a:prstGeom>
          <a:ln>
            <a:solidFill>
              <a:schemeClr val="tx1"/>
            </a:solidFill>
          </a:ln>
        </p:spPr>
      </p:pic>
      <p:pic>
        <p:nvPicPr>
          <p:cNvPr id="10" name="Picture 9">
            <a:extLst>
              <a:ext uri="{FF2B5EF4-FFF2-40B4-BE49-F238E27FC236}">
                <a16:creationId xmlns:a16="http://schemas.microsoft.com/office/drawing/2014/main" id="{8C220482-0773-77D1-1E01-92F18B0D42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3431" y="1668515"/>
            <a:ext cx="1471627" cy="980701"/>
          </a:xfrm>
          <a:prstGeom prst="rect">
            <a:avLst/>
          </a:prstGeom>
          <a:ln>
            <a:solidFill>
              <a:schemeClr val="tx1"/>
            </a:solidFill>
          </a:ln>
        </p:spPr>
      </p:pic>
      <p:pic>
        <p:nvPicPr>
          <p:cNvPr id="11" name="Picture 10">
            <a:extLst>
              <a:ext uri="{FF2B5EF4-FFF2-40B4-BE49-F238E27FC236}">
                <a16:creationId xmlns:a16="http://schemas.microsoft.com/office/drawing/2014/main" id="{E6C4643F-6451-5539-582B-3BB9F325CA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00" y="2802195"/>
            <a:ext cx="2261129" cy="1190626"/>
          </a:xfrm>
          <a:prstGeom prst="rect">
            <a:avLst/>
          </a:prstGeom>
          <a:ln>
            <a:solidFill>
              <a:schemeClr val="tx1"/>
            </a:solidFill>
          </a:ln>
        </p:spPr>
      </p:pic>
      <p:pic>
        <p:nvPicPr>
          <p:cNvPr id="12" name="Picture 11">
            <a:extLst>
              <a:ext uri="{FF2B5EF4-FFF2-40B4-BE49-F238E27FC236}">
                <a16:creationId xmlns:a16="http://schemas.microsoft.com/office/drawing/2014/main" id="{3562210F-9149-F853-E08E-A79E067D0B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99329" y="2802195"/>
            <a:ext cx="2377439" cy="1188720"/>
          </a:xfrm>
          <a:prstGeom prst="rect">
            <a:avLst/>
          </a:prstGeom>
          <a:ln>
            <a:solidFill>
              <a:schemeClr val="tx1"/>
            </a:solidFill>
          </a:ln>
        </p:spPr>
      </p:pic>
      <p:pic>
        <p:nvPicPr>
          <p:cNvPr id="13" name="Picture 12">
            <a:extLst>
              <a:ext uri="{FF2B5EF4-FFF2-40B4-BE49-F238E27FC236}">
                <a16:creationId xmlns:a16="http://schemas.microsoft.com/office/drawing/2014/main" id="{604867BE-9D3E-6193-6BA8-D34C1E31CF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290" y="4148191"/>
            <a:ext cx="1627616" cy="1084654"/>
          </a:xfrm>
          <a:prstGeom prst="rect">
            <a:avLst/>
          </a:prstGeom>
          <a:ln>
            <a:solidFill>
              <a:schemeClr val="tx1"/>
            </a:solidFill>
          </a:ln>
        </p:spPr>
      </p:pic>
      <p:pic>
        <p:nvPicPr>
          <p:cNvPr id="16" name="Picture 15">
            <a:extLst>
              <a:ext uri="{FF2B5EF4-FFF2-40B4-BE49-F238E27FC236}">
                <a16:creationId xmlns:a16="http://schemas.microsoft.com/office/drawing/2014/main" id="{D392A878-69C8-F501-E8D9-73E0D9A373A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07933" y="4148191"/>
            <a:ext cx="1632841" cy="1088136"/>
          </a:xfrm>
          <a:prstGeom prst="rect">
            <a:avLst/>
          </a:prstGeom>
          <a:ln>
            <a:solidFill>
              <a:schemeClr val="tx1"/>
            </a:solidFill>
          </a:ln>
        </p:spPr>
      </p:pic>
    </p:spTree>
    <p:extLst>
      <p:ext uri="{BB962C8B-B14F-4D97-AF65-F5344CB8AC3E}">
        <p14:creationId xmlns:p14="http://schemas.microsoft.com/office/powerpoint/2010/main" val="33687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4549</TotalTime>
  <Words>2267</Words>
  <Application>Microsoft Office PowerPoint</Application>
  <PresentationFormat>Widescreen</PresentationFormat>
  <Paragraphs>199</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Comic Sans MS</vt:lpstr>
      <vt:lpstr>Open Sans</vt:lpstr>
      <vt:lpstr>Office Theme</vt:lpstr>
      <vt:lpstr>Two Language Pairs in Time of War:</vt:lpstr>
      <vt:lpstr>Background</vt:lpstr>
      <vt:lpstr>Related Languages</vt:lpstr>
      <vt:lpstr>Related Languages</vt:lpstr>
      <vt:lpstr>Related Languages</vt:lpstr>
      <vt:lpstr>Related Languages</vt:lpstr>
      <vt:lpstr>Types of Linguistic Drift</vt:lpstr>
      <vt:lpstr>Types of Linguistic Drift</vt:lpstr>
      <vt:lpstr>When Languages Split</vt:lpstr>
      <vt:lpstr>A Code-Switching President</vt:lpstr>
      <vt:lpstr>     https://www.rbc.ua/rus/news/eto-vopros-drugomu-vladimiru-zelenskiy-vozmozhnosti-1650736786.html / https://www.rbc.ua/ukr/news/eto-vopros-drugomu-vladimiru-zelenskiy-vozmozhnosti-1650736786.html</vt:lpstr>
      <vt:lpstr>     https://www.rbc.ua/rus/news/eto-vopros-drugomu-vladimiru-zelenskiy-vozmozhnosti-1650736786.html / https://www.rbc.ua/ukr/news/eto-vopros-drugomu-vladimiru-zelenskiy-vozmozhnosti-1650736786.html</vt:lpstr>
      <vt:lpstr>Volodymyr &amp; Vladimir</vt:lpstr>
      <vt:lpstr>Eastern Slavs</vt:lpstr>
      <vt:lpstr>Volodymyr &amp; Vladimir</vt:lpstr>
      <vt:lpstr>Volodymyr &amp; Vladimir</vt:lpstr>
      <vt:lpstr>Can you identify words that exist in Ukrainian?</vt:lpstr>
      <vt:lpstr>Can you identify words that exist in Ukrainian?</vt:lpstr>
      <vt:lpstr>Etymology of “time”</vt:lpstr>
      <vt:lpstr>Etymology of “time”</vt:lpstr>
      <vt:lpstr>Separation of Ukrainian and Russian</vt:lpstr>
      <vt:lpstr>Impact of Old Church Slavonic</vt:lpstr>
      <vt:lpstr>Impact of Old Church Slavonic</vt:lpstr>
      <vt:lpstr>Chancery Slavonic to Early Modern Ukrainian</vt:lpstr>
      <vt:lpstr>Evolution of Modern Ukrainian</vt:lpstr>
      <vt:lpstr>Further history</vt:lpstr>
      <vt:lpstr>Further history</vt:lpstr>
      <vt:lpstr>Further history</vt:lpstr>
      <vt:lpstr>Ukrainian today</vt:lpstr>
      <vt:lpstr>Contemporary dilemma:  authenticity vs. comprehension</vt:lpstr>
      <vt:lpstr>Contemporary dilemma:  authenticity vs. comprehension</vt:lpstr>
      <vt:lpstr>Requalifying to Translate from a Related Language</vt:lpstr>
      <vt:lpstr>Do You “Know” the Language?</vt:lpstr>
      <vt:lpstr>Your Productive Languages</vt:lpstr>
      <vt:lpstr>Your Productive Languages</vt:lpstr>
      <vt:lpstr>Your Productive Languages</vt:lpstr>
      <vt:lpstr>Your Receptive Languages</vt:lpstr>
      <vt:lpstr>Benefits of Related Source Languages</vt:lpstr>
      <vt:lpstr>Benefits of Related Source Languages</vt:lpstr>
      <vt:lpstr>Translator’s choices</vt:lpstr>
      <vt:lpstr>Historical Pitfalls</vt:lpstr>
      <vt:lpstr>Historical Pitfalls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Language Pairs in Time of War:</dc:title>
  <dc:creator>Steven McGrath</dc:creator>
  <cp:lastModifiedBy>Natalia Postrigan</cp:lastModifiedBy>
  <cp:revision>18</cp:revision>
  <dcterms:created xsi:type="dcterms:W3CDTF">2023-10-02T21:03:51Z</dcterms:created>
  <dcterms:modified xsi:type="dcterms:W3CDTF">2023-10-26T19:25:26Z</dcterms:modified>
</cp:coreProperties>
</file>