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7" r:id="rId3"/>
    <p:sldId id="306" r:id="rId4"/>
    <p:sldId id="282" r:id="rId5"/>
    <p:sldId id="276" r:id="rId6"/>
    <p:sldId id="292" r:id="rId7"/>
    <p:sldId id="304" r:id="rId8"/>
    <p:sldId id="275" r:id="rId9"/>
    <p:sldId id="277" r:id="rId10"/>
    <p:sldId id="278" r:id="rId11"/>
    <p:sldId id="279" r:id="rId12"/>
    <p:sldId id="280" r:id="rId13"/>
    <p:sldId id="300" r:id="rId14"/>
    <p:sldId id="284" r:id="rId15"/>
    <p:sldId id="296" r:id="rId16"/>
    <p:sldId id="290" r:id="rId17"/>
    <p:sldId id="297" r:id="rId18"/>
    <p:sldId id="291" r:id="rId19"/>
    <p:sldId id="298" r:id="rId20"/>
    <p:sldId id="288" r:id="rId21"/>
    <p:sldId id="295" r:id="rId22"/>
    <p:sldId id="302" r:id="rId23"/>
    <p:sldId id="294" r:id="rId24"/>
    <p:sldId id="293" r:id="rId25"/>
    <p:sldId id="303" r:id="rId26"/>
    <p:sldId id="305" r:id="rId2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8" autoAdjust="0"/>
    <p:restoredTop sz="94660"/>
  </p:normalViewPr>
  <p:slideViewPr>
    <p:cSldViewPr showGuides="1">
      <p:cViewPr varScale="1">
        <p:scale>
          <a:sx n="70" d="100"/>
          <a:sy n="70" d="100"/>
        </p:scale>
        <p:origin x="375" y="48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to master our tools. We can’t let out tools master us. There is a sense that there is no room for linguists in the computer translation world. The engineers won’t ask our opinion. We have to engage them/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1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 translators take liberties, which can be a blessing and a curse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30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80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39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3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26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08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89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Expand final point to include input on application and development of LLMs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10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0F2A2-C8E4-DA10-B443-0039548F0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6FA518-6B5C-4C01-4002-E8A2B1C69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AD8C41-3DA6-48AD-4D0E-E3E7CF6D9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A6D22-F0CB-5207-1699-691FC9F4E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01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0CCAD-2756-D369-E816-110847E04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C853B-F95A-0292-2DA2-7C339DA490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A4329-5823-96E2-83E3-22826E2C1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to master our tools. We can’t let out tools master us. There is a sense that there is no room for linguists in the computer translation world. The engineers won’t ask our opinion. We have to engage them/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66001-094A-71B7-B424-388EC6517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51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to master our tools. We can’t let out tools master us. There is a sense that there is no room for linguists in the computer translation world. The engineers won’t ask our opinion. We have to engage them/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Encoded piece by piece</a:t>
            </a:r>
          </a:p>
          <a:p>
            <a:r>
              <a:rPr lang="en-US" dirty="0"/>
              <a:t>Version refers to model architecture – continues to be trained on more data, so same version now is more advanced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4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 Russian closing ceremony song  Right: official English translation  (audio clip of first two lines)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57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 </a:t>
            </a:r>
            <a:r>
              <a:rPr lang="en-US" dirty="0" err="1"/>
              <a:t>DeepL</a:t>
            </a:r>
            <a:r>
              <a:rPr lang="en-US" dirty="0"/>
              <a:t> Translate (free version)  Right: ChatGPT 4o. Source was correctly identified as the song from the 1980 Olympics closing ceremony.</a:t>
            </a:r>
          </a:p>
          <a:p>
            <a:r>
              <a:rPr lang="en-US" dirty="0"/>
              <a:t>Version 3 (after being asked to make it more serious, less childish):</a:t>
            </a:r>
          </a:p>
          <a:p>
            <a:r>
              <a:rPr lang="en-US" dirty="0"/>
              <a:t>The stands grow quiet, the echoes fade,</a:t>
            </a:r>
            <a:br>
              <a:rPr lang="en-US" dirty="0"/>
            </a:br>
            <a:r>
              <a:rPr lang="en-US" dirty="0"/>
              <a:t>The time of wonders slips away.</a:t>
            </a:r>
            <a:br>
              <a:rPr lang="en-US" dirty="0"/>
            </a:br>
            <a:r>
              <a:rPr lang="en-US" dirty="0"/>
              <a:t>Farewell, dear Misha, gentle and brave,</a:t>
            </a:r>
            <a:br>
              <a:rPr lang="en-US" dirty="0"/>
            </a:br>
            <a:r>
              <a:rPr lang="en-US" dirty="0"/>
              <a:t>Return to your forest, where shadows play.</a:t>
            </a:r>
          </a:p>
          <a:p>
            <a:r>
              <a:rPr lang="en-US" dirty="0"/>
              <a:t>Do not grieve, but smile as you part,</a:t>
            </a:r>
            <a:br>
              <a:rPr lang="en-US" dirty="0"/>
            </a:br>
            <a:r>
              <a:rPr lang="en-US" dirty="0"/>
              <a:t>And hold these days in memory's light.</a:t>
            </a:r>
            <a:br>
              <a:rPr lang="en-US" dirty="0"/>
            </a:br>
            <a:r>
              <a:rPr lang="en-US" dirty="0"/>
              <a:t>Wish for our dreams to find their start,</a:t>
            </a:r>
            <a:br>
              <a:rPr lang="en-US" dirty="0"/>
            </a:br>
            <a:r>
              <a:rPr lang="en-US" dirty="0"/>
              <a:t>And hope we'll meet again, one night.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75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17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3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4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 bwMode="ltGray"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 bwMode="gray">
          <a:xfrm>
            <a:off x="0" y="0"/>
            <a:ext cx="12188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13" name="Straight Connector 12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15" name="Straight Connector 14"/>
          <p:cNvCxnSpPr/>
          <p:nvPr/>
        </p:nvCxnSpPr>
        <p:spPr bwMode="white">
          <a:xfrm>
            <a:off x="121888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white">
          <a:xfrm>
            <a:off x="0" y="5631204"/>
            <a:ext cx="18283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C6F8EA-316C-41DE-B9A4-EDCC3A85ED9A}" type="datetimeFigureOut">
              <a:rPr lang="en-US" smtClean="0"/>
              <a:pPr/>
              <a:t>11/1/2024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6412" y="6356351"/>
            <a:ext cx="609441" cy="3651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11/1/2024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8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ectangle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"/>
          <p:cNvSpPr>
            <a:spLocks/>
          </p:cNvSpPr>
          <p:nvPr/>
        </p:nvSpPr>
        <p:spPr bwMode="white">
          <a:xfrm rot="5400000"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cxnSp>
        <p:nvCxnSpPr>
          <p:cNvPr id="14" name="Straight Connector 13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11/1/2024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11/1/2024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5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black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 bwMode="gray"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1" name="Rectangle 20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22" name="Straight Connector 21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8" name="Pi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cxnSp>
        <p:nvCxnSpPr>
          <p:cNvPr id="23" name="Straight Connector 22"/>
          <p:cNvCxnSpPr/>
          <p:nvPr/>
        </p:nvCxnSpPr>
        <p:spPr bwMode="white">
          <a:xfrm>
            <a:off x="12161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 bwMode="black"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7" name="Rectangle 26"/>
          <p:cNvSpPr/>
          <p:nvPr/>
        </p:nvSpPr>
        <p:spPr bwMode="gray">
          <a:xfrm>
            <a:off x="11274663" y="0"/>
            <a:ext cx="30472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8" name="Rectangle 27"/>
          <p:cNvSpPr/>
          <p:nvPr/>
        </p:nvSpPr>
        <p:spPr bwMode="gray"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0" name="Rectangle 29"/>
          <p:cNvSpPr/>
          <p:nvPr/>
        </p:nvSpPr>
        <p:spPr bwMode="ltGray">
          <a:xfrm>
            <a:off x="0" y="0"/>
            <a:ext cx="12188825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31" name="Straight Connector 30"/>
          <p:cNvCxnSpPr/>
          <p:nvPr/>
        </p:nvCxnSpPr>
        <p:spPr bwMode="white">
          <a:xfrm>
            <a:off x="1157329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 bwMode="black">
          <a:xfrm>
            <a:off x="0" y="0"/>
            <a:ext cx="12161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33" name="Straight Connector 32"/>
          <p:cNvCxnSpPr/>
          <p:nvPr/>
        </p:nvCxnSpPr>
        <p:spPr bwMode="white">
          <a:xfrm>
            <a:off x="1218884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C6F8EA-316C-41DE-B9A4-EDCC3A85ED9A}" type="datetimeFigureOut">
              <a:rPr lang="en-US" smtClean="0"/>
              <a:pPr/>
              <a:t>11/1/2024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6571" y="6356351"/>
            <a:ext cx="609441" cy="3651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11/1/2024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11/1/2024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3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11/1/2024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5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ltGray"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6" name="Rectangle 5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cxnSp>
        <p:nvCxnSpPr>
          <p:cNvPr id="7" name="Straight Connector 6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gray">
          <a:xfrm>
            <a:off x="10969942" y="0"/>
            <a:ext cx="92262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 bwMode="black">
          <a:xfrm>
            <a:off x="11892563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11/1/2024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"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 bwMode="lt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62179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11/1/2024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0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ectangle 7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 bwMode="ltGray">
          <a:xfrm>
            <a:off x="4875530" y="0"/>
            <a:ext cx="70170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C6F8EA-316C-41DE-B9A4-EDCC3A85ED9A}" type="datetimeFigureOut">
              <a:rPr lang="en-US" smtClean="0"/>
              <a:pPr/>
              <a:t>11/1/2024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11879867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9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ectangle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4" name="Straight Connector 13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C2C6F8EA-316C-41DE-B9A4-EDCC3A85ED9A}" type="datetimeFigureOut">
              <a:rPr lang="en-US" smtClean="0"/>
              <a:pPr/>
              <a:t>11/1/2024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4527" y="762000"/>
            <a:ext cx="8329031" cy="1116085"/>
          </a:xfrm>
        </p:spPr>
        <p:txBody>
          <a:bodyPr/>
          <a:lstStyle/>
          <a:p>
            <a:r>
              <a:rPr lang="en-US" dirty="0"/>
              <a:t>I can’t place the accent: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3212" y="1915136"/>
            <a:ext cx="7516442" cy="1116085"/>
          </a:xfrm>
        </p:spPr>
        <p:txBody>
          <a:bodyPr/>
          <a:lstStyle/>
          <a:p>
            <a:r>
              <a:rPr lang="en-US" dirty="0"/>
              <a:t>Identifying the characteristic traits of computer translation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1F8DEC4-D96E-D4A8-C494-4C7F9C839C1D}"/>
              </a:ext>
            </a:extLst>
          </p:cNvPr>
          <p:cNvSpPr txBox="1">
            <a:spLocks/>
          </p:cNvSpPr>
          <p:nvPr/>
        </p:nvSpPr>
        <p:spPr>
          <a:xfrm>
            <a:off x="2242277" y="4083885"/>
            <a:ext cx="7516442" cy="1116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Euphemia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John Riedl</a:t>
            </a:r>
          </a:p>
          <a:p>
            <a:r>
              <a:rPr lang="en-US" dirty="0"/>
              <a:t>Eugenia </a:t>
            </a:r>
            <a:r>
              <a:rPr lang="en-US" dirty="0" err="1"/>
              <a:t>Tietz-Sokolskaya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339DA-4E2A-C01A-F94D-7AAD878A1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3189" y="4378144"/>
            <a:ext cx="1422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 - Question 1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93436" y="1600200"/>
            <a:ext cx="9782801" cy="2743200"/>
          </a:xfrm>
        </p:spPr>
        <p:txBody>
          <a:bodyPr>
            <a:normAutofit lnSpcReduction="10000"/>
          </a:bodyPr>
          <a:lstStyle/>
          <a:p>
            <a:r>
              <a:rPr lang="ru-RU" b="0" i="0" dirty="0">
                <a:solidFill>
                  <a:srgbClr val="404040"/>
                </a:solidFill>
                <a:effectLst/>
                <a:latin typeface="National 2"/>
              </a:rPr>
              <a:t>Однако технологии их использования имеют совершенно иную основу и базируются на научных знаниях.</a:t>
            </a:r>
            <a:endParaRPr lang="en-US" dirty="0">
              <a:solidFill>
                <a:srgbClr val="404040"/>
              </a:solidFill>
              <a:latin typeface="National 2"/>
            </a:endParaRPr>
          </a:p>
          <a:p>
            <a:r>
              <a:rPr lang="en-US" dirty="0">
                <a:solidFill>
                  <a:srgbClr val="404040"/>
                </a:solidFill>
                <a:latin typeface="National 2"/>
              </a:rPr>
              <a:t>However, the technologies involved in using them have a completely different foundation – they are based on scientific knowledge.</a:t>
            </a:r>
          </a:p>
          <a:p>
            <a:r>
              <a:rPr lang="en-US" dirty="0">
                <a:solidFill>
                  <a:srgbClr val="404040"/>
                </a:solidFill>
                <a:latin typeface="National 2"/>
              </a:rPr>
              <a:t>And the winner is…..</a:t>
            </a:r>
          </a:p>
          <a:p>
            <a:pPr marL="0" indent="0">
              <a:buNone/>
            </a:pPr>
            <a:endParaRPr lang="en-US" dirty="0">
              <a:solidFill>
                <a:srgbClr val="404040"/>
              </a:solidFill>
              <a:latin typeface="National 2"/>
            </a:endParaRPr>
          </a:p>
          <a:p>
            <a:endParaRPr lang="en-US" dirty="0">
              <a:solidFill>
                <a:srgbClr val="404040"/>
              </a:solidFill>
              <a:latin typeface="National 2"/>
            </a:endParaRPr>
          </a:p>
          <a:p>
            <a:endParaRPr lang="en-US" dirty="0">
              <a:solidFill>
                <a:srgbClr val="404040"/>
              </a:solidFill>
              <a:latin typeface="National 2"/>
            </a:endParaRPr>
          </a:p>
          <a:p>
            <a:endParaRPr lang="en-US" dirty="0">
              <a:solidFill>
                <a:srgbClr val="404040"/>
              </a:solidFill>
              <a:latin typeface="National 2"/>
            </a:endParaRPr>
          </a:p>
          <a:p>
            <a:endParaRPr lang="en-US" dirty="0">
              <a:solidFill>
                <a:srgbClr val="404040"/>
              </a:solidFill>
              <a:latin typeface="National 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6B8BD6-7B7B-F1C9-73AA-185D400CC4F0}"/>
              </a:ext>
            </a:extLst>
          </p:cNvPr>
          <p:cNvGrpSpPr/>
          <p:nvPr/>
        </p:nvGrpSpPr>
        <p:grpSpPr>
          <a:xfrm>
            <a:off x="7161212" y="4114800"/>
            <a:ext cx="4019264" cy="2398594"/>
            <a:chOff x="6170612" y="3404964"/>
            <a:chExt cx="4019264" cy="2398594"/>
          </a:xfrm>
        </p:grpSpPr>
        <p:pic>
          <p:nvPicPr>
            <p:cNvPr id="6" name="Picture 8" descr="Image">
              <a:extLst>
                <a:ext uri="{FF2B5EF4-FFF2-40B4-BE49-F238E27FC236}">
                  <a16:creationId xmlns:a16="http://schemas.microsoft.com/office/drawing/2014/main" id="{52C14506-B173-282F-78E1-038DD7F67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076" y="3422863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Image">
              <a:extLst>
                <a:ext uri="{FF2B5EF4-FFF2-40B4-BE49-F238E27FC236}">
                  <a16:creationId xmlns:a16="http://schemas.microsoft.com/office/drawing/2014/main" id="{D920CF62-2F16-3B58-4E51-4F2C49F01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612" y="3404964"/>
              <a:ext cx="1942528" cy="1942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6B25E3-8072-8FC2-32AD-9C235B8DD324}"/>
                </a:ext>
              </a:extLst>
            </p:cNvPr>
            <p:cNvSpPr txBox="1"/>
            <p:nvPr/>
          </p:nvSpPr>
          <p:spPr>
            <a:xfrm>
              <a:off x="7694612" y="5434226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Humans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7066DC4-421E-D8D6-F8D1-03BDAB63EB8A}"/>
              </a:ext>
            </a:extLst>
          </p:cNvPr>
          <p:cNvSpPr txBox="1"/>
          <p:nvPr/>
        </p:nvSpPr>
        <p:spPr>
          <a:xfrm>
            <a:off x="4196517" y="4344647"/>
            <a:ext cx="22883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Votes</a:t>
            </a:r>
          </a:p>
          <a:p>
            <a:r>
              <a:rPr lang="en-US" dirty="0" err="1">
                <a:solidFill>
                  <a:srgbClr val="7030A0"/>
                </a:solidFill>
              </a:rPr>
              <a:t>DeepL</a:t>
            </a:r>
            <a:r>
              <a:rPr lang="en-US" dirty="0">
                <a:solidFill>
                  <a:srgbClr val="7030A0"/>
                </a:solidFill>
              </a:rPr>
              <a:t> 		 9</a:t>
            </a:r>
          </a:p>
          <a:p>
            <a:r>
              <a:rPr lang="en-US" dirty="0">
                <a:solidFill>
                  <a:srgbClr val="7030A0"/>
                </a:solidFill>
              </a:rPr>
              <a:t>ChatGPT		 9</a:t>
            </a:r>
          </a:p>
          <a:p>
            <a:r>
              <a:rPr lang="en-US" dirty="0">
                <a:solidFill>
                  <a:srgbClr val="7030A0"/>
                </a:solidFill>
              </a:rPr>
              <a:t>Humans		19</a:t>
            </a:r>
          </a:p>
          <a:p>
            <a:r>
              <a:rPr lang="en-US" dirty="0">
                <a:solidFill>
                  <a:srgbClr val="7030A0"/>
                </a:solidFill>
              </a:rPr>
              <a:t>Human 2	 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19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 - Question 2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0" i="0" dirty="0">
                <a:solidFill>
                  <a:srgbClr val="404040"/>
                </a:solidFill>
                <a:effectLst/>
                <a:latin typeface="National 2"/>
              </a:rPr>
              <a:t>Древнерусские представления о том, что новый год начинается 1 марта, выглядят куда логичнее – в марте дни становятся длиннее, природа просыпается – начинается настоящее обновление</a:t>
            </a:r>
            <a:r>
              <a:rPr lang="en-US" dirty="0">
                <a:solidFill>
                  <a:srgbClr val="404040"/>
                </a:solidFill>
                <a:latin typeface="National 2"/>
              </a:rPr>
              <a:t>.</a:t>
            </a:r>
          </a:p>
          <a:p>
            <a:r>
              <a:rPr lang="en-US" dirty="0">
                <a:solidFill>
                  <a:srgbClr val="404040"/>
                </a:solidFill>
                <a:latin typeface="National 2"/>
              </a:rPr>
              <a:t>Ancient Russian beliefs that the New Year begins on March 1st seem much more logical—March brings longer days, nature awakens—signifying a true renewal.</a:t>
            </a:r>
          </a:p>
          <a:p>
            <a:r>
              <a:rPr lang="en-US" dirty="0">
                <a:solidFill>
                  <a:srgbClr val="404040"/>
                </a:solidFill>
                <a:latin typeface="National 2"/>
              </a:rPr>
              <a:t>And the winner is…..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6174A2-04BF-F6E5-24CC-C19281E0FBD1}"/>
              </a:ext>
            </a:extLst>
          </p:cNvPr>
          <p:cNvGrpSpPr/>
          <p:nvPr/>
        </p:nvGrpSpPr>
        <p:grpSpPr>
          <a:xfrm>
            <a:off x="9371012" y="4495800"/>
            <a:ext cx="1727200" cy="2279095"/>
            <a:chOff x="8456612" y="3560262"/>
            <a:chExt cx="1727200" cy="2279095"/>
          </a:xfrm>
        </p:grpSpPr>
        <p:pic>
          <p:nvPicPr>
            <p:cNvPr id="6" name="Picture 4" descr="Image">
              <a:extLst>
                <a:ext uri="{FF2B5EF4-FFF2-40B4-BE49-F238E27FC236}">
                  <a16:creationId xmlns:a16="http://schemas.microsoft.com/office/drawing/2014/main" id="{AD64C2F1-2BF1-F5F3-43C0-CF68A9128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612" y="3560262"/>
              <a:ext cx="1727200" cy="172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A3EFAC-C17E-6813-8731-0A2D3401987B}"/>
                </a:ext>
              </a:extLst>
            </p:cNvPr>
            <p:cNvSpPr txBox="1"/>
            <p:nvPr/>
          </p:nvSpPr>
          <p:spPr>
            <a:xfrm>
              <a:off x="8837612" y="5470025"/>
              <a:ext cx="1089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ChatGPT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A6DD41A-68C0-5376-4F9E-D2A64D94D116}"/>
              </a:ext>
            </a:extLst>
          </p:cNvPr>
          <p:cNvSpPr txBox="1"/>
          <p:nvPr/>
        </p:nvSpPr>
        <p:spPr>
          <a:xfrm>
            <a:off x="6551612" y="4961433"/>
            <a:ext cx="2300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Votes</a:t>
            </a:r>
          </a:p>
          <a:p>
            <a:r>
              <a:rPr lang="en-US" dirty="0" err="1">
                <a:solidFill>
                  <a:srgbClr val="7030A0"/>
                </a:solidFill>
              </a:rPr>
              <a:t>DeepL</a:t>
            </a:r>
            <a:r>
              <a:rPr lang="en-US" dirty="0">
                <a:solidFill>
                  <a:srgbClr val="7030A0"/>
                </a:solidFill>
              </a:rPr>
              <a:t> 		10</a:t>
            </a:r>
          </a:p>
          <a:p>
            <a:r>
              <a:rPr lang="en-US" dirty="0">
                <a:solidFill>
                  <a:srgbClr val="7030A0"/>
                </a:solidFill>
              </a:rPr>
              <a:t>ChatGPT		18</a:t>
            </a:r>
          </a:p>
          <a:p>
            <a:r>
              <a:rPr lang="en-US" dirty="0">
                <a:solidFill>
                  <a:srgbClr val="7030A0"/>
                </a:solidFill>
              </a:rPr>
              <a:t>Humans		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 - Question 3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0" i="0" dirty="0">
                <a:solidFill>
                  <a:srgbClr val="404040"/>
                </a:solidFill>
                <a:effectLst/>
                <a:latin typeface="National 2"/>
              </a:rPr>
              <a:t>Наступает поворот, перелом – новым годом он, правда, считался не всегда</a:t>
            </a:r>
            <a:r>
              <a:rPr lang="en-US" b="0" i="0" dirty="0">
                <a:solidFill>
                  <a:srgbClr val="404040"/>
                </a:solidFill>
                <a:effectLst/>
                <a:latin typeface="National 2"/>
              </a:rPr>
              <a:t>.</a:t>
            </a:r>
            <a:endParaRPr lang="en-US" dirty="0">
              <a:solidFill>
                <a:srgbClr val="404040"/>
              </a:solidFill>
              <a:latin typeface="National 2"/>
            </a:endParaRPr>
          </a:p>
          <a:p>
            <a:r>
              <a:rPr lang="en-US" dirty="0">
                <a:solidFill>
                  <a:srgbClr val="404040"/>
                </a:solidFill>
                <a:latin typeface="National 2"/>
              </a:rPr>
              <a:t> A time of change, a turning point is approaching; although it was not always considered the start of a new year.</a:t>
            </a:r>
          </a:p>
          <a:p>
            <a:r>
              <a:rPr lang="en-US" dirty="0">
                <a:solidFill>
                  <a:srgbClr val="404040"/>
                </a:solidFill>
                <a:latin typeface="National 2"/>
              </a:rPr>
              <a:t>And the winner is…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DD41A-68C0-5376-4F9E-D2A64D94D116}"/>
              </a:ext>
            </a:extLst>
          </p:cNvPr>
          <p:cNvSpPr txBox="1"/>
          <p:nvPr/>
        </p:nvSpPr>
        <p:spPr>
          <a:xfrm>
            <a:off x="2055812" y="4267200"/>
            <a:ext cx="23889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Votes</a:t>
            </a:r>
          </a:p>
          <a:p>
            <a:r>
              <a:rPr lang="en-US" dirty="0" err="1">
                <a:solidFill>
                  <a:srgbClr val="7030A0"/>
                </a:solidFill>
              </a:rPr>
              <a:t>DeepL</a:t>
            </a:r>
            <a:r>
              <a:rPr lang="en-US" dirty="0">
                <a:solidFill>
                  <a:srgbClr val="7030A0"/>
                </a:solidFill>
              </a:rPr>
              <a:t> 		 1</a:t>
            </a:r>
          </a:p>
          <a:p>
            <a:r>
              <a:rPr lang="en-US" dirty="0">
                <a:solidFill>
                  <a:srgbClr val="7030A0"/>
                </a:solidFill>
              </a:rPr>
              <a:t>ChatGPT		17</a:t>
            </a:r>
          </a:p>
          <a:p>
            <a:r>
              <a:rPr lang="en-US" dirty="0">
                <a:solidFill>
                  <a:srgbClr val="7030A0"/>
                </a:solidFill>
              </a:rPr>
              <a:t>Humans		20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40E601-701C-C50A-CE75-94ECFDADA4DC}"/>
              </a:ext>
            </a:extLst>
          </p:cNvPr>
          <p:cNvGrpSpPr/>
          <p:nvPr/>
        </p:nvGrpSpPr>
        <p:grpSpPr>
          <a:xfrm>
            <a:off x="6704012" y="4014607"/>
            <a:ext cx="4019264" cy="2398594"/>
            <a:chOff x="6170612" y="3404964"/>
            <a:chExt cx="4019264" cy="2398594"/>
          </a:xfrm>
        </p:grpSpPr>
        <p:pic>
          <p:nvPicPr>
            <p:cNvPr id="3" name="Picture 8" descr="Image">
              <a:extLst>
                <a:ext uri="{FF2B5EF4-FFF2-40B4-BE49-F238E27FC236}">
                  <a16:creationId xmlns:a16="http://schemas.microsoft.com/office/drawing/2014/main" id="{CD2980B2-AD2B-2A58-E873-3CF599971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076" y="3422863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Image">
              <a:extLst>
                <a:ext uri="{FF2B5EF4-FFF2-40B4-BE49-F238E27FC236}">
                  <a16:creationId xmlns:a16="http://schemas.microsoft.com/office/drawing/2014/main" id="{FE49A144-635C-E7D6-42A9-D6A8CAB80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612" y="3404964"/>
              <a:ext cx="1942528" cy="1942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E3C0C2-828B-627C-F9E5-19620C2915A4}"/>
                </a:ext>
              </a:extLst>
            </p:cNvPr>
            <p:cNvSpPr txBox="1"/>
            <p:nvPr/>
          </p:nvSpPr>
          <p:spPr>
            <a:xfrm>
              <a:off x="7694612" y="5434226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Humans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53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404040"/>
              </a:solidFill>
              <a:latin typeface="National 2"/>
            </a:endParaRPr>
          </a:p>
          <a:p>
            <a:r>
              <a:rPr lang="en-US" dirty="0">
                <a:solidFill>
                  <a:srgbClr val="404040"/>
                </a:solidFill>
                <a:latin typeface="National 2"/>
              </a:rPr>
              <a:t>We chose translations that were not obviously computer translations and assumed we would get first impressions.</a:t>
            </a:r>
          </a:p>
          <a:p>
            <a:r>
              <a:rPr lang="en-US" dirty="0">
                <a:solidFill>
                  <a:srgbClr val="404040"/>
                </a:solidFill>
                <a:latin typeface="National 2"/>
              </a:rPr>
              <a:t>Based on this we can conclude:</a:t>
            </a:r>
          </a:p>
          <a:p>
            <a:pPr lvl="2"/>
            <a:r>
              <a:rPr lang="en-US" dirty="0">
                <a:solidFill>
                  <a:srgbClr val="404040"/>
                </a:solidFill>
                <a:latin typeface="National 2"/>
              </a:rPr>
              <a:t>ChatGPT’s </a:t>
            </a:r>
            <a:r>
              <a:rPr lang="en-US" altLang="en-US" dirty="0">
                <a:solidFill>
                  <a:srgbClr val="404040"/>
                </a:solidFill>
                <a:latin typeface="National 2"/>
              </a:rPr>
              <a:t>renditions will be grammatical and flow deceptively well but may not be accurate.</a:t>
            </a:r>
          </a:p>
          <a:p>
            <a:pPr lvl="2"/>
            <a:r>
              <a:rPr lang="en-US" dirty="0" err="1">
                <a:solidFill>
                  <a:srgbClr val="404040"/>
                </a:solidFill>
                <a:latin typeface="National 2"/>
              </a:rPr>
              <a:t>DeepL</a:t>
            </a:r>
            <a:r>
              <a:rPr lang="en-US" dirty="0">
                <a:solidFill>
                  <a:srgbClr val="404040"/>
                </a:solidFill>
                <a:latin typeface="National 2"/>
              </a:rPr>
              <a:t> is easier to peg as a computer translation. </a:t>
            </a:r>
          </a:p>
          <a:p>
            <a:pPr lvl="2"/>
            <a:r>
              <a:rPr lang="en-US" dirty="0">
                <a:solidFill>
                  <a:srgbClr val="404040"/>
                </a:solidFill>
                <a:latin typeface="National 2"/>
              </a:rPr>
              <a:t>Human translators take liberties, which can be a blessing or a curse.</a:t>
            </a:r>
          </a:p>
          <a:p>
            <a:r>
              <a:rPr lang="en-US" dirty="0">
                <a:solidFill>
                  <a:srgbClr val="404040"/>
                </a:solidFill>
                <a:latin typeface="National 2"/>
              </a:rPr>
              <a:t>Is that the whole story? Let’s do one deep dive and look at some other characteristics.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02FF97-F8F0-6416-7E36-E4F7EBF1B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901"/>
            <a:ext cx="2231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408C98-0503-E2DD-0A7B-D8F40C4BC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66301"/>
            <a:ext cx="2231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dive…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600" b="0" i="0" dirty="0">
                <a:solidFill>
                  <a:srgbClr val="0070C0"/>
                </a:solidFill>
                <a:effectLst/>
                <a:latin typeface="National 2"/>
              </a:rPr>
              <a:t>Наступает поворот, перелом</a:t>
            </a:r>
            <a:endParaRPr lang="en-US" sz="3600" dirty="0">
              <a:solidFill>
                <a:srgbClr val="404040"/>
              </a:solidFill>
              <a:latin typeface="National 2"/>
            </a:endParaRPr>
          </a:p>
          <a:p>
            <a:pPr lvl="1"/>
            <a:r>
              <a:rPr lang="en-US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time of change, a turning point is approaching; (human)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Reverses the word order to subject-first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Creative solutions in “time of change,” “approaching”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C36484-6EC0-3C79-1171-92BE757BF75A}"/>
              </a:ext>
            </a:extLst>
          </p:cNvPr>
          <p:cNvGrpSpPr/>
          <p:nvPr/>
        </p:nvGrpSpPr>
        <p:grpSpPr>
          <a:xfrm>
            <a:off x="4265612" y="4343400"/>
            <a:ext cx="4019264" cy="2398594"/>
            <a:chOff x="6170612" y="3404964"/>
            <a:chExt cx="4019264" cy="2398594"/>
          </a:xfrm>
        </p:grpSpPr>
        <p:pic>
          <p:nvPicPr>
            <p:cNvPr id="3" name="Picture 8" descr="Image">
              <a:extLst>
                <a:ext uri="{FF2B5EF4-FFF2-40B4-BE49-F238E27FC236}">
                  <a16:creationId xmlns:a16="http://schemas.microsoft.com/office/drawing/2014/main" id="{4679781A-25CB-F571-CD96-31B702DBE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076" y="3422863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Image">
              <a:extLst>
                <a:ext uri="{FF2B5EF4-FFF2-40B4-BE49-F238E27FC236}">
                  <a16:creationId xmlns:a16="http://schemas.microsoft.com/office/drawing/2014/main" id="{FC138D96-18A2-2479-7B2F-3270DF348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612" y="3404964"/>
              <a:ext cx="1942528" cy="1942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BC9908-B4BA-4B1B-C11E-7B50FC1CA10B}"/>
                </a:ext>
              </a:extLst>
            </p:cNvPr>
            <p:cNvSpPr txBox="1"/>
            <p:nvPr/>
          </p:nvSpPr>
          <p:spPr>
            <a:xfrm>
              <a:off x="7694612" y="5434226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Humans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61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dive…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National 2"/>
              </a:rPr>
              <a:t>…</a:t>
            </a:r>
            <a:r>
              <a:rPr lang="ru-RU" sz="3600" dirty="0">
                <a:solidFill>
                  <a:srgbClr val="0070C0"/>
                </a:solidFill>
                <a:latin typeface="National 2"/>
              </a:rPr>
              <a:t>новым годом он, правда, считался не всегда</a:t>
            </a:r>
            <a:endParaRPr lang="en-US" sz="3600" dirty="0">
              <a:solidFill>
                <a:srgbClr val="0070C0"/>
              </a:solidFill>
              <a:latin typeface="National 2"/>
            </a:endParaRPr>
          </a:p>
          <a:p>
            <a:pPr lvl="1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 although it was not always considered the start of a new year. (human)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Corrects the word order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Justified addition of “start” </a:t>
            </a:r>
          </a:p>
          <a:p>
            <a:endParaRPr lang="en-US" sz="3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C36484-6EC0-3C79-1171-92BE757BF75A}"/>
              </a:ext>
            </a:extLst>
          </p:cNvPr>
          <p:cNvGrpSpPr/>
          <p:nvPr/>
        </p:nvGrpSpPr>
        <p:grpSpPr>
          <a:xfrm>
            <a:off x="4265612" y="4343400"/>
            <a:ext cx="4019264" cy="2398594"/>
            <a:chOff x="6170612" y="3404964"/>
            <a:chExt cx="4019264" cy="2398594"/>
          </a:xfrm>
        </p:grpSpPr>
        <p:pic>
          <p:nvPicPr>
            <p:cNvPr id="3" name="Picture 8" descr="Image">
              <a:extLst>
                <a:ext uri="{FF2B5EF4-FFF2-40B4-BE49-F238E27FC236}">
                  <a16:creationId xmlns:a16="http://schemas.microsoft.com/office/drawing/2014/main" id="{4679781A-25CB-F571-CD96-31B702DBE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076" y="3422863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Image">
              <a:extLst>
                <a:ext uri="{FF2B5EF4-FFF2-40B4-BE49-F238E27FC236}">
                  <a16:creationId xmlns:a16="http://schemas.microsoft.com/office/drawing/2014/main" id="{FC138D96-18A2-2479-7B2F-3270DF348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612" y="3404964"/>
              <a:ext cx="1942528" cy="1942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BC9908-B4BA-4B1B-C11E-7B50FC1CA10B}"/>
                </a:ext>
              </a:extLst>
            </p:cNvPr>
            <p:cNvSpPr txBox="1"/>
            <p:nvPr/>
          </p:nvSpPr>
          <p:spPr>
            <a:xfrm>
              <a:off x="7694612" y="5434226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Humans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56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dive…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600" b="0" i="0" dirty="0">
                <a:solidFill>
                  <a:srgbClr val="0070C0"/>
                </a:solidFill>
                <a:effectLst/>
                <a:latin typeface="National 2"/>
              </a:rPr>
              <a:t>Наступает поворот, перелом</a:t>
            </a:r>
            <a:endParaRPr lang="en-US" sz="3600" dirty="0">
              <a:solidFill>
                <a:srgbClr val="404040"/>
              </a:solidFill>
              <a:latin typeface="National 2"/>
            </a:endParaRPr>
          </a:p>
          <a:p>
            <a:pPr lvl="1"/>
            <a:r>
              <a:rPr lang="en-US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 marks a turning point, a shift (ChatGPT)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Maintains word order, but a</a:t>
            </a:r>
            <a:r>
              <a:rPr lang="en-US" dirty="0">
                <a:solidFill>
                  <a:schemeClr val="tx2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dds a pronoun (“it”)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Поворот, перелом </a:t>
            </a:r>
            <a:r>
              <a:rPr lang="en-US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is no longer the subject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Why “marks”?</a:t>
            </a:r>
          </a:p>
          <a:p>
            <a:endParaRPr lang="en-US" sz="3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A7055C-0DD5-31FF-F99E-61FFB998DDBE}"/>
              </a:ext>
            </a:extLst>
          </p:cNvPr>
          <p:cNvGrpSpPr/>
          <p:nvPr/>
        </p:nvGrpSpPr>
        <p:grpSpPr>
          <a:xfrm>
            <a:off x="9066212" y="4267200"/>
            <a:ext cx="1727200" cy="2279095"/>
            <a:chOff x="8456612" y="3560262"/>
            <a:chExt cx="1727200" cy="2279095"/>
          </a:xfrm>
        </p:grpSpPr>
        <p:pic>
          <p:nvPicPr>
            <p:cNvPr id="3" name="Picture 4" descr="Image">
              <a:extLst>
                <a:ext uri="{FF2B5EF4-FFF2-40B4-BE49-F238E27FC236}">
                  <a16:creationId xmlns:a16="http://schemas.microsoft.com/office/drawing/2014/main" id="{7ED578A9-4FAA-9628-8935-957DC9E96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612" y="3560262"/>
              <a:ext cx="1727200" cy="172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93A2CB-566B-21E4-D663-9B8585CC8081}"/>
                </a:ext>
              </a:extLst>
            </p:cNvPr>
            <p:cNvSpPr txBox="1"/>
            <p:nvPr/>
          </p:nvSpPr>
          <p:spPr>
            <a:xfrm>
              <a:off x="8837612" y="5470025"/>
              <a:ext cx="1089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ChatGPT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75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dive…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National 2"/>
              </a:rPr>
              <a:t>…</a:t>
            </a:r>
            <a:r>
              <a:rPr lang="ru-RU" sz="3600" dirty="0">
                <a:solidFill>
                  <a:srgbClr val="0070C0"/>
                </a:solidFill>
                <a:latin typeface="National 2"/>
              </a:rPr>
              <a:t>новым годом он, правда, считался не всегда</a:t>
            </a:r>
            <a:endParaRPr lang="en-US" sz="3600" dirty="0">
              <a:solidFill>
                <a:srgbClr val="0070C0"/>
              </a:solidFill>
              <a:latin typeface="National 2"/>
            </a:endParaRPr>
          </a:p>
          <a:p>
            <a:pPr lvl="1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…although it wasn't always considered the New Year. (ChatGPT)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Corrects the word order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Capitalizes “New Year”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Contraction used appropriately</a:t>
            </a:r>
          </a:p>
          <a:p>
            <a:endParaRPr lang="en-US" sz="3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A7055C-0DD5-31FF-F99E-61FFB998DDBE}"/>
              </a:ext>
            </a:extLst>
          </p:cNvPr>
          <p:cNvGrpSpPr/>
          <p:nvPr/>
        </p:nvGrpSpPr>
        <p:grpSpPr>
          <a:xfrm>
            <a:off x="7161212" y="3893105"/>
            <a:ext cx="1727200" cy="2279095"/>
            <a:chOff x="8456612" y="3560262"/>
            <a:chExt cx="1727200" cy="2279095"/>
          </a:xfrm>
        </p:grpSpPr>
        <p:pic>
          <p:nvPicPr>
            <p:cNvPr id="3" name="Picture 4" descr="Image">
              <a:extLst>
                <a:ext uri="{FF2B5EF4-FFF2-40B4-BE49-F238E27FC236}">
                  <a16:creationId xmlns:a16="http://schemas.microsoft.com/office/drawing/2014/main" id="{7ED578A9-4FAA-9628-8935-957DC9E96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612" y="3560262"/>
              <a:ext cx="1727200" cy="172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93A2CB-566B-21E4-D663-9B8585CC8081}"/>
                </a:ext>
              </a:extLst>
            </p:cNvPr>
            <p:cNvSpPr txBox="1"/>
            <p:nvPr/>
          </p:nvSpPr>
          <p:spPr>
            <a:xfrm>
              <a:off x="8837612" y="5470025"/>
              <a:ext cx="1089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ChatGPT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dive…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600" b="0" i="0" dirty="0">
                <a:solidFill>
                  <a:srgbClr val="0070C0"/>
                </a:solidFill>
                <a:effectLst/>
                <a:latin typeface="National 2"/>
              </a:rPr>
              <a:t>Наступает поворот, перелом</a:t>
            </a:r>
            <a:endParaRPr lang="en-US" sz="3200" b="0" i="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/>
            <a:r>
              <a:rPr lang="en-US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There comes a turn, a turning point (</a:t>
            </a:r>
            <a:r>
              <a:rPr lang="en-US" sz="28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DeepL</a:t>
            </a:r>
            <a:r>
              <a:rPr lang="en-US" sz="2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No deviation from syntax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Adds dummy pronoun (“there”)</a:t>
            </a:r>
            <a:endParaRPr lang="en-US" sz="3200" dirty="0">
              <a:solidFill>
                <a:schemeClr val="tx2"/>
              </a:solidFill>
              <a:highlight>
                <a:srgbClr val="00FFFF"/>
              </a:highlight>
              <a:latin typeface="National 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0B8C9C-396F-D3DB-97CF-E665AD4093A2}"/>
              </a:ext>
            </a:extLst>
          </p:cNvPr>
          <p:cNvGrpSpPr/>
          <p:nvPr/>
        </p:nvGrpSpPr>
        <p:grpSpPr>
          <a:xfrm>
            <a:off x="5256212" y="3886200"/>
            <a:ext cx="1828800" cy="2210917"/>
            <a:chOff x="8304212" y="3505200"/>
            <a:chExt cx="1828800" cy="2210917"/>
          </a:xfrm>
        </p:grpSpPr>
        <p:pic>
          <p:nvPicPr>
            <p:cNvPr id="3" name="Picture 6" descr="Image">
              <a:extLst>
                <a:ext uri="{FF2B5EF4-FFF2-40B4-BE49-F238E27FC236}">
                  <a16:creationId xmlns:a16="http://schemas.microsoft.com/office/drawing/2014/main" id="{DE1737DF-1B88-96B2-7A32-8B7449CDA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212" y="35052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B18A8A-6245-154A-6D69-EAACA6E33857}"/>
                </a:ext>
              </a:extLst>
            </p:cNvPr>
            <p:cNvSpPr txBox="1"/>
            <p:nvPr/>
          </p:nvSpPr>
          <p:spPr>
            <a:xfrm>
              <a:off x="8990012" y="5346785"/>
              <a:ext cx="843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DeepL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40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dive…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National 2"/>
              </a:rPr>
              <a:t>…</a:t>
            </a:r>
            <a:r>
              <a:rPr lang="ru-RU" sz="3600" dirty="0">
                <a:solidFill>
                  <a:srgbClr val="0070C0"/>
                </a:solidFill>
                <a:latin typeface="National 2"/>
              </a:rPr>
              <a:t>новым годом он, правда, считался не всегда</a:t>
            </a:r>
            <a:endParaRPr lang="en-US" sz="3600" dirty="0">
              <a:solidFill>
                <a:srgbClr val="0070C0"/>
              </a:solidFill>
              <a:latin typeface="National 2"/>
            </a:endParaRPr>
          </a:p>
          <a:p>
            <a:pPr lvl="1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 the new year, however, it was not always considered. (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DeepL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3200" dirty="0">
              <a:solidFill>
                <a:schemeClr val="tx2"/>
              </a:solidFill>
              <a:latin typeface="National 2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Maintains source word order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No clarification on “new year”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“However” is a weak transition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0B8C9C-396F-D3DB-97CF-E665AD4093A2}"/>
              </a:ext>
            </a:extLst>
          </p:cNvPr>
          <p:cNvGrpSpPr/>
          <p:nvPr/>
        </p:nvGrpSpPr>
        <p:grpSpPr>
          <a:xfrm>
            <a:off x="7923212" y="3657600"/>
            <a:ext cx="1828800" cy="2210917"/>
            <a:chOff x="8304212" y="3505200"/>
            <a:chExt cx="1828800" cy="2210917"/>
          </a:xfrm>
        </p:grpSpPr>
        <p:pic>
          <p:nvPicPr>
            <p:cNvPr id="3" name="Picture 6" descr="Image">
              <a:extLst>
                <a:ext uri="{FF2B5EF4-FFF2-40B4-BE49-F238E27FC236}">
                  <a16:creationId xmlns:a16="http://schemas.microsoft.com/office/drawing/2014/main" id="{DE1737DF-1B88-96B2-7A32-8B7449CDA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212" y="35052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B18A8A-6245-154A-6D69-EAACA6E33857}"/>
                </a:ext>
              </a:extLst>
            </p:cNvPr>
            <p:cNvSpPr txBox="1"/>
            <p:nvPr/>
          </p:nvSpPr>
          <p:spPr>
            <a:xfrm>
              <a:off x="8990012" y="5346785"/>
              <a:ext cx="843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DeepL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12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93435" y="1143000"/>
            <a:ext cx="9782801" cy="4876800"/>
          </a:xfrm>
        </p:spPr>
        <p:txBody>
          <a:bodyPr>
            <a:normAutofit lnSpcReduction="10000"/>
          </a:bodyPr>
          <a:lstStyle/>
          <a:p>
            <a:pPr marL="365760" lvl="1" indent="0">
              <a:buNone/>
            </a:pPr>
            <a:endParaRPr lang="en-US" sz="3600" dirty="0"/>
          </a:p>
          <a:p>
            <a:r>
              <a:rPr lang="en-US" sz="4000" dirty="0"/>
              <a:t>Goals</a:t>
            </a:r>
          </a:p>
          <a:p>
            <a:r>
              <a:rPr lang="en-US" sz="4000" dirty="0"/>
              <a:t>Key terms and concepts</a:t>
            </a:r>
          </a:p>
          <a:p>
            <a:r>
              <a:rPr lang="en-US" sz="4000" dirty="0"/>
              <a:t>Survey results</a:t>
            </a:r>
          </a:p>
          <a:p>
            <a:r>
              <a:rPr lang="en-US" sz="4000" dirty="0"/>
              <a:t>Group activity and discussion</a:t>
            </a:r>
          </a:p>
          <a:p>
            <a:r>
              <a:rPr lang="en-US" sz="4000" dirty="0"/>
              <a:t>Conclusions</a:t>
            </a:r>
          </a:p>
          <a:p>
            <a:r>
              <a:rPr lang="en-US" sz="4000" dirty="0"/>
              <a:t>Questions and comments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pPr marL="0" indent="0">
              <a:lnSpc>
                <a:spcPct val="110000"/>
              </a:lnSpc>
              <a:buNone/>
            </a:pPr>
            <a:endParaRPr lang="en-US" sz="4000" dirty="0"/>
          </a:p>
          <a:p>
            <a:pPr lvl="1">
              <a:lnSpc>
                <a:spcPct val="110000"/>
              </a:lnSpc>
            </a:pPr>
            <a:endParaRPr lang="en-US" sz="3600" dirty="0"/>
          </a:p>
          <a:p>
            <a:pPr marL="365760" lvl="1" indent="0">
              <a:lnSpc>
                <a:spcPct val="110000"/>
              </a:lnSpc>
              <a:buNone/>
            </a:pPr>
            <a:endParaRPr lang="en-US" sz="3600" dirty="0"/>
          </a:p>
          <a:p>
            <a:pPr lvl="1">
              <a:lnSpc>
                <a:spcPct val="11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204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5 minutes to decide who (what) did which translation.</a:t>
            </a:r>
          </a:p>
          <a:p>
            <a:r>
              <a:rPr lang="en-US" dirty="0"/>
              <a:t>Underline the tells (cohesion, fluency, syntax, terms)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09A55-3FFD-37CB-F8B7-EC4F292B5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636" y="3466531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7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86161" y="319585"/>
            <a:ext cx="9782801" cy="1239837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– What are the tells? </a:t>
            </a:r>
            <a:br>
              <a:rPr lang="en-US" dirty="0"/>
            </a:br>
            <a:r>
              <a:rPr lang="en-US" dirty="0"/>
              <a:t>(two or three each)</a:t>
            </a:r>
            <a:br>
              <a:rPr lang="en-US" dirty="0"/>
            </a:br>
            <a:endParaRPr lang="en-US" sz="2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ChatGPT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 err="1"/>
              <a:t>DeepL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Humans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/>
          </a:p>
          <a:p>
            <a:pPr marL="731520" lvl="2" indent="0">
              <a:buNone/>
            </a:pPr>
            <a:r>
              <a:rPr lang="en-US" sz="2400" dirty="0"/>
              <a:t> </a:t>
            </a:r>
          </a:p>
          <a:p>
            <a:pPr marL="731520" lvl="2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FFC61021-3B42-64D4-948E-57ECB156B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012" y="48768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Tells – Humans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161534" y="1417637"/>
            <a:ext cx="9782801" cy="5211763"/>
          </a:xfrm>
        </p:spPr>
        <p:txBody>
          <a:bodyPr>
            <a:normAutofit/>
          </a:bodyPr>
          <a:lstStyle/>
          <a:p>
            <a:r>
              <a:rPr lang="en-US" sz="3200" dirty="0"/>
              <a:t>Humans can achieve higher quality by:</a:t>
            </a:r>
            <a:endParaRPr lang="en-US" sz="2000" dirty="0"/>
          </a:p>
          <a:p>
            <a:pPr lvl="1"/>
            <a:r>
              <a:rPr lang="en-US" sz="2800" dirty="0"/>
              <a:t>recasting or rewriting clauses.</a:t>
            </a:r>
          </a:p>
          <a:p>
            <a:pPr lvl="1"/>
            <a:r>
              <a:rPr lang="en-US" sz="2800" dirty="0"/>
              <a:t>splitting or combining sentences. </a:t>
            </a:r>
          </a:p>
          <a:p>
            <a:pPr lvl="1"/>
            <a:r>
              <a:rPr lang="en-US" sz="2800" dirty="0"/>
              <a:t>choosing subject-appropriate terms.</a:t>
            </a:r>
          </a:p>
          <a:p>
            <a:pPr lvl="1"/>
            <a:r>
              <a:rPr lang="en-US" sz="2800" dirty="0"/>
              <a:t>substituting phrases for words and vice versa.</a:t>
            </a:r>
          </a:p>
          <a:p>
            <a:r>
              <a:rPr lang="en-US" sz="3200" dirty="0"/>
              <a:t>But humans may also:</a:t>
            </a:r>
          </a:p>
          <a:p>
            <a:pPr lvl="1"/>
            <a:r>
              <a:rPr lang="en-US" sz="2800" dirty="0"/>
              <a:t>have spelling errors or inconsistencies.</a:t>
            </a:r>
          </a:p>
          <a:p>
            <a:pPr lvl="1"/>
            <a:r>
              <a:rPr lang="en-US" sz="2800" dirty="0"/>
              <a:t>misuse collocations.</a:t>
            </a:r>
          </a:p>
          <a:p>
            <a:pPr lvl="1"/>
            <a:r>
              <a:rPr lang="en-US" sz="2800" dirty="0"/>
              <a:t>struggle with syntax, especially articles.</a:t>
            </a:r>
          </a:p>
        </p:txBody>
      </p:sp>
      <p:pic>
        <p:nvPicPr>
          <p:cNvPr id="4" name="Picture 8" descr="Image">
            <a:extLst>
              <a:ext uri="{FF2B5EF4-FFF2-40B4-BE49-F238E27FC236}">
                <a16:creationId xmlns:a16="http://schemas.microsoft.com/office/drawing/2014/main" id="{041CC550-20C9-3340-0AC6-CB680D447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34" y="14478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Image">
            <a:extLst>
              <a:ext uri="{FF2B5EF4-FFF2-40B4-BE49-F238E27FC236}">
                <a16:creationId xmlns:a16="http://schemas.microsoft.com/office/drawing/2014/main" id="{DC379C58-E6F4-0388-7462-B8A4414B4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67" y="2114319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1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Tells – LLMs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161535" y="1417637"/>
            <a:ext cx="9419278" cy="2925763"/>
          </a:xfrm>
        </p:spPr>
        <p:txBody>
          <a:bodyPr>
            <a:normAutofit/>
          </a:bodyPr>
          <a:lstStyle/>
          <a:p>
            <a:r>
              <a:rPr lang="en-US" sz="3200" dirty="0"/>
              <a:t>ChatGPT typically:</a:t>
            </a:r>
            <a:endParaRPr lang="en-US" sz="2800" dirty="0"/>
          </a:p>
          <a:p>
            <a:pPr lvl="1"/>
            <a:r>
              <a:rPr lang="en-US" sz="2800" dirty="0"/>
              <a:t>produces text that reads like a human wrote it.</a:t>
            </a:r>
          </a:p>
          <a:p>
            <a:pPr lvl="1"/>
            <a:r>
              <a:rPr lang="en-US" sz="2800" dirty="0"/>
              <a:t>sacrifices accuracy for readability. </a:t>
            </a:r>
          </a:p>
          <a:p>
            <a:pPr lvl="1"/>
            <a:r>
              <a:rPr lang="en-US" sz="2800" dirty="0"/>
              <a:t>changes word forms for better flow when needed.</a:t>
            </a:r>
          </a:p>
          <a:p>
            <a:pPr lvl="1"/>
            <a:r>
              <a:rPr lang="en-US" sz="2800" dirty="0"/>
              <a:t>keeps major punctuation marks intact but may reorder clauses or sentences.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19DE1D48-9F28-45AC-AC4F-DA8B744F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44" y="1447800"/>
            <a:ext cx="594175" cy="5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B09A55-3FFD-37CB-F8B7-EC4F292B5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340" y="4250459"/>
            <a:ext cx="3276600" cy="2457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68C2F0-7625-DC08-BE41-A1747C9AD005}"/>
              </a:ext>
            </a:extLst>
          </p:cNvPr>
          <p:cNvSpPr txBox="1"/>
          <p:nvPr/>
        </p:nvSpPr>
        <p:spPr>
          <a:xfrm>
            <a:off x="2144219" y="4246915"/>
            <a:ext cx="5778993" cy="172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2648" marR="0" lvl="1" indent="-24688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Euphemia" pitchFamily="34" charset="0"/>
              <a:buChar char="–"/>
              <a:tabLst/>
              <a:defRPr/>
            </a:pPr>
            <a:r>
              <a:rPr lang="en-US" sz="2800" dirty="0">
                <a:solidFill>
                  <a:srgbClr val="465562"/>
                </a:solidFill>
                <a:latin typeface="Euphemia"/>
              </a:rPr>
              <a:t>does well rendering cohesive devices and authorial tone.</a:t>
            </a:r>
          </a:p>
          <a:p>
            <a:pPr marL="612648" marR="0" lvl="1" indent="-24688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Euphemia" pitchFamily="34" charset="0"/>
              <a:buChar char="–"/>
              <a:tabLst/>
              <a:defRPr/>
            </a:pPr>
            <a:r>
              <a:rPr lang="en-US" sz="2800" dirty="0">
                <a:solidFill>
                  <a:srgbClr val="465562"/>
                </a:solidFill>
                <a:latin typeface="Euphemia"/>
              </a:rPr>
              <a:t>chooses terms that fit the context.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1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Tells – NMT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161535" y="1417637"/>
            <a:ext cx="9343078" cy="4572000"/>
          </a:xfrm>
        </p:spPr>
        <p:txBody>
          <a:bodyPr>
            <a:normAutofit/>
          </a:bodyPr>
          <a:lstStyle/>
          <a:p>
            <a:r>
              <a:rPr lang="en-US" sz="3200" dirty="0" err="1"/>
              <a:t>DeepL</a:t>
            </a:r>
            <a:r>
              <a:rPr lang="en-US" sz="3200" dirty="0"/>
              <a:t>: </a:t>
            </a:r>
          </a:p>
          <a:p>
            <a:pPr lvl="1"/>
            <a:r>
              <a:rPr lang="en-US" sz="2800" dirty="0"/>
              <a:t>sticks very close to the original syntax, even to the point of unreadability.</a:t>
            </a:r>
          </a:p>
          <a:p>
            <a:pPr lvl="1"/>
            <a:r>
              <a:rPr lang="en-US" sz="2800" dirty="0"/>
              <a:t>may lose track of grammatical relationships. </a:t>
            </a:r>
          </a:p>
          <a:p>
            <a:pPr lvl="1"/>
            <a:r>
              <a:rPr lang="en-US" sz="2800" dirty="0"/>
              <a:t>is more likely to choose a cognate or first dictionary definition than something that fits the context.</a:t>
            </a:r>
          </a:p>
          <a:p>
            <a:pPr lvl="1"/>
            <a:r>
              <a:rPr lang="en-US" sz="2800" dirty="0"/>
              <a:t>for common or formulaic sentences, may recast clauses or remove or insert words.</a:t>
            </a:r>
          </a:p>
        </p:txBody>
      </p:sp>
      <p:pic>
        <p:nvPicPr>
          <p:cNvPr id="6" name="Picture 6" descr="Image">
            <a:extLst>
              <a:ext uri="{FF2B5EF4-FFF2-40B4-BE49-F238E27FC236}">
                <a16:creationId xmlns:a16="http://schemas.microsoft.com/office/drawing/2014/main" id="{15A289AE-AA55-FEE6-624D-64DED185E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62" y="1524000"/>
            <a:ext cx="653447" cy="6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6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4EBA-0EF4-6E1D-9278-EBE72AEA3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CD0D6-327B-2983-1B2A-752C33927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348576" cy="4572000"/>
          </a:xfrm>
        </p:spPr>
        <p:txBody>
          <a:bodyPr/>
          <a:lstStyle/>
          <a:p>
            <a:r>
              <a:rPr lang="en-US" dirty="0"/>
              <a:t>MT capabilities have made amazing strides</a:t>
            </a:r>
          </a:p>
          <a:p>
            <a:pPr lvl="1"/>
            <a:r>
              <a:rPr lang="en-US" dirty="0"/>
              <a:t>LLMs address many NMT shortcomings</a:t>
            </a:r>
          </a:p>
          <a:p>
            <a:pPr lvl="1"/>
            <a:r>
              <a:rPr lang="en-US" dirty="0"/>
              <a:t>Improved models and training mean machine translations are becoming more fluent and accurate</a:t>
            </a:r>
          </a:p>
          <a:p>
            <a:pPr lvl="1"/>
            <a:r>
              <a:rPr lang="en-US" dirty="0"/>
              <a:t>LLMs have huge potential and are here to stay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E69D0F-6FCB-BDDA-3A52-49AFB0A95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2611" y="1600200"/>
            <a:ext cx="4443625" cy="4572000"/>
          </a:xfrm>
        </p:spPr>
        <p:txBody>
          <a:bodyPr/>
          <a:lstStyle/>
          <a:p>
            <a:r>
              <a:rPr lang="en-US" dirty="0"/>
              <a:t>NMT and LLMs make mistakes</a:t>
            </a:r>
          </a:p>
          <a:p>
            <a:pPr lvl="1"/>
            <a:r>
              <a:rPr lang="en-US" dirty="0"/>
              <a:t>And so do humans!</a:t>
            </a:r>
          </a:p>
          <a:p>
            <a:pPr lvl="1"/>
            <a:r>
              <a:rPr lang="en-US" dirty="0"/>
              <a:t>Increasingly fluent target text masks potential accuracy issues</a:t>
            </a:r>
          </a:p>
          <a:p>
            <a:pPr lvl="1"/>
            <a:r>
              <a:rPr lang="en-US" dirty="0"/>
              <a:t>These tools are not suited to all tasks</a:t>
            </a:r>
          </a:p>
          <a:p>
            <a:pPr lvl="1"/>
            <a:r>
              <a:rPr lang="en-US" dirty="0"/>
              <a:t>In many contexts, human (expert) supervision is needed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AF5C7E-A9C3-7FD9-9BC1-3CFE3D61F1F2}"/>
              </a:ext>
            </a:extLst>
          </p:cNvPr>
          <p:cNvSpPr/>
          <p:nvPr/>
        </p:nvSpPr>
        <p:spPr>
          <a:xfrm>
            <a:off x="5343222" y="2743200"/>
            <a:ext cx="189419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29518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  <p:bldP spid="6" grpId="4"/>
      <p:bldP spid="6" grpId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224C9-B7B8-BBA0-0802-5F7A0324E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9ABCA4B-EFBB-5CCD-6B15-211A75AE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attention…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CF91C0C-F9D8-51D7-D639-516D8BC70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012" y="1752600"/>
            <a:ext cx="9782801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70C0"/>
                </a:solidFill>
                <a:latin typeface="National 2"/>
              </a:rPr>
              <a:t>	</a:t>
            </a:r>
            <a:endParaRPr lang="en-US" sz="3200" dirty="0">
              <a:solidFill>
                <a:schemeClr val="tx2"/>
              </a:solidFill>
              <a:latin typeface="National 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7FECF-FDDD-8935-6CCC-DA9B423244E6}"/>
              </a:ext>
            </a:extLst>
          </p:cNvPr>
          <p:cNvSpPr txBox="1"/>
          <p:nvPr/>
        </p:nvSpPr>
        <p:spPr>
          <a:xfrm>
            <a:off x="1571459" y="2057400"/>
            <a:ext cx="886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en-US" dirty="0"/>
              <a:t>Do you have any questions or comments?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343D-A967-FB66-2B14-874A243E1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298DE4F-9CD9-A2E2-2514-8D5400E36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presentation?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0FBCB88-370D-BA27-BFE0-0302B3DBB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35" y="1143000"/>
            <a:ext cx="9782801" cy="4572000"/>
          </a:xfrm>
        </p:spPr>
        <p:txBody>
          <a:bodyPr>
            <a:normAutofit fontScale="92500" lnSpcReduction="10000"/>
          </a:bodyPr>
          <a:lstStyle/>
          <a:p>
            <a:pPr marL="365760" lvl="1" indent="0">
              <a:buNone/>
            </a:pPr>
            <a:endParaRPr lang="en-US" sz="3600" dirty="0"/>
          </a:p>
          <a:p>
            <a:r>
              <a:rPr lang="en-US" sz="4000" dirty="0"/>
              <a:t>We are better editors if we understand the strengths and limitations of our “translators.”</a:t>
            </a:r>
          </a:p>
          <a:p>
            <a:r>
              <a:rPr lang="en-US" sz="4000" dirty="0"/>
              <a:t>We are better translators if we understand the strengths and limitations of our tools.</a:t>
            </a:r>
          </a:p>
          <a:p>
            <a:r>
              <a:rPr lang="en-US" sz="4000" dirty="0"/>
              <a:t>Linguists have an important role in the generative-AI conversation.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4000" dirty="0"/>
          </a:p>
          <a:p>
            <a:pPr marL="365760" lvl="1" indent="0">
              <a:lnSpc>
                <a:spcPct val="110000"/>
              </a:lnSpc>
              <a:buNone/>
            </a:pPr>
            <a:endParaRPr lang="en-US" sz="3600" dirty="0"/>
          </a:p>
          <a:p>
            <a:pPr marL="365760" lvl="1" indent="0">
              <a:lnSpc>
                <a:spcPct val="110000"/>
              </a:lnSpc>
              <a:buNone/>
            </a:pPr>
            <a:endParaRPr lang="en-US" sz="3600" dirty="0"/>
          </a:p>
          <a:p>
            <a:pPr lvl="1">
              <a:lnSpc>
                <a:spcPct val="11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635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93436" y="1143000"/>
            <a:ext cx="9782801" cy="4572000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endParaRPr lang="en-US" sz="3600" dirty="0"/>
          </a:p>
          <a:p>
            <a:r>
              <a:rPr lang="en-US" sz="4000" dirty="0"/>
              <a:t>All translators have a “tell,” even computer translators.</a:t>
            </a:r>
          </a:p>
          <a:p>
            <a:r>
              <a:rPr lang="en-US" sz="4000" dirty="0"/>
              <a:t>Our goal is to look for NMT and generative AI’s tell.</a:t>
            </a:r>
            <a:endParaRPr lang="en-US" sz="3600" dirty="0"/>
          </a:p>
          <a:p>
            <a:pPr lvl="1">
              <a:lnSpc>
                <a:spcPct val="110000"/>
              </a:lnSpc>
            </a:pPr>
            <a:endParaRPr lang="en-US" sz="3600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7DF1C940-1BE1-6C98-EA06-D9D84425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12" y="3810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5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NMT? AI? LLM?? – let’s define our terms</a:t>
            </a:r>
          </a:p>
        </p:txBody>
      </p:sp>
      <p:sp>
        <p:nvSpPr>
          <p:cNvPr id="22" name="Content Placeholder 13">
            <a:extLst>
              <a:ext uri="{FF2B5EF4-FFF2-40B4-BE49-F238E27FC236}">
                <a16:creationId xmlns:a16="http://schemas.microsoft.com/office/drawing/2014/main" id="{BEA1DF5D-6AF9-A3C0-CD82-FA309C344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37" y="1600200"/>
            <a:ext cx="5056510" cy="49530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What is “AI” is often a matter of hype</a:t>
            </a:r>
          </a:p>
          <a:p>
            <a:r>
              <a:rPr lang="en-US" sz="2000" dirty="0"/>
              <a:t>NMT – neural machine translation</a:t>
            </a:r>
          </a:p>
          <a:p>
            <a:pPr lvl="1"/>
            <a:r>
              <a:rPr lang="en-US" sz="1800" dirty="0"/>
              <a:t>A form of machine translation using a neural network, first developed ~2017</a:t>
            </a:r>
          </a:p>
          <a:p>
            <a:pPr lvl="1"/>
            <a:r>
              <a:rPr lang="en-US" sz="1800" dirty="0"/>
              <a:t>Gradually replaced predecessor, statistical MT</a:t>
            </a:r>
          </a:p>
          <a:p>
            <a:pPr lvl="1"/>
            <a:r>
              <a:rPr lang="en-US" sz="1800" dirty="0"/>
              <a:t>Encodes source meaning into a vector; predicts most likely text needed to represent that vector in the target (transformer model)</a:t>
            </a:r>
          </a:p>
          <a:p>
            <a:r>
              <a:rPr lang="en-US" sz="2000" dirty="0"/>
              <a:t>LLM – large language model</a:t>
            </a:r>
          </a:p>
          <a:p>
            <a:pPr lvl="1"/>
            <a:r>
              <a:rPr lang="en-US" sz="1800" dirty="0"/>
              <a:t>An iteration of the transformer model with a larger training set and the ability to refer to multiple inputs (source, context, prompt) at once (multi-headed attention)</a:t>
            </a:r>
          </a:p>
          <a:p>
            <a:pPr lvl="1"/>
            <a:r>
              <a:rPr lang="en-US" sz="1800" dirty="0"/>
              <a:t>Can be trained on one or multiple modes (text, code, image, audio, video)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6A809B-54A9-279D-6404-717347CC49B2}"/>
              </a:ext>
            </a:extLst>
          </p:cNvPr>
          <p:cNvGrpSpPr/>
          <p:nvPr/>
        </p:nvGrpSpPr>
        <p:grpSpPr>
          <a:xfrm>
            <a:off x="6707979" y="1600200"/>
            <a:ext cx="4872833" cy="4868083"/>
            <a:chOff x="6627812" y="1447800"/>
            <a:chExt cx="4872833" cy="486808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CFC21B5-B095-16D2-81B9-C2301521A9F8}"/>
                </a:ext>
              </a:extLst>
            </p:cNvPr>
            <p:cNvSpPr/>
            <p:nvPr/>
          </p:nvSpPr>
          <p:spPr>
            <a:xfrm>
              <a:off x="6627812" y="1447800"/>
              <a:ext cx="4872833" cy="4868083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51D90BB-195E-510E-9233-5B12DC1B2267}"/>
                </a:ext>
              </a:extLst>
            </p:cNvPr>
            <p:cNvSpPr/>
            <p:nvPr/>
          </p:nvSpPr>
          <p:spPr>
            <a:xfrm>
              <a:off x="8035306" y="3200400"/>
              <a:ext cx="2935782" cy="29329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317D08-147E-0CCB-EB3A-B09927FDFA51}"/>
                </a:ext>
              </a:extLst>
            </p:cNvPr>
            <p:cNvSpPr/>
            <p:nvPr/>
          </p:nvSpPr>
          <p:spPr>
            <a:xfrm>
              <a:off x="8667033" y="4025223"/>
              <a:ext cx="1940489" cy="1938598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FB106D1-FB22-5871-DB7D-8670766F951B}"/>
                </a:ext>
              </a:extLst>
            </p:cNvPr>
            <p:cNvSpPr/>
            <p:nvPr/>
          </p:nvSpPr>
          <p:spPr>
            <a:xfrm>
              <a:off x="9026825" y="4602136"/>
              <a:ext cx="1220081" cy="121889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50AEB3-9D2B-6A0E-0D69-DFC03D689B75}"/>
                </a:ext>
              </a:extLst>
            </p:cNvPr>
            <p:cNvSpPr/>
            <p:nvPr/>
          </p:nvSpPr>
          <p:spPr>
            <a:xfrm>
              <a:off x="9289409" y="4921786"/>
              <a:ext cx="841582" cy="8415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4A92FD8-47BA-CB79-5E83-D1BBBB267345}"/>
                </a:ext>
              </a:extLst>
            </p:cNvPr>
            <p:cNvSpPr/>
            <p:nvPr/>
          </p:nvSpPr>
          <p:spPr>
            <a:xfrm>
              <a:off x="6856845" y="3198628"/>
              <a:ext cx="1372939" cy="83997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3105BA-1825-E1B3-2E7A-FA64C7A61E7A}"/>
                </a:ext>
              </a:extLst>
            </p:cNvPr>
            <p:cNvSpPr txBox="1"/>
            <p:nvPr/>
          </p:nvSpPr>
          <p:spPr>
            <a:xfrm>
              <a:off x="8035306" y="1704207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Machine Learning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0BC063-F043-F64E-8F8E-A1CCE5C8A9E0}"/>
                </a:ext>
              </a:extLst>
            </p:cNvPr>
            <p:cNvSpPr txBox="1"/>
            <p:nvPr/>
          </p:nvSpPr>
          <p:spPr>
            <a:xfrm>
              <a:off x="6968506" y="3382523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NMT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03A2E2-2951-ACAE-B926-8B29E94C44F1}"/>
                </a:ext>
              </a:extLst>
            </p:cNvPr>
            <p:cNvSpPr txBox="1"/>
            <p:nvPr/>
          </p:nvSpPr>
          <p:spPr>
            <a:xfrm>
              <a:off x="8478301" y="3511876"/>
              <a:ext cx="2049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Generative AI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890C9C-0400-2A11-4F36-3B6391DF4847}"/>
                </a:ext>
              </a:extLst>
            </p:cNvPr>
            <p:cNvSpPr txBox="1"/>
            <p:nvPr/>
          </p:nvSpPr>
          <p:spPr>
            <a:xfrm>
              <a:off x="9213134" y="4609716"/>
              <a:ext cx="8474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n w="3175">
                    <a:solidFill>
                      <a:schemeClr val="tx2"/>
                    </a:solidFill>
                  </a:ln>
                  <a:solidFill>
                    <a:schemeClr val="tx2"/>
                  </a:solidFill>
                </a:rPr>
                <a:t>Tool</a:t>
              </a:r>
              <a:endParaRPr lang="en-US" sz="2000" dirty="0">
                <a:ln w="3175">
                  <a:solidFill>
                    <a:schemeClr val="tx2"/>
                  </a:solidFill>
                </a:ln>
                <a:solidFill>
                  <a:schemeClr val="tx2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D1C74C-697B-638B-1740-57DA8CE5C8A5}"/>
                </a:ext>
              </a:extLst>
            </p:cNvPr>
            <p:cNvSpPr txBox="1"/>
            <p:nvPr/>
          </p:nvSpPr>
          <p:spPr>
            <a:xfrm>
              <a:off x="8897114" y="4232804"/>
              <a:ext cx="1480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Text Mode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EC782C-3194-41A9-C368-4D3E6D2EC122}"/>
                </a:ext>
              </a:extLst>
            </p:cNvPr>
            <p:cNvSpPr txBox="1"/>
            <p:nvPr/>
          </p:nvSpPr>
          <p:spPr>
            <a:xfrm>
              <a:off x="9231377" y="5153793"/>
              <a:ext cx="9576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n w="3175">
                    <a:solidFill>
                      <a:schemeClr val="tx2"/>
                    </a:solidFill>
                  </a:ln>
                  <a:solidFill>
                    <a:schemeClr val="tx2"/>
                  </a:solidFill>
                </a:rPr>
                <a:t>Version</a:t>
              </a:r>
              <a:endParaRPr lang="en-US" sz="2000" dirty="0">
                <a:ln w="3175">
                  <a:solidFill>
                    <a:schemeClr val="tx2"/>
                  </a:solidFill>
                </a:ln>
                <a:solidFill>
                  <a:schemeClr val="tx2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6DA0BDA-3679-CEF7-6DAA-CB4934AAC52E}"/>
                </a:ext>
              </a:extLst>
            </p:cNvPr>
            <p:cNvSpPr/>
            <p:nvPr/>
          </p:nvSpPr>
          <p:spPr>
            <a:xfrm>
              <a:off x="8287815" y="2276410"/>
              <a:ext cx="1692797" cy="78899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>
                    <a:solidFill>
                      <a:schemeClr val="bg1"/>
                    </a:solidFill>
                  </a:ln>
                </a:rPr>
                <a:t>Statistical MT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8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in Action – 1980 Olympics Edition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ru-RU" sz="1800" dirty="0"/>
              <a:t>На трибунах становится тише…</a:t>
            </a:r>
            <a:br>
              <a:rPr lang="en-US" sz="1800" dirty="0"/>
            </a:br>
            <a:r>
              <a:rPr lang="ru-RU" sz="1800" dirty="0"/>
              <a:t>Тает быстрое время чудес.</a:t>
            </a:r>
            <a:br>
              <a:rPr lang="en-US" sz="1800" dirty="0"/>
            </a:br>
            <a:r>
              <a:rPr lang="ru-RU" sz="1800" dirty="0"/>
              <a:t>До свиданья, наш ласковый Миша,</a:t>
            </a:r>
            <a:br>
              <a:rPr lang="en-US" sz="1800" dirty="0"/>
            </a:br>
            <a:r>
              <a:rPr lang="ru-RU" sz="1800" dirty="0"/>
              <a:t>Возвращайся в свой сказочный лес.</a:t>
            </a:r>
            <a:br>
              <a:rPr lang="en-US" sz="1800" dirty="0"/>
            </a:br>
            <a:br>
              <a:rPr lang="en-US" sz="1800" dirty="0"/>
            </a:br>
            <a:r>
              <a:rPr lang="ru-RU" sz="1800" dirty="0"/>
              <a:t>Не грусти, улыбнись на прощание,</a:t>
            </a:r>
            <a:br>
              <a:rPr lang="en-US" sz="1800" dirty="0"/>
            </a:br>
            <a:r>
              <a:rPr lang="ru-RU" sz="1800" dirty="0"/>
              <a:t>Вспоминай эти дни, вспоминай…</a:t>
            </a:r>
            <a:br>
              <a:rPr lang="en-US" sz="1800" dirty="0"/>
            </a:br>
            <a:r>
              <a:rPr lang="ru-RU" sz="1800" dirty="0"/>
              <a:t>Пожелай исполненья желаний,</a:t>
            </a:r>
            <a:br>
              <a:rPr lang="en-US" sz="1800" dirty="0"/>
            </a:br>
            <a:r>
              <a:rPr lang="ru-RU" sz="1800" dirty="0"/>
              <a:t>Новой встречи нам всем пожелай. </a:t>
            </a:r>
            <a:endParaRPr lang="en-US" sz="1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DC0D74-A63F-5452-5963-9E492F876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6812" y="1600200"/>
            <a:ext cx="5129425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See how quiet it is on the stands there…</a:t>
            </a:r>
            <a:br>
              <a:rPr lang="en-US" sz="1800" dirty="0"/>
            </a:br>
            <a:r>
              <a:rPr lang="en-US" sz="1800" dirty="0"/>
              <a:t>We would lengthen these days if we could.</a:t>
            </a:r>
            <a:br>
              <a:rPr lang="en-US" sz="1800" dirty="0"/>
            </a:br>
            <a:r>
              <a:rPr lang="en-US" sz="1800" dirty="0"/>
              <a:t>But goodbye, dear old Misha, our brown bear,</a:t>
            </a:r>
            <a:br>
              <a:rPr lang="en-US" sz="1800" dirty="0"/>
            </a:br>
            <a:r>
              <a:rPr lang="en-US" sz="1800" dirty="0"/>
              <a:t>Hasten back to your fairy-tale wood.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Don’t be sad, smile once more as we part now,</a:t>
            </a:r>
            <a:br>
              <a:rPr lang="en-US" sz="1800" dirty="0"/>
            </a:br>
            <a:r>
              <a:rPr lang="en-US" sz="1800" dirty="0"/>
              <a:t>And remember these days, always do…</a:t>
            </a:r>
            <a:br>
              <a:rPr lang="en-US" sz="1800" dirty="0"/>
            </a:br>
            <a:r>
              <a:rPr lang="en-US" sz="1800" dirty="0"/>
              <a:t>We shall meet once again – let us all vow –</a:t>
            </a:r>
            <a:br>
              <a:rPr lang="en-US" sz="1800" dirty="0"/>
            </a:br>
            <a:r>
              <a:rPr lang="en-US" sz="1800" dirty="0"/>
              <a:t>And may all of our wishes come true.</a:t>
            </a:r>
          </a:p>
        </p:txBody>
      </p:sp>
      <p:pic>
        <p:nvPicPr>
          <p:cNvPr id="4" name="Picture 3" descr="Crying Olympic bear">
            <a:extLst>
              <a:ext uri="{FF2B5EF4-FFF2-40B4-BE49-F238E27FC236}">
                <a16:creationId xmlns:a16="http://schemas.microsoft.com/office/drawing/2014/main" id="{54C2EB85-B7B1-FF98-D481-796DD7A090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5556"/>
          <a:stretch/>
        </p:blipFill>
        <p:spPr>
          <a:xfrm>
            <a:off x="4227512" y="4008319"/>
            <a:ext cx="3733800" cy="2498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D66779-9101-C476-981F-2508466BBD1B}"/>
              </a:ext>
            </a:extLst>
          </p:cNvPr>
          <p:cNvSpPr txBox="1"/>
          <p:nvPr/>
        </p:nvSpPr>
        <p:spPr>
          <a:xfrm>
            <a:off x="8075612" y="6507280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Source:</a:t>
            </a:r>
            <a:r>
              <a:rPr lang="ru-RU" sz="600" dirty="0"/>
              <a:t> </a:t>
            </a:r>
            <a:r>
              <a:rPr lang="en-US" sz="600" dirty="0"/>
              <a:t>RIA Novosti archive, image #488322 / Sergey </a:t>
            </a:r>
            <a:r>
              <a:rPr lang="en-US" sz="600" dirty="0" err="1"/>
              <a:t>Guneev</a:t>
            </a:r>
            <a:r>
              <a:rPr lang="en-US" sz="600" dirty="0"/>
              <a:t> / CC-BY-SA 3.0, CC BY-SA 3.0, https://commons.wikimedia.org/w/index.php?curid=16486967</a:t>
            </a:r>
          </a:p>
        </p:txBody>
      </p:sp>
      <p:pic>
        <p:nvPicPr>
          <p:cNvPr id="6" name="До свидания, Москва (англ)">
            <a:hlinkClick r:id="" action="ppaction://media"/>
            <a:extLst>
              <a:ext uri="{FF2B5EF4-FFF2-40B4-BE49-F238E27FC236}">
                <a16:creationId xmlns:a16="http://schemas.microsoft.com/office/drawing/2014/main" id="{E52F2DAB-A830-15FF-F23B-35F7BE7D36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0" end="200532.625"/>
                  <p14:fade in="1000"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174" y="457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3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3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build="p"/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4FF30-DF7D-E54D-4EC3-5EC96E066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9516F5E-2375-5B33-984A-31C31834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in Action – 1980 Olympics Edition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22AC8AD-982F-3A9E-C7BB-380774884D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1800" dirty="0"/>
              <a:t>It's getting quieter in the stands.... </a:t>
            </a:r>
            <a:br>
              <a:rPr lang="en-US" sz="1800" dirty="0"/>
            </a:br>
            <a:r>
              <a:rPr lang="en-US" sz="1800" dirty="0"/>
              <a:t>The quick time of miracles is melting away. Goodbye, our affectionate Misha, </a:t>
            </a:r>
            <a:br>
              <a:rPr lang="en-US" sz="1800" dirty="0"/>
            </a:br>
            <a:r>
              <a:rPr lang="en-US" sz="1800" dirty="0"/>
              <a:t>Come back to your fairy-tale forest.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Don't be sad, smile goodbye, </a:t>
            </a:r>
            <a:br>
              <a:rPr lang="en-US" sz="1800" dirty="0"/>
            </a:br>
            <a:r>
              <a:rPr lang="en-US" sz="1800" dirty="0"/>
              <a:t>Remember these days, remember these days, remember these days... </a:t>
            </a:r>
            <a:br>
              <a:rPr lang="en-US" sz="1800" dirty="0"/>
            </a:br>
            <a:r>
              <a:rPr lang="en-US" sz="1800" dirty="0"/>
              <a:t>Wishing you wishes come true, </a:t>
            </a:r>
            <a:br>
              <a:rPr lang="en-US" sz="1800" dirty="0"/>
            </a:br>
            <a:r>
              <a:rPr lang="en-US" sz="1800" dirty="0"/>
              <a:t>♪ Wish us all a new meeting ♪ </a:t>
            </a:r>
          </a:p>
        </p:txBody>
      </p:sp>
      <p:pic>
        <p:nvPicPr>
          <p:cNvPr id="4" name="Graphic 1" descr="Stadium with solid fill">
            <a:extLst>
              <a:ext uri="{FF2B5EF4-FFF2-40B4-BE49-F238E27FC236}">
                <a16:creationId xmlns:a16="http://schemas.microsoft.com/office/drawing/2014/main" id="{E8328099-0914-E7FD-4725-99A71BE3E9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2012" y="4800600"/>
            <a:ext cx="914400" cy="914400"/>
          </a:xfrm>
        </p:spPr>
      </p:pic>
      <p:pic>
        <p:nvPicPr>
          <p:cNvPr id="6" name="Graphic 5" descr="Bear with solid fill">
            <a:extLst>
              <a:ext uri="{FF2B5EF4-FFF2-40B4-BE49-F238E27FC236}">
                <a16:creationId xmlns:a16="http://schemas.microsoft.com/office/drawing/2014/main" id="{05ACE438-6BE7-2BCC-9458-8B057C784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5801" y="4800600"/>
            <a:ext cx="914400" cy="914400"/>
          </a:xfrm>
          <a:prstGeom prst="rect">
            <a:avLst/>
          </a:prstGeom>
        </p:spPr>
      </p:pic>
      <p:pic>
        <p:nvPicPr>
          <p:cNvPr id="8" name="Graphic 7" descr="Flag with solid fill">
            <a:extLst>
              <a:ext uri="{FF2B5EF4-FFF2-40B4-BE49-F238E27FC236}">
                <a16:creationId xmlns:a16="http://schemas.microsoft.com/office/drawing/2014/main" id="{35221AF3-8C34-24F2-66E7-5BFC3D3F3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79590" y="4800600"/>
            <a:ext cx="914400" cy="914400"/>
          </a:xfrm>
          <a:prstGeom prst="rect">
            <a:avLst/>
          </a:prstGeom>
        </p:spPr>
      </p:pic>
      <p:pic>
        <p:nvPicPr>
          <p:cNvPr id="10" name="Graphic 9" descr="Music notation with solid fill">
            <a:extLst>
              <a:ext uri="{FF2B5EF4-FFF2-40B4-BE49-F238E27FC236}">
                <a16:creationId xmlns:a16="http://schemas.microsoft.com/office/drawing/2014/main" id="{C95A5A66-4834-2A69-AD91-65DBEBFF7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27168" y="4800600"/>
            <a:ext cx="914400" cy="914400"/>
          </a:xfrm>
          <a:prstGeom prst="rect">
            <a:avLst/>
          </a:prstGeom>
        </p:spPr>
      </p:pic>
      <p:pic>
        <p:nvPicPr>
          <p:cNvPr id="12" name="Graphic 11" descr="Medal with solid fill">
            <a:extLst>
              <a:ext uri="{FF2B5EF4-FFF2-40B4-BE49-F238E27FC236}">
                <a16:creationId xmlns:a16="http://schemas.microsoft.com/office/drawing/2014/main" id="{241B63FC-076C-FE3F-FF83-D165A164F3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3379" y="4800600"/>
            <a:ext cx="914400" cy="914400"/>
          </a:xfrm>
          <a:prstGeom prst="rect">
            <a:avLst/>
          </a:prstGeom>
        </p:spPr>
      </p:pic>
      <p:pic>
        <p:nvPicPr>
          <p:cNvPr id="16" name="Graphic 15" descr="Balloons with solid fill">
            <a:extLst>
              <a:ext uri="{FF2B5EF4-FFF2-40B4-BE49-F238E27FC236}">
                <a16:creationId xmlns:a16="http://schemas.microsoft.com/office/drawing/2014/main" id="{34FCB026-D7E3-4A9D-AABB-660538E816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50957" y="4805916"/>
            <a:ext cx="914400" cy="914400"/>
          </a:xfrm>
          <a:prstGeom prst="rect">
            <a:avLst/>
          </a:prstGeom>
        </p:spPr>
      </p:pic>
      <p:pic>
        <p:nvPicPr>
          <p:cNvPr id="18" name="Graphic 17" descr="Computer with solid fill">
            <a:extLst>
              <a:ext uri="{FF2B5EF4-FFF2-40B4-BE49-F238E27FC236}">
                <a16:creationId xmlns:a16="http://schemas.microsoft.com/office/drawing/2014/main" id="{8A60C062-6D12-0267-3075-7827C78116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74746" y="4800600"/>
            <a:ext cx="914400" cy="914400"/>
          </a:xfrm>
          <a:prstGeom prst="rect">
            <a:avLst/>
          </a:prstGeom>
        </p:spPr>
      </p:pic>
      <p:sp>
        <p:nvSpPr>
          <p:cNvPr id="19" name="GPT v1">
            <a:extLst>
              <a:ext uri="{FF2B5EF4-FFF2-40B4-BE49-F238E27FC236}">
                <a16:creationId xmlns:a16="http://schemas.microsoft.com/office/drawing/2014/main" id="{D8C74E0E-C641-33AE-F977-7D7E2226F298}"/>
              </a:ext>
            </a:extLst>
          </p:cNvPr>
          <p:cNvSpPr txBox="1">
            <a:spLocks/>
          </p:cNvSpPr>
          <p:nvPr/>
        </p:nvSpPr>
        <p:spPr>
          <a:xfrm>
            <a:off x="6398466" y="1600200"/>
            <a:ext cx="4814586" cy="457200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Euphemia" pitchFamily="34" charset="0"/>
              <a:buNone/>
            </a:pPr>
            <a:r>
              <a:rPr lang="en-US" sz="1800" dirty="0"/>
              <a:t>The stands are falling silent now...</a:t>
            </a:r>
            <a:br>
              <a:rPr lang="en-US" sz="1800" dirty="0"/>
            </a:br>
            <a:r>
              <a:rPr lang="en-US" sz="1800" dirty="0"/>
              <a:t>The magical time quickly fades.</a:t>
            </a:r>
            <a:br>
              <a:rPr lang="en-US" sz="1800" dirty="0"/>
            </a:br>
            <a:r>
              <a:rPr lang="en-US" sz="1800" dirty="0"/>
              <a:t>Goodbye, our gentle Misha,</a:t>
            </a:r>
            <a:br>
              <a:rPr lang="en-US" sz="1800" dirty="0"/>
            </a:br>
            <a:r>
              <a:rPr lang="en-US" sz="1800" dirty="0"/>
              <a:t>Return to your enchanted woods.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Don't be sad, smile as we part,</a:t>
            </a:r>
            <a:br>
              <a:rPr lang="en-US" sz="1800" dirty="0"/>
            </a:br>
            <a:r>
              <a:rPr lang="en-US" sz="1800" dirty="0"/>
              <a:t>Remember these days, remember...</a:t>
            </a:r>
            <a:br>
              <a:rPr lang="en-US" sz="1800" dirty="0"/>
            </a:br>
            <a:r>
              <a:rPr lang="en-US" sz="1800" dirty="0"/>
              <a:t>Wish for our dreams to come true,</a:t>
            </a:r>
            <a:br>
              <a:rPr lang="en-US" sz="1800" dirty="0"/>
            </a:br>
            <a:r>
              <a:rPr lang="en-US" sz="1800" dirty="0"/>
              <a:t>And wish us all a new meeting, too.</a:t>
            </a:r>
          </a:p>
        </p:txBody>
      </p:sp>
      <p:sp>
        <p:nvSpPr>
          <p:cNvPr id="20" name="GPT v2">
            <a:extLst>
              <a:ext uri="{FF2B5EF4-FFF2-40B4-BE49-F238E27FC236}">
                <a16:creationId xmlns:a16="http://schemas.microsoft.com/office/drawing/2014/main" id="{3F93C5F9-C971-0A5B-11DA-88659180D1C7}"/>
              </a:ext>
            </a:extLst>
          </p:cNvPr>
          <p:cNvSpPr txBox="1">
            <a:spLocks/>
          </p:cNvSpPr>
          <p:nvPr/>
        </p:nvSpPr>
        <p:spPr>
          <a:xfrm>
            <a:off x="6398466" y="1600200"/>
            <a:ext cx="4814586" cy="457200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Euphemia" pitchFamily="34" charset="0"/>
              <a:buNone/>
            </a:pPr>
            <a:r>
              <a:rPr lang="en-US" sz="1800" dirty="0"/>
              <a:t>The stands are growing quiet and still,</a:t>
            </a:r>
            <a:br>
              <a:rPr lang="en-US" sz="1800" dirty="0"/>
            </a:br>
            <a:r>
              <a:rPr lang="en-US" sz="1800" dirty="0"/>
              <a:t>The time of wonders fades from view.</a:t>
            </a:r>
            <a:br>
              <a:rPr lang="en-US" sz="1800" dirty="0"/>
            </a:br>
            <a:r>
              <a:rPr lang="en-US" sz="1800" dirty="0"/>
              <a:t>Goodbye, dear Misha, with heart and will,</a:t>
            </a:r>
            <a:br>
              <a:rPr lang="en-US" sz="1800" dirty="0"/>
            </a:br>
            <a:r>
              <a:rPr lang="en-US" sz="1800" dirty="0"/>
              <a:t>Return to your forest so peaceful, so true.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Don’t be sad—just smile as you go,</a:t>
            </a:r>
            <a:br>
              <a:rPr lang="en-US" sz="1800" dirty="0"/>
            </a:br>
            <a:r>
              <a:rPr lang="en-US" sz="1800" dirty="0"/>
              <a:t>And cherish these moments, don't let them pass.</a:t>
            </a:r>
            <a:br>
              <a:rPr lang="en-US" sz="1800" dirty="0"/>
            </a:br>
            <a:r>
              <a:rPr lang="en-US" sz="1800" dirty="0"/>
              <a:t>Wish that our dreams will blossom and grow,</a:t>
            </a:r>
            <a:br>
              <a:rPr lang="en-US" sz="1800" dirty="0"/>
            </a:br>
            <a:r>
              <a:rPr lang="en-US" sz="1800" dirty="0"/>
              <a:t>And hope for a meeting again at last.</a:t>
            </a:r>
          </a:p>
        </p:txBody>
      </p:sp>
    </p:spTree>
    <p:extLst>
      <p:ext uri="{BB962C8B-B14F-4D97-AF65-F5344CB8AC3E}">
        <p14:creationId xmlns:p14="http://schemas.microsoft.com/office/powerpoint/2010/main" val="419379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9" grpId="0"/>
      <p:bldP spid="19" grpId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our study, we…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Selected 32 sentences from retired exam passages and classic texts.</a:t>
            </a:r>
          </a:p>
          <a:p>
            <a:r>
              <a:rPr lang="en-US" dirty="0"/>
              <a:t>Ran them through </a:t>
            </a:r>
            <a:r>
              <a:rPr lang="en-US" dirty="0" err="1"/>
              <a:t>DeepL</a:t>
            </a:r>
            <a:r>
              <a:rPr lang="en-US" dirty="0"/>
              <a:t> and ChatGPT 3.5 (ChatGPT 4o mini)</a:t>
            </a:r>
          </a:p>
          <a:p>
            <a:r>
              <a:rPr lang="en-US" dirty="0"/>
              <a:t>Compared them to one or more human translations.</a:t>
            </a:r>
          </a:p>
          <a:p>
            <a:r>
              <a:rPr lang="en-US" dirty="0"/>
              <a:t>Identified characteristic features (“tells”)</a:t>
            </a:r>
          </a:p>
        </p:txBody>
      </p:sp>
    </p:spTree>
    <p:extLst>
      <p:ext uri="{BB962C8B-B14F-4D97-AF65-F5344CB8AC3E}">
        <p14:creationId xmlns:p14="http://schemas.microsoft.com/office/powerpoint/2010/main" val="313779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also used our best resources…you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Sent a survey to the SLD (38 responses!)</a:t>
            </a:r>
          </a:p>
          <a:p>
            <a:r>
              <a:rPr lang="en-US" dirty="0"/>
              <a:t>Asked you to select the best translation</a:t>
            </a:r>
          </a:p>
          <a:p>
            <a:r>
              <a:rPr lang="en-US" dirty="0"/>
              <a:t>But what we didn’t tell you was…</a:t>
            </a:r>
          </a:p>
          <a:p>
            <a:pPr marL="2926080" lvl="8" indent="0">
              <a:buNone/>
            </a:pPr>
            <a:r>
              <a:rPr lang="en-US" sz="2800" dirty="0"/>
              <a:t>who or what did the translation.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5A24C-4F3C-D8DD-486D-CBB6A03F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612" y="3886200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4" grpId="1" uiExpand="1" build="p"/>
    </p:bldLst>
  </p:timing>
</p:sld>
</file>

<file path=ppt/theme/theme1.xml><?xml version="1.0" encoding="utf-8"?>
<a:theme xmlns:a="http://schemas.openxmlformats.org/drawingml/2006/main" name="Math 16x9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 education presentation with Pi  (widescreen).potx" id="{DF132673-7A8C-4FB7-A35E-0123B6C0D98B}" vid="{CCAAB50D-2EF2-4925-80C2-C83131AE58AC}"/>
    </a:ext>
  </a:extLst>
</a:theme>
</file>

<file path=ppt/theme/theme2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Math education presentation with Pi  (widescreen)</Template>
  <TotalTime>6548</TotalTime>
  <Words>1918</Words>
  <Application>Microsoft Office PowerPoint</Application>
  <PresentationFormat>Custom</PresentationFormat>
  <Paragraphs>220</Paragraphs>
  <Slides>26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Euphemia</vt:lpstr>
      <vt:lpstr>National 2</vt:lpstr>
      <vt:lpstr>Times New Roman</vt:lpstr>
      <vt:lpstr>Math 16x9</vt:lpstr>
      <vt:lpstr>I can’t place the accent:</vt:lpstr>
      <vt:lpstr>Agenda</vt:lpstr>
      <vt:lpstr>Why this presentation?</vt:lpstr>
      <vt:lpstr>Goal</vt:lpstr>
      <vt:lpstr>NMT? AI? LLM?? – let’s define our terms</vt:lpstr>
      <vt:lpstr>Attention in Action – 1980 Olympics Edition</vt:lpstr>
      <vt:lpstr>Attention in Action – 1980 Olympics Edition</vt:lpstr>
      <vt:lpstr>In our study, we…</vt:lpstr>
      <vt:lpstr>We also used our best resources…you</vt:lpstr>
      <vt:lpstr>Survey Results - Question 1</vt:lpstr>
      <vt:lpstr>Survey Results - Question 2</vt:lpstr>
      <vt:lpstr>Survey Results - Question 3</vt:lpstr>
      <vt:lpstr>Takeaways</vt:lpstr>
      <vt:lpstr>Deep dive…</vt:lpstr>
      <vt:lpstr>Deep dive…</vt:lpstr>
      <vt:lpstr>Deep dive…</vt:lpstr>
      <vt:lpstr>Deep dive…</vt:lpstr>
      <vt:lpstr>Deep dive…</vt:lpstr>
      <vt:lpstr>Deep dive…</vt:lpstr>
      <vt:lpstr>Activity</vt:lpstr>
      <vt:lpstr>Summary – What are the tells?  (two or three each) </vt:lpstr>
      <vt:lpstr>Tells – Humans</vt:lpstr>
      <vt:lpstr>Tells – LLMs</vt:lpstr>
      <vt:lpstr>Tells – NMT</vt:lpstr>
      <vt:lpstr>So what?</vt:lpstr>
      <vt:lpstr>Thank you for your attention…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Riedl</dc:creator>
  <cp:lastModifiedBy>John Riedl</cp:lastModifiedBy>
  <cp:revision>52</cp:revision>
  <dcterms:created xsi:type="dcterms:W3CDTF">2024-09-25T12:17:09Z</dcterms:created>
  <dcterms:modified xsi:type="dcterms:W3CDTF">2024-11-01T17:39:01Z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